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9"/>
  </p:notesMasterIdLst>
  <p:sldIdLst>
    <p:sldId id="257" r:id="rId2"/>
    <p:sldId id="359" r:id="rId3"/>
    <p:sldId id="279" r:id="rId4"/>
    <p:sldId id="361" r:id="rId5"/>
    <p:sldId id="297" r:id="rId6"/>
    <p:sldId id="341" r:id="rId7"/>
    <p:sldId id="342" r:id="rId8"/>
    <p:sldId id="298" r:id="rId9"/>
    <p:sldId id="299" r:id="rId10"/>
    <p:sldId id="356" r:id="rId11"/>
    <p:sldId id="301" r:id="rId12"/>
    <p:sldId id="355" r:id="rId13"/>
    <p:sldId id="300" r:id="rId14"/>
    <p:sldId id="285" r:id="rId15"/>
    <p:sldId id="358" r:id="rId16"/>
    <p:sldId id="360" r:id="rId17"/>
    <p:sldId id="357" r:id="rId18"/>
  </p:sldIdLst>
  <p:sldSz cx="12192000" cy="6858000"/>
  <p:notesSz cx="6858000" cy="9144000"/>
  <p:embeddedFontLst>
    <p:embeddedFont>
      <p:font typeface="Myriad Pro" panose="020B0503030403020204" charset="0"/>
      <p:regular r:id="rId20"/>
      <p:bold r:id="rId21"/>
      <p:italic r:id="rId22"/>
      <p:boldItalic r:id="rId23"/>
    </p:embeddedFont>
    <p:embeddedFont>
      <p:font typeface="Myriad Pro Light" panose="020B040303040302020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et Rogers" initials="BR" lastIdx="1" clrIdx="0"/>
  <p:cmAuthor id="1" name="Jake Gardner" initials="JG" lastIdx="5" clrIdx="1">
    <p:extLst>
      <p:ext uri="{19B8F6BF-5375-455C-9EA6-DF929625EA0E}">
        <p15:presenceInfo xmlns:p15="http://schemas.microsoft.com/office/powerpoint/2012/main" userId="S::jhgardner@energysolutions.com::1d6b5c97-1b73-4b09-9e0d-34f6723c76e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67E5C7-731D-475D-9E31-5DB3761DD2DF}" v="4" dt="2026-06-10T20:57:02.3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078" autoAdjust="0"/>
    <p:restoredTop sz="94660"/>
  </p:normalViewPr>
  <p:slideViewPr>
    <p:cSldViewPr snapToGrid="0">
      <p:cViewPr varScale="1">
        <p:scale>
          <a:sx n="75" d="100"/>
          <a:sy n="75" d="100"/>
        </p:scale>
        <p:origin x="33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Orton" userId="4e680957-3ceb-430f-9c4a-a999ff0d4ef5" providerId="ADAL" clId="{145C827D-950D-4622-98F2-B18C45C01497}"/>
    <pc:docChg chg="custSel addSld delSld modSld sldOrd">
      <pc:chgData name="Tim Orton" userId="4e680957-3ceb-430f-9c4a-a999ff0d4ef5" providerId="ADAL" clId="{145C827D-950D-4622-98F2-B18C45C01497}" dt="2026-06-10T20:58:25.698" v="1208" actId="20577"/>
      <pc:docMkLst>
        <pc:docMk/>
      </pc:docMkLst>
      <pc:sldChg chg="modSp mod">
        <pc:chgData name="Tim Orton" userId="4e680957-3ceb-430f-9c4a-a999ff0d4ef5" providerId="ADAL" clId="{145C827D-950D-4622-98F2-B18C45C01497}" dt="2026-06-10T20:58:25.698" v="1208" actId="20577"/>
        <pc:sldMkLst>
          <pc:docMk/>
          <pc:sldMk cId="1226878882" sldId="257"/>
        </pc:sldMkLst>
        <pc:spChg chg="mod">
          <ac:chgData name="Tim Orton" userId="4e680957-3ceb-430f-9c4a-a999ff0d4ef5" providerId="ADAL" clId="{145C827D-950D-4622-98F2-B18C45C01497}" dt="2026-06-10T20:58:25.698" v="1208" actId="20577"/>
          <ac:spMkLst>
            <pc:docMk/>
            <pc:sldMk cId="1226878882" sldId="257"/>
            <ac:spMk id="4" creationId="{00000000-0000-0000-0000-000000000000}"/>
          </ac:spMkLst>
        </pc:spChg>
      </pc:sldChg>
      <pc:sldChg chg="addSp delSp modSp mod">
        <pc:chgData name="Tim Orton" userId="4e680957-3ceb-430f-9c4a-a999ff0d4ef5" providerId="ADAL" clId="{145C827D-950D-4622-98F2-B18C45C01497}" dt="2026-06-10T19:19:31.894" v="1144" actId="20577"/>
        <pc:sldMkLst>
          <pc:docMk/>
          <pc:sldMk cId="1613751739" sldId="279"/>
        </pc:sldMkLst>
        <pc:spChg chg="mod">
          <ac:chgData name="Tim Orton" userId="4e680957-3ceb-430f-9c4a-a999ff0d4ef5" providerId="ADAL" clId="{145C827D-950D-4622-98F2-B18C45C01497}" dt="2026-06-10T19:19:31.894" v="1144" actId="20577"/>
          <ac:spMkLst>
            <pc:docMk/>
            <pc:sldMk cId="1613751739" sldId="279"/>
            <ac:spMk id="6" creationId="{21DF0C02-CDF9-41CE-D0EC-7F173DFD9A50}"/>
          </ac:spMkLst>
        </pc:spChg>
      </pc:sldChg>
      <pc:sldChg chg="addSp delSp modSp mod ord">
        <pc:chgData name="Tim Orton" userId="4e680957-3ceb-430f-9c4a-a999ff0d4ef5" providerId="ADAL" clId="{145C827D-950D-4622-98F2-B18C45C01497}" dt="2026-06-10T20:57:51.840" v="1178" actId="1076"/>
        <pc:sldMkLst>
          <pc:docMk/>
          <pc:sldMk cId="80153349" sldId="357"/>
        </pc:sldMkLst>
        <pc:spChg chg="del mod">
          <ac:chgData name="Tim Orton" userId="4e680957-3ceb-430f-9c4a-a999ff0d4ef5" providerId="ADAL" clId="{145C827D-950D-4622-98F2-B18C45C01497}" dt="2026-06-10T20:57:06.199" v="1170" actId="478"/>
          <ac:spMkLst>
            <pc:docMk/>
            <pc:sldMk cId="80153349" sldId="357"/>
            <ac:spMk id="2" creationId="{5900F923-12F0-DB90-1201-A8852EEE46E7}"/>
          </ac:spMkLst>
        </pc:spChg>
        <pc:spChg chg="add del mod">
          <ac:chgData name="Tim Orton" userId="4e680957-3ceb-430f-9c4a-a999ff0d4ef5" providerId="ADAL" clId="{145C827D-950D-4622-98F2-B18C45C01497}" dt="2026-06-10T20:56:14.121" v="1162" actId="21"/>
          <ac:spMkLst>
            <pc:docMk/>
            <pc:sldMk cId="80153349" sldId="357"/>
            <ac:spMk id="4" creationId="{ED59105C-DFDF-306F-731B-865C845CF80C}"/>
          </ac:spMkLst>
        </pc:spChg>
        <pc:spChg chg="add mod">
          <ac:chgData name="Tim Orton" userId="4e680957-3ceb-430f-9c4a-a999ff0d4ef5" providerId="ADAL" clId="{145C827D-950D-4622-98F2-B18C45C01497}" dt="2026-06-10T20:57:51.840" v="1178" actId="1076"/>
          <ac:spMkLst>
            <pc:docMk/>
            <pc:sldMk cId="80153349" sldId="357"/>
            <ac:spMk id="6" creationId="{55B087F5-03D5-4005-B795-71A069A33EA0}"/>
          </ac:spMkLst>
        </pc:spChg>
        <pc:picChg chg="del">
          <ac:chgData name="Tim Orton" userId="4e680957-3ceb-430f-9c4a-a999ff0d4ef5" providerId="ADAL" clId="{145C827D-950D-4622-98F2-B18C45C01497}" dt="2026-06-10T20:51:34.185" v="1145" actId="478"/>
          <ac:picMkLst>
            <pc:docMk/>
            <pc:sldMk cId="80153349" sldId="357"/>
            <ac:picMk id="5" creationId="{68853A21-4FF1-B0E3-02FC-82BF2C24E876}"/>
          </ac:picMkLst>
        </pc:picChg>
      </pc:sldChg>
      <pc:sldChg chg="addSp delSp modSp mod">
        <pc:chgData name="Tim Orton" userId="4e680957-3ceb-430f-9c4a-a999ff0d4ef5" providerId="ADAL" clId="{145C827D-950D-4622-98F2-B18C45C01497}" dt="2026-06-10T20:57:35.865" v="1177" actId="1076"/>
        <pc:sldMkLst>
          <pc:docMk/>
          <pc:sldMk cId="4191273987" sldId="360"/>
        </pc:sldMkLst>
        <pc:spChg chg="mod">
          <ac:chgData name="Tim Orton" userId="4e680957-3ceb-430f-9c4a-a999ff0d4ef5" providerId="ADAL" clId="{145C827D-950D-4622-98F2-B18C45C01497}" dt="2026-06-10T20:57:29.951" v="1176" actId="1076"/>
          <ac:spMkLst>
            <pc:docMk/>
            <pc:sldMk cId="4191273987" sldId="360"/>
            <ac:spMk id="2" creationId="{5900F923-12F0-DB90-1201-A8852EEE46E7}"/>
          </ac:spMkLst>
        </pc:spChg>
        <pc:spChg chg="del">
          <ac:chgData name="Tim Orton" userId="4e680957-3ceb-430f-9c4a-a999ff0d4ef5" providerId="ADAL" clId="{145C827D-950D-4622-98F2-B18C45C01497}" dt="2026-06-10T20:56:46.695" v="1168" actId="21"/>
          <ac:spMkLst>
            <pc:docMk/>
            <pc:sldMk cId="4191273987" sldId="360"/>
            <ac:spMk id="4" creationId="{55B087F5-03D5-4005-B795-71A069A33EA0}"/>
          </ac:spMkLst>
        </pc:spChg>
        <pc:spChg chg="del mod">
          <ac:chgData name="Tim Orton" userId="4e680957-3ceb-430f-9c4a-a999ff0d4ef5" providerId="ADAL" clId="{145C827D-950D-4622-98F2-B18C45C01497}" dt="2026-06-10T20:55:47.249" v="1159" actId="21"/>
          <ac:spMkLst>
            <pc:docMk/>
            <pc:sldMk cId="4191273987" sldId="360"/>
            <ac:spMk id="5" creationId="{ED59105C-DFDF-306F-731B-865C845CF80C}"/>
          </ac:spMkLst>
        </pc:spChg>
        <pc:spChg chg="add mod">
          <ac:chgData name="Tim Orton" userId="4e680957-3ceb-430f-9c4a-a999ff0d4ef5" providerId="ADAL" clId="{145C827D-950D-4622-98F2-B18C45C01497}" dt="2026-06-10T20:57:35.865" v="1177" actId="1076"/>
          <ac:spMkLst>
            <pc:docMk/>
            <pc:sldMk cId="4191273987" sldId="360"/>
            <ac:spMk id="6" creationId="{ED59105C-DFDF-306F-731B-865C845CF80C}"/>
          </ac:spMkLst>
        </pc:spChg>
        <pc:spChg chg="add mod">
          <ac:chgData name="Tim Orton" userId="4e680957-3ceb-430f-9c4a-a999ff0d4ef5" providerId="ADAL" clId="{145C827D-950D-4622-98F2-B18C45C01497}" dt="2026-06-10T20:57:19.398" v="1174" actId="1076"/>
          <ac:spMkLst>
            <pc:docMk/>
            <pc:sldMk cId="4191273987" sldId="360"/>
            <ac:spMk id="7" creationId="{B0EAE88A-19E0-FE5C-5EB3-B8B856B0F1DE}"/>
          </ac:spMkLst>
        </pc:spChg>
      </pc:sldChg>
      <pc:sldChg chg="addSp delSp modSp add del mod modAnim">
        <pc:chgData name="Tim Orton" userId="4e680957-3ceb-430f-9c4a-a999ff0d4ef5" providerId="ADAL" clId="{145C827D-950D-4622-98F2-B18C45C01497}" dt="2026-06-10T19:19:03.166" v="1140" actId="2696"/>
        <pc:sldMkLst>
          <pc:docMk/>
          <pc:sldMk cId="4210581500" sldId="36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E58B5-BB42-427A-B7F9-504A706493DE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4D508-59A8-4861-A99E-8A2F3EC043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6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anchor="ctr"/>
          <a:lstStyle>
            <a:lvl1pPr>
              <a:defRPr sz="4000">
                <a:latin typeface="Myriad Pro Light" panose="020B04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3FD-E5A6-41AF-95BC-5DDC9B78DC25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13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>
            <a:off x="3213100" y="3376612"/>
            <a:ext cx="279146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62700" y="1317625"/>
            <a:ext cx="4991100" cy="1247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intro statement with highlighted important items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362700" y="2752725"/>
            <a:ext cx="4991100" cy="1247775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bullet items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04560" cy="32639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3376612"/>
            <a:ext cx="308610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15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326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22" y="937056"/>
            <a:ext cx="10527956" cy="2664982"/>
          </a:xfrm>
          <a:prstGeom prst="rect">
            <a:avLst/>
          </a:prstGeom>
          <a:effectLst>
            <a:reflection blurRad="6350" stA="14000" endPos="35000" dir="5400000" sy="-100000" algn="bl" rotWithShape="0"/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14595"/>
            <a:ext cx="9829800" cy="90973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71EAF-55C2-4CBC-8B88-3A4F1A2EC183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99602-E36D-4240-8A8C-F597B36D3D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3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853FD-E5A6-41AF-95BC-5DDC9B78DC25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911" y="230188"/>
            <a:ext cx="2170624" cy="549458"/>
          </a:xfrm>
          <a:prstGeom prst="rect">
            <a:avLst/>
          </a:prstGeom>
          <a:effectLst>
            <a:reflection blurRad="6350" stA="190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712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2" r:id="rId2"/>
    <p:sldLayoutId id="2147483655" r:id="rId3"/>
    <p:sldLayoutId id="214748365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>
            <a:spLocks noGrp="1"/>
          </p:cNvSpPr>
          <p:nvPr>
            <p:ph type="subTitle" idx="1"/>
          </p:nvPr>
        </p:nvSpPr>
        <p:spPr>
          <a:xfrm>
            <a:off x="998561" y="4308856"/>
            <a:ext cx="10194878" cy="2128157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Myriad Pro Light" panose="020B0403030403020204" pitchFamily="34" charset="0"/>
              </a:rPr>
              <a:t>2026 WAC Summit</a:t>
            </a:r>
          </a:p>
          <a:p>
            <a:pPr algn="ctr"/>
            <a:r>
              <a:rPr lang="en-US" sz="2800" b="1" dirty="0">
                <a:latin typeface="Myriad Pro Light" panose="020B0403030403020204" pitchFamily="34" charset="0"/>
              </a:rPr>
              <a:t>Clive Facility WAC Training</a:t>
            </a:r>
          </a:p>
          <a:p>
            <a:pPr algn="ctr"/>
            <a:endParaRPr lang="en-US" sz="600" dirty="0">
              <a:latin typeface="Myriad Pro Light" panose="020B0403030403020204" pitchFamily="34" charset="0"/>
            </a:endParaRPr>
          </a:p>
          <a:p>
            <a:pPr algn="ctr"/>
            <a:r>
              <a:rPr lang="en-US" sz="2400" dirty="0">
                <a:latin typeface="Myriad Pro Light" panose="020B0403030403020204" pitchFamily="34" charset="0"/>
              </a:rPr>
              <a:t>Tim Orton</a:t>
            </a:r>
          </a:p>
          <a:p>
            <a:pPr algn="ctr"/>
            <a:r>
              <a:rPr lang="en-US" sz="2400" dirty="0">
                <a:latin typeface="Myriad Pro Light" panose="020B0403030403020204" pitchFamily="34" charset="0"/>
              </a:rPr>
              <a:t>Jake Gardner</a:t>
            </a:r>
          </a:p>
        </p:txBody>
      </p:sp>
    </p:spTree>
    <p:extLst>
      <p:ext uri="{BB962C8B-B14F-4D97-AF65-F5344CB8AC3E}">
        <p14:creationId xmlns:p14="http://schemas.microsoft.com/office/powerpoint/2010/main" val="122687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Technical Services Contact Information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BB9761-9A15-42EA-B1D6-282591483AFD}"/>
              </a:ext>
            </a:extLst>
          </p:cNvPr>
          <p:cNvSpPr txBox="1"/>
          <p:nvPr/>
        </p:nvSpPr>
        <p:spPr>
          <a:xfrm>
            <a:off x="828369" y="1933650"/>
            <a:ext cx="1105883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500" b="1" dirty="0"/>
              <a:t>Tim Orton</a:t>
            </a:r>
            <a:r>
              <a:rPr lang="en-US" sz="2500" dirty="0"/>
              <a:t>	   Director of Technical Services		801-649-2144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torton@energysolutions.com</a:t>
            </a:r>
            <a:r>
              <a:rPr lang="en-US" sz="2500" dirty="0"/>
              <a:t>		801-209-7251 (cell)</a:t>
            </a:r>
          </a:p>
          <a:p>
            <a:endParaRPr lang="en-US" sz="2500" dirty="0"/>
          </a:p>
          <a:p>
            <a:endParaRPr lang="en-US" sz="2500" dirty="0"/>
          </a:p>
          <a:p>
            <a:r>
              <a:rPr lang="en-US" sz="2500" b="1" dirty="0"/>
              <a:t>Jake Gardner </a:t>
            </a:r>
            <a:r>
              <a:rPr lang="en-US" sz="2500" dirty="0"/>
              <a:t>	   VP of Technical Services			865-220-1207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jhgardner@energysolutions.com</a:t>
            </a:r>
            <a:r>
              <a:rPr lang="en-US" sz="2500" dirty="0"/>
              <a:t>		801-836-1555 (cell)</a:t>
            </a:r>
          </a:p>
          <a:p>
            <a:endParaRPr lang="en-US" sz="2500" dirty="0"/>
          </a:p>
          <a:p>
            <a:endParaRPr lang="en-US" sz="2500" dirty="0"/>
          </a:p>
          <a:p>
            <a:r>
              <a:rPr lang="en-US" sz="2500" b="1" dirty="0"/>
              <a:t>Veronica Pitts   </a:t>
            </a:r>
            <a:r>
              <a:rPr lang="en-US" sz="2500" dirty="0"/>
              <a:t>Technical Services Customer Specialist	801-649-2139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vpitts@energysolutions.com</a:t>
            </a:r>
            <a:r>
              <a:rPr lang="en-US" sz="2500" dirty="0"/>
              <a:t>		801-573-1707 (cell)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053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Scheduling Steps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DF0C02-CDF9-41CE-D0EC-7F173DFD9A50}"/>
              </a:ext>
            </a:extLst>
          </p:cNvPr>
          <p:cNvSpPr txBox="1"/>
          <p:nvPr/>
        </p:nvSpPr>
        <p:spPr>
          <a:xfrm>
            <a:off x="1365952" y="1934532"/>
            <a:ext cx="946009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Shipping Waste to Clive?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Use Customer Portal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Need help?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Call us</a:t>
            </a:r>
          </a:p>
          <a:p>
            <a:pPr lvl="1"/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Technical Services Help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Energy</a:t>
            </a:r>
            <a:r>
              <a:rPr lang="en-US" sz="2400" i="1" dirty="0"/>
              <a:t>Solutions</a:t>
            </a:r>
            <a:r>
              <a:rPr lang="en-US" sz="2400" dirty="0"/>
              <a:t> Brokers Available</a:t>
            </a:r>
          </a:p>
        </p:txBody>
      </p:sp>
      <p:pic>
        <p:nvPicPr>
          <p:cNvPr id="1026" name="Picture 2" descr="Telephone Stock Photos &amp; HD Images">
            <a:extLst>
              <a:ext uri="{FF2B5EF4-FFF2-40B4-BE49-F238E27FC236}">
                <a16:creationId xmlns:a16="http://schemas.microsoft.com/office/drawing/2014/main" id="{D62C6393-1663-D76E-546A-F39BB8B6F5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120" y="2498867"/>
            <a:ext cx="2379980" cy="1366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obile phones Images - Free Download on Freepik">
            <a:extLst>
              <a:ext uri="{FF2B5EF4-FFF2-40B4-BE49-F238E27FC236}">
                <a16:creationId xmlns:a16="http://schemas.microsoft.com/office/drawing/2014/main" id="{0D71D0B0-9D7B-261C-0B08-344ADD37E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547" y="3439481"/>
            <a:ext cx="2413397" cy="156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751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99967A-49E6-D20C-1711-B8EA561C73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9E014FB-7481-A16C-7CD6-D49C9F740B88}"/>
              </a:ext>
            </a:extLst>
          </p:cNvPr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Scheduling Steps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39707D-9856-A300-2723-C3E99C04A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3042" y="1617032"/>
            <a:ext cx="7589091" cy="49740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FF4C674-6E1B-5F22-6FC1-5C51194EB232}"/>
              </a:ext>
            </a:extLst>
          </p:cNvPr>
          <p:cNvSpPr txBox="1"/>
          <p:nvPr/>
        </p:nvSpPr>
        <p:spPr>
          <a:xfrm>
            <a:off x="129865" y="2554093"/>
            <a:ext cx="434317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Forms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Answer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Depending upon the answers, different sections will open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20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Scheduling Steps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934BE2-7720-5905-76BC-308622ADCD77}"/>
              </a:ext>
            </a:extLst>
          </p:cNvPr>
          <p:cNvSpPr txBox="1"/>
          <p:nvPr/>
        </p:nvSpPr>
        <p:spPr>
          <a:xfrm>
            <a:off x="504720" y="1617031"/>
            <a:ext cx="433844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If using Hittman Transport :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Enter shipment details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Four Required Fields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/>
              <a:t>Delivery Type</a:t>
            </a:r>
          </a:p>
          <a:p>
            <a:pPr marL="1257300" lvl="2" indent="-342900">
              <a:buFont typeface="Wingdings" panose="05000000000000000000" pitchFamily="2" charset="2"/>
              <a:buChar char="v"/>
            </a:pPr>
            <a:r>
              <a:rPr lang="en-US" dirty="0"/>
              <a:t>Bobtail in</a:t>
            </a:r>
          </a:p>
          <a:p>
            <a:pPr marL="1257300" lvl="2" indent="-342900">
              <a:buFont typeface="Wingdings" panose="05000000000000000000" pitchFamily="2" charset="2"/>
              <a:buChar char="v"/>
            </a:pPr>
            <a:r>
              <a:rPr lang="en-US" dirty="0"/>
              <a:t>Deadhead in</a:t>
            </a:r>
          </a:p>
          <a:p>
            <a:pPr marL="1257300" lvl="2" indent="-342900">
              <a:buFont typeface="Wingdings" panose="05000000000000000000" pitchFamily="2" charset="2"/>
              <a:buChar char="v"/>
            </a:pPr>
            <a:r>
              <a:rPr lang="en-US" dirty="0"/>
              <a:t>Deadhead away</a:t>
            </a:r>
          </a:p>
          <a:p>
            <a:pPr marL="1257300" lvl="2" indent="-342900">
              <a:buFont typeface="Wingdings" panose="05000000000000000000" pitchFamily="2" charset="2"/>
              <a:buChar char="v"/>
            </a:pPr>
            <a:r>
              <a:rPr lang="en-US" dirty="0"/>
              <a:t>Bobtail away</a:t>
            </a:r>
          </a:p>
          <a:p>
            <a:pPr marL="1257300" lvl="2" indent="-342900">
              <a:buFont typeface="Wingdings" panose="05000000000000000000" pitchFamily="2" charset="2"/>
              <a:buChar char="v"/>
            </a:pPr>
            <a:r>
              <a:rPr lang="en-US" dirty="0"/>
              <a:t>Drop &amp; Swap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/>
              <a:t>Date/Time Truck Needed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/>
              <a:t>Delivery Date/Time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/>
              <a:t>Trailer Type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2B79B5-2431-B166-4AD5-4D5436644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6229" y="1417603"/>
            <a:ext cx="6407106" cy="531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638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Scheduling Steps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0B3B50-8E85-0924-1042-A5C914548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8445" y="1413832"/>
            <a:ext cx="6215109" cy="52409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387257C-1932-4789-EF39-CCE123FFED92}"/>
              </a:ext>
            </a:extLst>
          </p:cNvPr>
          <p:cNvSpPr txBox="1"/>
          <p:nvPr/>
        </p:nvSpPr>
        <p:spPr>
          <a:xfrm>
            <a:off x="580656" y="1838960"/>
            <a:ext cx="181177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Hittman</a:t>
            </a:r>
            <a:r>
              <a:rPr lang="en-US" b="1" dirty="0"/>
              <a:t> Tab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Deliver to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1600" dirty="0"/>
              <a:t>Clive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1600" dirty="0"/>
              <a:t>BCO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Container Info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1600" b="1" dirty="0"/>
              <a:t>Important</a:t>
            </a:r>
          </a:p>
        </p:txBody>
      </p:sp>
    </p:spTree>
    <p:extLst>
      <p:ext uri="{BB962C8B-B14F-4D97-AF65-F5344CB8AC3E}">
        <p14:creationId xmlns:p14="http://schemas.microsoft.com/office/powerpoint/2010/main" val="425624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Scheduling Steps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87257C-1932-4789-EF39-CCE123FFED92}"/>
              </a:ext>
            </a:extLst>
          </p:cNvPr>
          <p:cNvSpPr txBox="1"/>
          <p:nvPr/>
        </p:nvSpPr>
        <p:spPr>
          <a:xfrm>
            <a:off x="580656" y="1838960"/>
            <a:ext cx="227382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Hittman</a:t>
            </a:r>
            <a:r>
              <a:rPr lang="en-US" b="1" dirty="0"/>
              <a:t> Tab</a:t>
            </a:r>
          </a:p>
          <a:p>
            <a:endParaRPr lang="en-US" dirty="0"/>
          </a:p>
          <a:p>
            <a:r>
              <a:rPr lang="en-US" dirty="0"/>
              <a:t>Additional Info</a:t>
            </a:r>
          </a:p>
          <a:p>
            <a:endParaRPr lang="en-US" dirty="0"/>
          </a:p>
          <a:p>
            <a:r>
              <a:rPr lang="en-US" dirty="0"/>
              <a:t>More detail</a:t>
            </a:r>
          </a:p>
          <a:p>
            <a:pPr>
              <a:tabLst>
                <a:tab pos="233363" algn="l"/>
              </a:tabLst>
            </a:pPr>
            <a:r>
              <a:rPr lang="en-US" dirty="0"/>
              <a:t>	Better we can serve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CBDA2C-DE59-67DF-9B6B-438C753FEC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2743" y="1369226"/>
            <a:ext cx="6006513" cy="534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689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683895" y="353010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Scheduling Steps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C753C8-33EC-ED04-41E1-45F3F318A97E}"/>
              </a:ext>
            </a:extLst>
          </p:cNvPr>
          <p:cNvSpPr txBox="1"/>
          <p:nvPr/>
        </p:nvSpPr>
        <p:spPr>
          <a:xfrm>
            <a:off x="2603417" y="1383720"/>
            <a:ext cx="6574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Enter Waste Profile Information – Ship Waste to ES Tab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631A20-F1D0-2751-B305-E4719D8D6148}"/>
              </a:ext>
            </a:extLst>
          </p:cNvPr>
          <p:cNvSpPr txBox="1"/>
          <p:nvPr/>
        </p:nvSpPr>
        <p:spPr>
          <a:xfrm>
            <a:off x="683895" y="3648095"/>
            <a:ext cx="462816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Assign a valid Profile and Manifest Number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SWSA</a:t>
            </a:r>
          </a:p>
          <a:p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Enter Handling Information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sz="1000" b="1" dirty="0"/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b="1" dirty="0"/>
              <a:t>Make sure to identify all applicable hazards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4E7588-ED8F-3CCE-3096-928AC2CA13E1}"/>
              </a:ext>
            </a:extLst>
          </p:cNvPr>
          <p:cNvSpPr txBox="1"/>
          <p:nvPr/>
        </p:nvSpPr>
        <p:spPr>
          <a:xfrm>
            <a:off x="683895" y="2265032"/>
            <a:ext cx="37019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Departure and Arrival Dates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1" dirty="0"/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b="1" dirty="0"/>
              <a:t>Required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b="1" dirty="0"/>
              <a:t>Auto-filled if </a:t>
            </a:r>
            <a:r>
              <a:rPr lang="en-US" b="1" dirty="0" err="1"/>
              <a:t>Hittman</a:t>
            </a: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4F559F0-B447-4C4F-D4F0-8C99A31451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689" y="1952765"/>
            <a:ext cx="5419777" cy="4712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42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Scheduling Steps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0E3161-1F3D-3A55-9F95-8BD24AF2BDFB}"/>
              </a:ext>
            </a:extLst>
          </p:cNvPr>
          <p:cNvSpPr txBox="1"/>
          <p:nvPr/>
        </p:nvSpPr>
        <p:spPr>
          <a:xfrm>
            <a:off x="174058" y="1945166"/>
            <a:ext cx="3026342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Good Communication=</a:t>
            </a:r>
          </a:p>
          <a:p>
            <a:r>
              <a:rPr lang="en-US" sz="2200" b="1" dirty="0"/>
              <a:t>          Less Stress!</a:t>
            </a:r>
          </a:p>
          <a:p>
            <a:endParaRPr lang="en-US" sz="2200" dirty="0"/>
          </a:p>
          <a:p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GSAP!!</a:t>
            </a:r>
          </a:p>
          <a:p>
            <a:endParaRPr lang="en-US" b="1" dirty="0"/>
          </a:p>
          <a:p>
            <a:endParaRPr lang="en-US" dirty="0"/>
          </a:p>
          <a:p>
            <a:r>
              <a:rPr lang="en-US" sz="2000" b="1" dirty="0"/>
              <a:t>Make sure to put good </a:t>
            </a:r>
          </a:p>
          <a:p>
            <a:r>
              <a:rPr lang="en-US" sz="2000" b="1" dirty="0"/>
              <a:t>notes in CP!!</a:t>
            </a:r>
            <a:r>
              <a:rPr lang="en-US" sz="2000" b="1" dirty="0">
                <a:highlight>
                  <a:srgbClr val="FFFF00"/>
                </a:highlight>
              </a:rPr>
              <a:t> 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A20F738-9231-5BA1-4FBF-8EAE18D73029}"/>
              </a:ext>
            </a:extLst>
          </p:cNvPr>
          <p:cNvCxnSpPr>
            <a:cxnSpLocks/>
          </p:cNvCxnSpPr>
          <p:nvPr/>
        </p:nvCxnSpPr>
        <p:spPr>
          <a:xfrm>
            <a:off x="1573092" y="4869043"/>
            <a:ext cx="2633148" cy="104915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D9878912-C489-324E-EFC3-0B85FEADD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6240" y="1542120"/>
            <a:ext cx="6412668" cy="502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677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Scheduling Steps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68DF5A-2C95-2B6F-E714-2CD07A073F9A}"/>
              </a:ext>
            </a:extLst>
          </p:cNvPr>
          <p:cNvSpPr txBox="1"/>
          <p:nvPr/>
        </p:nvSpPr>
        <p:spPr>
          <a:xfrm>
            <a:off x="608482" y="1414417"/>
            <a:ext cx="696071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Land Disposal Restrictions (LDR) Certification</a:t>
            </a:r>
          </a:p>
          <a:p>
            <a:endParaRPr lang="en-US" sz="2400" b="1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Required by Clive Permit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CP or Customer-generated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CP Tab opens based on Profile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/>
              <a:t>Includes Codes of Profile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Include as Attachment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/>
              <a:t>CP Automatic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62BFD4-A06D-2E60-C36A-8B787D4DF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8524" y="2052320"/>
            <a:ext cx="4657149" cy="36779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832BC6A-4EC5-2AF4-31EE-435D2F0A7A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9183" y="2617783"/>
            <a:ext cx="3238666" cy="387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44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Manifest Upload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BB6471-18EA-8FEA-1FEC-B696AC50E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947" y="2795680"/>
            <a:ext cx="10094658" cy="25131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FC1180-4977-9E86-1688-3E85768796F0}"/>
              </a:ext>
            </a:extLst>
          </p:cNvPr>
          <p:cNvSpPr txBox="1"/>
          <p:nvPr/>
        </p:nvSpPr>
        <p:spPr>
          <a:xfrm>
            <a:off x="838200" y="5816599"/>
            <a:ext cx="6184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highlight>
                  <a:srgbClr val="FFFF00"/>
                </a:highlight>
              </a:rPr>
              <a:t>*Do not upload PDF or Excel files</a:t>
            </a:r>
          </a:p>
        </p:txBody>
      </p:sp>
    </p:spTree>
    <p:extLst>
      <p:ext uri="{BB962C8B-B14F-4D97-AF65-F5344CB8AC3E}">
        <p14:creationId xmlns:p14="http://schemas.microsoft.com/office/powerpoint/2010/main" val="3272684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Manifest Upload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68DF5A-2C95-2B6F-E714-2CD07A073F9A}"/>
              </a:ext>
            </a:extLst>
          </p:cNvPr>
          <p:cNvSpPr txBox="1"/>
          <p:nvPr/>
        </p:nvSpPr>
        <p:spPr>
          <a:xfrm>
            <a:off x="775739" y="2176417"/>
            <a:ext cx="548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Generate </a:t>
            </a:r>
            <a:r>
              <a:rPr lang="en-US" sz="2400" b="1" dirty="0" err="1"/>
              <a:t>efile</a:t>
            </a:r>
            <a:r>
              <a:rPr lang="en-US" sz="2400" b="1" dirty="0"/>
              <a:t> from Manifest Program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026C21-CEE2-3A9A-BCC4-76F16C63E2F6}"/>
              </a:ext>
            </a:extLst>
          </p:cNvPr>
          <p:cNvSpPr txBox="1"/>
          <p:nvPr/>
        </p:nvSpPr>
        <p:spPr>
          <a:xfrm>
            <a:off x="1991029" y="2842122"/>
            <a:ext cx="356028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000" b="1" dirty="0"/>
              <a:t>Lowtrack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000" b="1" dirty="0"/>
              <a:t>Radman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000" b="1" dirty="0"/>
              <a:t>DW James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000" b="1" dirty="0"/>
              <a:t>EWT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000" b="1" dirty="0" err="1"/>
              <a:t>emWaste</a:t>
            </a:r>
            <a:endParaRPr lang="en-US" sz="3000" b="1" dirty="0"/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9A8B810C-63D8-58CA-565B-BF47741F3C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685" y="2407250"/>
            <a:ext cx="4782931" cy="4238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BB972E0-1A08-6AA2-D2BF-F5E8F90524F3}"/>
              </a:ext>
            </a:extLst>
          </p:cNvPr>
          <p:cNvSpPr txBox="1"/>
          <p:nvPr/>
        </p:nvSpPr>
        <p:spPr>
          <a:xfrm>
            <a:off x="5994400" y="2472790"/>
            <a:ext cx="1255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Myriad Pro Light" panose="020B0403030403020204" charset="0"/>
              </a:rPr>
              <a:t>*.mc file</a:t>
            </a:r>
            <a:r>
              <a:rPr lang="en-US" b="1" dirty="0"/>
              <a:t>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98A151-3351-93D3-B60E-79F3340E08BA}"/>
              </a:ext>
            </a:extLst>
          </p:cNvPr>
          <p:cNvSpPr txBox="1"/>
          <p:nvPr/>
        </p:nvSpPr>
        <p:spPr>
          <a:xfrm>
            <a:off x="775739" y="5519057"/>
            <a:ext cx="5486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File naming – shipment name only</a:t>
            </a:r>
          </a:p>
          <a:p>
            <a:r>
              <a:rPr lang="en-US" sz="2400" b="1" dirty="0"/>
              <a:t>     (e.g., </a:t>
            </a:r>
            <a:r>
              <a:rPr lang="en-US" sz="2400" b="1" dirty="0">
                <a:highlight>
                  <a:srgbClr val="FFFF00"/>
                </a:highlight>
              </a:rPr>
              <a:t>1111-02-0001</a:t>
            </a:r>
            <a:r>
              <a:rPr lang="en-US" sz="2400" b="1" dirty="0"/>
              <a:t>.mc)</a:t>
            </a:r>
          </a:p>
        </p:txBody>
      </p:sp>
    </p:spTree>
    <p:extLst>
      <p:ext uri="{BB962C8B-B14F-4D97-AF65-F5344CB8AC3E}">
        <p14:creationId xmlns:p14="http://schemas.microsoft.com/office/powerpoint/2010/main" val="18152257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Manifest Upload</a:t>
            </a:r>
          </a:p>
          <a:p>
            <a:pPr marL="0" indent="0" algn="ctr">
              <a:buNone/>
            </a:pPr>
            <a:endParaRPr lang="en-US" sz="32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69EDED-C819-2619-7E80-809653A90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432" y="2386190"/>
            <a:ext cx="11917135" cy="268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7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Manifest Validation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2FA33E-78E3-037D-50B1-69DFE9F29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682" y="1877207"/>
            <a:ext cx="3834561" cy="474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CAA451-126B-5128-BF77-03048005B940}"/>
              </a:ext>
            </a:extLst>
          </p:cNvPr>
          <p:cNvSpPr txBox="1"/>
          <p:nvPr/>
        </p:nvSpPr>
        <p:spPr>
          <a:xfrm>
            <a:off x="4085359" y="1222365"/>
            <a:ext cx="4021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Good Validation vs. Bad Validation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07DF6E-C9AF-E199-8BEC-997388125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784" y="1877207"/>
            <a:ext cx="3903535" cy="474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04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80656" y="369257"/>
            <a:ext cx="10413241" cy="10116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Shipment Revisions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68DF5A-2C95-2B6F-E714-2CD07A073F9A}"/>
              </a:ext>
            </a:extLst>
          </p:cNvPr>
          <p:cNvSpPr txBox="1"/>
          <p:nvPr/>
        </p:nvSpPr>
        <p:spPr>
          <a:xfrm>
            <a:off x="2016201" y="2758808"/>
            <a:ext cx="696071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Do not be afraid to revise!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Clive needs as much information as possible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Adding information does not require review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Please add any changes made into notes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Hit Request Schedule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Clive will review and approve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Contact Technical Services with any questions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0D90350-F759-26F7-B4C1-EC536CC87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7360" y="1917700"/>
            <a:ext cx="24384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574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Other Shipping Notes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00F923-12F0-DB90-1201-A8852EEE46E7}"/>
              </a:ext>
            </a:extLst>
          </p:cNvPr>
          <p:cNvSpPr txBox="1"/>
          <p:nvPr/>
        </p:nvSpPr>
        <p:spPr>
          <a:xfrm>
            <a:off x="3638435" y="1617032"/>
            <a:ext cx="42976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SNM Exemption Forms 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b="1" dirty="0"/>
              <a:t>Specific to Shipment 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b="1" dirty="0"/>
              <a:t>Current Revision (Rev. 4)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59105C-DFDF-306F-731B-865C845CF80C}"/>
              </a:ext>
            </a:extLst>
          </p:cNvPr>
          <p:cNvSpPr txBox="1"/>
          <p:nvPr/>
        </p:nvSpPr>
        <p:spPr>
          <a:xfrm>
            <a:off x="3577862" y="3429000"/>
            <a:ext cx="44188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Postpone Shipments ASAP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b="1" dirty="0"/>
              <a:t>If not shipping, please cancel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EAE88A-19E0-FE5C-5EB3-B8B856B0F1DE}"/>
              </a:ext>
            </a:extLst>
          </p:cNvPr>
          <p:cNvSpPr txBox="1"/>
          <p:nvPr/>
        </p:nvSpPr>
        <p:spPr>
          <a:xfrm>
            <a:off x="3477527" y="4748525"/>
            <a:ext cx="523694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SzPct val="90000"/>
            </a:pPr>
            <a:r>
              <a:rPr lang="en-US" sz="2200" b="1" u="sng" dirty="0"/>
              <a:t>REQUEST: (Will expedite Review and Acceptance)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Copy of Shipment Packet into CP</a:t>
            </a:r>
          </a:p>
          <a:p>
            <a:pPr marL="800100" lvl="1" indent="-342900">
              <a:spcAft>
                <a:spcPts val="12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400" b="1" dirty="0"/>
              <a:t>At time of shipment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912739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Other Shipping Notes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B087F5-03D5-4005-B795-71A069A33EA0}"/>
              </a:ext>
            </a:extLst>
          </p:cNvPr>
          <p:cNvSpPr txBox="1"/>
          <p:nvPr/>
        </p:nvSpPr>
        <p:spPr>
          <a:xfrm>
            <a:off x="2255520" y="2154242"/>
            <a:ext cx="7680960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Any package &gt;7,500 </a:t>
            </a:r>
            <a:r>
              <a:rPr lang="en-US" sz="2400" b="1" dirty="0" err="1"/>
              <a:t>lbs</a:t>
            </a:r>
            <a:r>
              <a:rPr lang="en-US" sz="2400" b="1" dirty="0"/>
              <a:t> in Van Trailer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b="1" dirty="0"/>
              <a:t>Set on back, near door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200" b="1" dirty="0"/>
              <a:t>Prior Approval from Clive</a:t>
            </a:r>
          </a:p>
          <a:p>
            <a:pPr lvl="1">
              <a:spcAft>
                <a:spcPts val="1200"/>
              </a:spcAft>
            </a:pPr>
            <a:endParaRPr lang="en-US" sz="600" b="1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Liner surveys required </a:t>
            </a:r>
            <a:r>
              <a:rPr lang="en-US" sz="2400" b="1" dirty="0">
                <a:highlight>
                  <a:srgbClr val="FFFF00"/>
                </a:highlight>
              </a:rPr>
              <a:t>(prior to shipment receipt at Clive)</a:t>
            </a:r>
            <a:r>
              <a:rPr lang="en-US" sz="2400" b="1" dirty="0"/>
              <a:t> on all Liners &gt;10R/</a:t>
            </a:r>
            <a:r>
              <a:rPr lang="en-US" sz="2400" b="1" dirty="0" err="1"/>
              <a:t>hr</a:t>
            </a:r>
            <a:r>
              <a:rPr lang="en-US" sz="2400" b="1" dirty="0"/>
              <a:t> </a:t>
            </a:r>
          </a:p>
          <a:p>
            <a:pPr lvl="1">
              <a:spcAft>
                <a:spcPts val="1200"/>
              </a:spcAft>
            </a:pPr>
            <a:endParaRPr lang="en-US" sz="600" b="1" dirty="0"/>
          </a:p>
          <a:p>
            <a:pPr marL="342900" indent="-342900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Waste in Drums or Bags – strongly preferred palletized</a:t>
            </a:r>
          </a:p>
        </p:txBody>
      </p:sp>
    </p:spTree>
    <p:extLst>
      <p:ext uri="{BB962C8B-B14F-4D97-AF65-F5344CB8AC3E}">
        <p14:creationId xmlns:p14="http://schemas.microsoft.com/office/powerpoint/2010/main" val="80153349"/>
      </p:ext>
    </p:extLst>
  </p:cSld>
  <p:clrMapOvr>
    <a:masterClrMapping/>
  </p:clrMapOvr>
</p:sld>
</file>

<file path=ppt/theme/theme1.xml><?xml version="1.0" encoding="utf-8"?>
<a:theme xmlns:a="http://schemas.openxmlformats.org/drawingml/2006/main" name="energysol_2016_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A8E1367-AF0F-4E66-B1DA-EE70DD8461A7}" vid="{26853153-FBE1-444D-8A10-A172914443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energysol_2016_template</Template>
  <TotalTime>14568</TotalTime>
  <Words>631</Words>
  <Application>Microsoft Office PowerPoint</Application>
  <PresentationFormat>Widescreen</PresentationFormat>
  <Paragraphs>159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Myriad Pro Light</vt:lpstr>
      <vt:lpstr>Myriad Pro</vt:lpstr>
      <vt:lpstr>Wingdings</vt:lpstr>
      <vt:lpstr>energysol_2016_template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EnergySolutions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 Rogers</dc:creator>
  <cp:lastModifiedBy>Jake Gardner</cp:lastModifiedBy>
  <cp:revision>87</cp:revision>
  <dcterms:created xsi:type="dcterms:W3CDTF">2017-01-11T15:29:59Z</dcterms:created>
  <dcterms:modified xsi:type="dcterms:W3CDTF">2026-06-12T19:11:29Z</dcterms:modified>
</cp:coreProperties>
</file>