
<file path=[Content_Types].xml><?xml version="1.0" encoding="utf-8"?>
<Types xmlns="http://schemas.openxmlformats.org/package/2006/content-types">
  <Default Extension="bin" ContentType="application/vnd.openxmlformats-officedocument.oleObject"/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tif" ContentType="image/tiff"/>
  <Default Extension="tiff" ContentType="image/tiff"/>
  <Default Extension="wdp" ContentType="image/vnd.ms-photo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14"/>
  </p:notesMasterIdLst>
  <p:sldIdLst>
    <p:sldId id="257" r:id="rId2"/>
    <p:sldId id="258" r:id="rId3"/>
    <p:sldId id="310" r:id="rId4"/>
    <p:sldId id="458" r:id="rId5"/>
    <p:sldId id="312" r:id="rId6"/>
    <p:sldId id="459" r:id="rId7"/>
    <p:sldId id="460" r:id="rId8"/>
    <p:sldId id="461" r:id="rId9"/>
    <p:sldId id="462" r:id="rId10"/>
    <p:sldId id="475" r:id="rId11"/>
    <p:sldId id="474" r:id="rId12"/>
    <p:sldId id="476" r:id="rId13"/>
  </p:sldIdLst>
  <p:sldSz cx="12192000" cy="6858000"/>
  <p:notesSz cx="7010400" cy="9296400"/>
  <p:embeddedFontLst>
    <p:embeddedFont>
      <p:font typeface="Myriad Pro" panose="020B0503030403020204" charset="0"/>
      <p:regular r:id="rId15"/>
      <p:bold r:id="rId16"/>
      <p:italic r:id="rId17"/>
      <p:boldItalic r:id="rId18"/>
    </p:embeddedFont>
    <p:embeddedFont>
      <p:font typeface="Myriad Pro Light" panose="020B0403030403020204" charset="0"/>
      <p:regular r:id="rId19"/>
      <p:bold r:id="rId20"/>
      <p:italic r:id="rId21"/>
      <p:boldItalic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1916747F-64BB-46BE-8071-0B62FDCBD7DD}">
          <p14:sldIdLst>
            <p14:sldId id="257"/>
            <p14:sldId id="258"/>
            <p14:sldId id="310"/>
            <p14:sldId id="458"/>
            <p14:sldId id="312"/>
            <p14:sldId id="459"/>
            <p14:sldId id="460"/>
            <p14:sldId id="461"/>
            <p14:sldId id="462"/>
            <p14:sldId id="475"/>
            <p14:sldId id="474"/>
            <p14:sldId id="476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Bret Rogers" initials="BR" lastIdx="1" clrIdx="0"/>
  <p:cmAuthor id="1" name="Jake Gardner" initials="JG" lastIdx="5" clrIdx="1">
    <p:extLst>
      <p:ext uri="{19B8F6BF-5375-455C-9EA6-DF929625EA0E}">
        <p15:presenceInfo xmlns:p15="http://schemas.microsoft.com/office/powerpoint/2012/main" userId="S::jhgardner@energysolutions.com::1d6b5c97-1b73-4b09-9e0d-34f6723c76e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129" autoAdjust="0"/>
    <p:restoredTop sz="94641" autoAdjust="0"/>
  </p:normalViewPr>
  <p:slideViewPr>
    <p:cSldViewPr snapToGrid="0">
      <p:cViewPr varScale="1">
        <p:scale>
          <a:sx n="106" d="100"/>
          <a:sy n="106" d="100"/>
        </p:scale>
        <p:origin x="138" y="100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1548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commentAuthors" Target="commentAuthors.xml"/><Relationship Id="rId28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8.fntdata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onnie Brackett" userId="4ae53808-d920-402d-bf4d-68750cac88af" providerId="ADAL" clId="{4DFEBC1D-4BFD-4864-BD68-C9ED699F3FDB}"/>
    <pc:docChg chg="modSld">
      <pc:chgData name="Donnie Brackett" userId="4ae53808-d920-402d-bf4d-68750cac88af" providerId="ADAL" clId="{4DFEBC1D-4BFD-4864-BD68-C9ED699F3FDB}" dt="2026-05-27T13:12:28.847" v="3" actId="20577"/>
      <pc:docMkLst>
        <pc:docMk/>
      </pc:docMkLst>
      <pc:sldChg chg="modSp mod">
        <pc:chgData name="Donnie Brackett" userId="4ae53808-d920-402d-bf4d-68750cac88af" providerId="ADAL" clId="{4DFEBC1D-4BFD-4864-BD68-C9ED699F3FDB}" dt="2026-05-27T13:12:28.847" v="3" actId="20577"/>
        <pc:sldMkLst>
          <pc:docMk/>
          <pc:sldMk cId="1226878882" sldId="257"/>
        </pc:sldMkLst>
        <pc:spChg chg="mod">
          <ac:chgData name="Donnie Brackett" userId="4ae53808-d920-402d-bf4d-68750cac88af" providerId="ADAL" clId="{4DFEBC1D-4BFD-4864-BD68-C9ED699F3FDB}" dt="2026-05-27T13:12:28.847" v="3" actId="20577"/>
          <ac:spMkLst>
            <pc:docMk/>
            <pc:sldMk cId="1226878882" sldId="257"/>
            <ac:spMk id="4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F1BE58B5-BB42-427A-B7F9-504A706493DE}" type="datetimeFigureOut">
              <a:rPr lang="en-US" smtClean="0"/>
              <a:t>7/7/2026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8C94D508-59A8-4861-A99E-8A2F3EC043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25698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022" y="937056"/>
            <a:ext cx="10527956" cy="2664982"/>
          </a:xfrm>
          <a:prstGeom prst="rect">
            <a:avLst/>
          </a:prstGeom>
          <a:effectLst>
            <a:reflection blurRad="6350" stA="14000" endPos="35000" dir="5400000" sy="-100000" algn="bl" rotWithShape="0"/>
          </a:effectLst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814595"/>
            <a:ext cx="9829800" cy="90973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r">
              <a:buNone/>
              <a:defRPr sz="3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71EAF-55C2-4CBC-8B88-3A4F1A2EC183}" type="datetimeFigureOut">
              <a:rPr lang="en-US" smtClean="0"/>
              <a:t>7/7/2026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99602-E36D-4240-8A8C-F597B36D3D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89148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517525"/>
            <a:ext cx="10515600" cy="1325563"/>
          </a:xfrm>
          <a:prstGeom prst="rect">
            <a:avLst/>
          </a:prstGeom>
        </p:spPr>
        <p:txBody>
          <a:bodyPr anchor="ctr"/>
          <a:lstStyle>
            <a:lvl1pPr>
              <a:defRPr sz="4000">
                <a:latin typeface="Myriad Pro Light" panose="020B0403030403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853FD-E5A6-41AF-95BC-5DDC9B78DC25}" type="datetimeFigureOut">
              <a:rPr lang="en-US" smtClean="0"/>
              <a:t>7/7/2026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6D15F-1320-4C8D-8A67-88227C7493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9133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9"/>
          <p:cNvSpPr>
            <a:spLocks noGrp="1"/>
          </p:cNvSpPr>
          <p:nvPr>
            <p:ph type="pic" sz="quarter" idx="16"/>
          </p:nvPr>
        </p:nvSpPr>
        <p:spPr>
          <a:xfrm>
            <a:off x="3213100" y="3376612"/>
            <a:ext cx="2791460" cy="348138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6362700" y="1317625"/>
            <a:ext cx="4991100" cy="12477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aseline="0">
                <a:latin typeface="Myriad Pro Light" panose="020B0403030403020204" pitchFamily="34" charset="0"/>
              </a:defRPr>
            </a:lvl1pPr>
            <a:lvl2pPr>
              <a:defRPr>
                <a:latin typeface="Myriad Pro Light" panose="020B0403030403020204" pitchFamily="34" charset="0"/>
              </a:defRPr>
            </a:lvl2pPr>
            <a:lvl3pPr>
              <a:defRPr>
                <a:latin typeface="Myriad Pro Light" panose="020B0403030403020204" pitchFamily="34" charset="0"/>
              </a:defRPr>
            </a:lvl3pPr>
            <a:lvl4pPr>
              <a:defRPr>
                <a:latin typeface="Myriad Pro Light" panose="020B0403030403020204" pitchFamily="34" charset="0"/>
              </a:defRPr>
            </a:lvl4pPr>
            <a:lvl5pPr>
              <a:defRPr>
                <a:latin typeface="Myriad Pro Light" panose="020B0403030403020204" pitchFamily="34" charset="0"/>
              </a:defRPr>
            </a:lvl5pPr>
          </a:lstStyle>
          <a:p>
            <a:pPr lvl="0"/>
            <a:r>
              <a:rPr lang="en-US" dirty="0"/>
              <a:t>Enter intro statement with highlighted important items</a:t>
            </a:r>
          </a:p>
        </p:txBody>
      </p:sp>
      <p:sp>
        <p:nvSpPr>
          <p:cNvPr id="8" name="Content Placeholder 3"/>
          <p:cNvSpPr>
            <a:spLocks noGrp="1"/>
          </p:cNvSpPr>
          <p:nvPr>
            <p:ph sz="half" idx="13" hasCustomPrompt="1"/>
          </p:nvPr>
        </p:nvSpPr>
        <p:spPr>
          <a:xfrm>
            <a:off x="6362700" y="2752725"/>
            <a:ext cx="4991100" cy="1247775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>
                <a:latin typeface="Myriad Pro Light" panose="020B0403030403020204" pitchFamily="34" charset="0"/>
              </a:defRPr>
            </a:lvl1pPr>
            <a:lvl2pPr>
              <a:defRPr>
                <a:latin typeface="Myriad Pro Light" panose="020B0403030403020204" pitchFamily="34" charset="0"/>
              </a:defRPr>
            </a:lvl2pPr>
            <a:lvl3pPr>
              <a:defRPr>
                <a:latin typeface="Myriad Pro Light" panose="020B0403030403020204" pitchFamily="34" charset="0"/>
              </a:defRPr>
            </a:lvl3pPr>
            <a:lvl4pPr>
              <a:defRPr>
                <a:latin typeface="Myriad Pro Light" panose="020B0403030403020204" pitchFamily="34" charset="0"/>
              </a:defRPr>
            </a:lvl4pPr>
            <a:lvl5pPr>
              <a:defRPr>
                <a:latin typeface="Myriad Pro Light" panose="020B0403030403020204" pitchFamily="34" charset="0"/>
              </a:defRPr>
            </a:lvl5pPr>
          </a:lstStyle>
          <a:p>
            <a:pPr lvl="0"/>
            <a:r>
              <a:rPr lang="en-US" dirty="0"/>
              <a:t>Enter bullet items</a:t>
            </a:r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6004560" cy="32639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12" name="Picture Placeholder 9"/>
          <p:cNvSpPr>
            <a:spLocks noGrp="1"/>
          </p:cNvSpPr>
          <p:nvPr>
            <p:ph type="pic" sz="quarter" idx="15"/>
          </p:nvPr>
        </p:nvSpPr>
        <p:spPr>
          <a:xfrm>
            <a:off x="0" y="3376612"/>
            <a:ext cx="3086100" cy="348138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25157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473265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/>
              <a:t>Energy</a:t>
            </a:r>
            <a:r>
              <a:rPr lang="en-US" altLang="en-US" i="1"/>
              <a:t>Solutions</a:t>
            </a:r>
            <a:r>
              <a:rPr lang="en-US" altLang="en-US"/>
              <a:t> Proprietary and Confidential – Do Not Disclose Without Permission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2A7668-DB53-4C5E-8CEF-DD5F9E7F839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601651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tif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F853FD-E5A6-41AF-95BC-5DDC9B78DC25}" type="datetimeFigureOut">
              <a:rPr lang="en-US" smtClean="0"/>
              <a:t>7/7/2026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26D15F-1320-4C8D-8A67-88227C7493B9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2911" y="230188"/>
            <a:ext cx="2170624" cy="549458"/>
          </a:xfrm>
          <a:prstGeom prst="rect">
            <a:avLst/>
          </a:prstGeom>
          <a:effectLst>
            <a:reflection blurRad="6350" stA="19000" endPos="3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7471252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4" r:id="rId2"/>
    <p:sldLayoutId id="2147483652" r:id="rId3"/>
    <p:sldLayoutId id="2147483655" r:id="rId4"/>
    <p:sldLayoutId id="2147483661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Myriad Pro" panose="020B0503030403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Myriad Pro" panose="020B050303040302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Myriad Pro" panose="020B0503030403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Myriad Pro" panose="020B0503030403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Myriad Pro" panose="020B0503030403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Myriad Pro" panose="020B0503030403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if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wmf"/><Relationship Id="rId4" Type="http://schemas.openxmlformats.org/officeDocument/2006/relationships/oleObject" Target="../embeddings/oleObject1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oleObject" Target="../embeddings/oleObject2.bin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1"/>
          <p:cNvSpPr>
            <a:spLocks noGrp="1"/>
          </p:cNvSpPr>
          <p:nvPr>
            <p:ph type="subTitle" idx="1"/>
          </p:nvPr>
        </p:nvSpPr>
        <p:spPr>
          <a:xfrm>
            <a:off x="847353" y="4408445"/>
            <a:ext cx="10194878" cy="1884498"/>
          </a:xfrm>
        </p:spPr>
        <p:txBody>
          <a:bodyPr>
            <a:noAutofit/>
          </a:bodyPr>
          <a:lstStyle/>
          <a:p>
            <a:pPr algn="ctr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2026 WAC Summit </a:t>
            </a:r>
          </a:p>
          <a:p>
            <a:pPr algn="ctr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Donnie Brackett</a:t>
            </a:r>
          </a:p>
          <a:p>
            <a:pPr algn="ctr"/>
            <a:endParaRPr lang="en-US" sz="2400" dirty="0">
              <a:latin typeface="Myriad Pro Light" panose="020B04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68788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6ED3C4-A1F0-B38F-7360-28E7C22E4961}"/>
              </a:ext>
            </a:extLst>
          </p:cNvPr>
          <p:cNvSpPr txBox="1">
            <a:spLocks noChangeArrowheads="1"/>
          </p:cNvSpPr>
          <p:nvPr/>
        </p:nvSpPr>
        <p:spPr>
          <a:xfrm>
            <a:off x="887240" y="2118511"/>
            <a:ext cx="10618960" cy="1843889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Myriad Pro Light" panose="020B0403030403020204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en-US" altLang="en-US" dirty="0">
                <a:latin typeface="Arial" charset="0"/>
              </a:rPr>
              <a:t>Bear Creak Operations</a:t>
            </a:r>
            <a:br>
              <a:rPr lang="en-US" altLang="en-US" dirty="0">
                <a:latin typeface="Arial" charset="0"/>
              </a:rPr>
            </a:br>
            <a:r>
              <a:rPr lang="en-US" altLang="en-US" dirty="0">
                <a:latin typeface="Arial" charset="0"/>
              </a:rPr>
              <a:t>Waste Acceptance Guidelines (WAG)</a:t>
            </a:r>
          </a:p>
        </p:txBody>
      </p:sp>
    </p:spTree>
    <p:extLst>
      <p:ext uri="{BB962C8B-B14F-4D97-AF65-F5344CB8AC3E}">
        <p14:creationId xmlns:p14="http://schemas.microsoft.com/office/powerpoint/2010/main" val="7078990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008B9615-394A-699A-3234-0595F0698B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0600" y="517525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Bear Creek Facility Oak Ridge, TN</a:t>
            </a:r>
          </a:p>
        </p:txBody>
      </p:sp>
      <p:sp>
        <p:nvSpPr>
          <p:cNvPr id="4" name="Content Placeholder 4">
            <a:extLst>
              <a:ext uri="{FF2B5EF4-FFF2-40B4-BE49-F238E27FC236}">
                <a16:creationId xmlns:a16="http://schemas.microsoft.com/office/drawing/2014/main" id="{7DFE693A-60DA-3F21-912A-6988DD2268F6}"/>
              </a:ext>
            </a:extLst>
          </p:cNvPr>
          <p:cNvSpPr txBox="1">
            <a:spLocks/>
          </p:cNvSpPr>
          <p:nvPr/>
        </p:nvSpPr>
        <p:spPr>
          <a:xfrm>
            <a:off x="685800" y="1752600"/>
            <a:ext cx="3657600" cy="106680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800"/>
              <a:t>Two incinerators</a:t>
            </a:r>
          </a:p>
          <a:p>
            <a:r>
              <a:rPr lang="en-US" sz="1800"/>
              <a:t>Compactor</a:t>
            </a:r>
          </a:p>
          <a:p>
            <a:r>
              <a:rPr lang="en-US" sz="1800"/>
              <a:t>Metal melt furnace</a:t>
            </a:r>
          </a:p>
          <a:p>
            <a:endParaRPr lang="en-US" sz="1800"/>
          </a:p>
          <a:p>
            <a:endParaRPr lang="en-US" sz="1800"/>
          </a:p>
          <a:p>
            <a:endParaRPr lang="en-US" sz="1800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CAE61D3-E853-75C3-5E61-1AF30713815A}"/>
              </a:ext>
            </a:extLst>
          </p:cNvPr>
          <p:cNvSpPr txBox="1">
            <a:spLocks/>
          </p:cNvSpPr>
          <p:nvPr/>
        </p:nvSpPr>
        <p:spPr bwMode="auto">
          <a:xfrm>
            <a:off x="4038600" y="1752601"/>
            <a:ext cx="41910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lr>
                <a:srgbClr val="43B02A"/>
              </a:buClr>
              <a:buSzPct val="150000"/>
              <a:buFont typeface="Wingdings" pitchFamily="2" charset="2"/>
              <a:buChar char="§"/>
              <a:defRPr sz="2200" kern="1200">
                <a:solidFill>
                  <a:schemeClr val="tx1"/>
                </a:solidFill>
                <a:latin typeface="Myriad Pro Light" pitchFamily="34" charset="0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>
                <a:srgbClr val="43B02A"/>
              </a:buClr>
              <a:buSzPct val="150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Myriad Pro Light" pitchFamily="34" charset="0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43B02A"/>
              </a:buClr>
              <a:buSzPct val="150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Myriad Pro Light" pitchFamily="34" charset="0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43B02A"/>
              </a:buClr>
              <a:buSzPct val="150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Myriad Pro Light" pitchFamily="34" charset="0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43B02A"/>
              </a:buClr>
              <a:buSzPct val="150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Myriad Pro Light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5-year storage permit</a:t>
            </a:r>
          </a:p>
          <a:p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Two radioactive materials licenses</a:t>
            </a:r>
          </a:p>
          <a:p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Mixed waste treatment permit</a:t>
            </a:r>
          </a:p>
          <a:p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 descr="USMap_BC-G Facilities.png">
            <a:extLst>
              <a:ext uri="{FF2B5EF4-FFF2-40B4-BE49-F238E27FC236}">
                <a16:creationId xmlns:a16="http://schemas.microsoft.com/office/drawing/2014/main" id="{FA7EBD04-6B26-6429-1000-1B4499E1C5E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28600" y="2819401"/>
            <a:ext cx="5911718" cy="3759123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74C8C718-B1FC-40B2-0F2D-B1DC9C22DD25}"/>
              </a:ext>
            </a:extLst>
          </p:cNvPr>
          <p:cNvGrpSpPr/>
          <p:nvPr/>
        </p:nvGrpSpPr>
        <p:grpSpPr>
          <a:xfrm>
            <a:off x="6324820" y="2731008"/>
            <a:ext cx="3319052" cy="1808402"/>
            <a:chOff x="7620000" y="2438400"/>
            <a:chExt cx="2177698" cy="1226552"/>
          </a:xfrm>
        </p:grpSpPr>
        <p:pic>
          <p:nvPicPr>
            <p:cNvPr id="8" name="Picture 15" descr="Volstar">
              <a:extLst>
                <a:ext uri="{FF2B5EF4-FFF2-40B4-BE49-F238E27FC236}">
                  <a16:creationId xmlns:a16="http://schemas.microsoft.com/office/drawing/2014/main" id="{73918E92-6F12-44C2-7D10-B38E2D93FC9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699290" y="2709230"/>
              <a:ext cx="2098408" cy="955722"/>
            </a:xfrm>
            <a:prstGeom prst="rect">
              <a:avLst/>
            </a:prstGeom>
            <a:noFill/>
            <a:ln w="9525">
              <a:solidFill>
                <a:srgbClr val="00B0F0"/>
              </a:solidFill>
              <a:miter lim="800000"/>
              <a:headEnd/>
              <a:tailEnd/>
            </a:ln>
          </p:spPr>
        </p:pic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936B7B4D-1903-96C5-CB73-156BCAC8CCD2}"/>
                </a:ext>
              </a:extLst>
            </p:cNvPr>
            <p:cNvSpPr/>
            <p:nvPr/>
          </p:nvSpPr>
          <p:spPr>
            <a:xfrm>
              <a:off x="7620000" y="2438400"/>
              <a:ext cx="2138289" cy="2616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 sz="1100" b="1" dirty="0">
                  <a:latin typeface="Times New Roman" pitchFamily="18" charset="0"/>
                </a:rPr>
                <a:t>TN-OSHA VPP SITE since 2008</a:t>
              </a:r>
            </a:p>
          </p:txBody>
        </p:sp>
      </p:grpSp>
      <p:pic>
        <p:nvPicPr>
          <p:cNvPr id="10" name="Picture 7" descr="Award 1">
            <a:extLst>
              <a:ext uri="{FF2B5EF4-FFF2-40B4-BE49-F238E27FC236}">
                <a16:creationId xmlns:a16="http://schemas.microsoft.com/office/drawing/2014/main" id="{5BC1DCD5-0BF2-F7DA-9372-159087F3C8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30698" y="4836858"/>
            <a:ext cx="1369155" cy="156394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</p:pic>
    </p:spTree>
    <p:extLst>
      <p:ext uri="{BB962C8B-B14F-4D97-AF65-F5344CB8AC3E}">
        <p14:creationId xmlns:p14="http://schemas.microsoft.com/office/powerpoint/2010/main" val="33078302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5" name="Picture 3"/>
          <p:cNvPicPr>
            <a:picLocks noChangeAspect="1" noChangeArrowheads="1"/>
          </p:cNvPicPr>
          <p:nvPr/>
        </p:nvPicPr>
        <p:blipFill>
          <a:blip r:embed="rId2" cstate="print">
            <a:lum bright="-1000" contrast="44000"/>
          </a:blip>
          <a:srcRect/>
          <a:stretch>
            <a:fillRect/>
          </a:stretch>
        </p:blipFill>
        <p:spPr bwMode="auto">
          <a:xfrm>
            <a:off x="1524000" y="1456006"/>
            <a:ext cx="9144001" cy="5401994"/>
          </a:xfrm>
          <a:prstGeom prst="rect">
            <a:avLst/>
          </a:prstGeom>
          <a:noFill/>
          <a:ln w="9525">
            <a:solidFill>
              <a:srgbClr val="0070C0">
                <a:alpha val="0"/>
              </a:srgbClr>
            </a:solidFill>
            <a:miter lim="800000"/>
            <a:headEnd/>
            <a:tailEnd/>
          </a:ln>
          <a:effectLst/>
        </p:spPr>
      </p:pic>
      <p:sp>
        <p:nvSpPr>
          <p:cNvPr id="4" name="Text Box 20"/>
          <p:cNvSpPr txBox="1">
            <a:spLocks noChangeArrowheads="1"/>
          </p:cNvSpPr>
          <p:nvPr/>
        </p:nvSpPr>
        <p:spPr bwMode="auto">
          <a:xfrm>
            <a:off x="1819421" y="2269077"/>
            <a:ext cx="1538288" cy="338544"/>
          </a:xfrm>
          <a:prstGeom prst="rect">
            <a:avLst/>
          </a:prstGeom>
          <a:solidFill>
            <a:schemeClr val="tx1"/>
          </a:solidFill>
          <a:ln w="0">
            <a:noFill/>
            <a:miter lim="800000"/>
            <a:headEnd/>
            <a:tailEnd/>
          </a:ln>
        </p:spPr>
        <p:txBody>
          <a:bodyPr lIns="91429" tIns="45715" rIns="91429" bIns="45715">
            <a:spAutoFit/>
          </a:bodyPr>
          <a:lstStyle/>
          <a:p>
            <a:pPr algn="ctr" eaLnBrk="0" hangingPunct="0"/>
            <a:r>
              <a:rPr lang="en-US" sz="1600" b="1" dirty="0">
                <a:solidFill>
                  <a:srgbClr val="FBFBAF"/>
                </a:solidFill>
              </a:rPr>
              <a:t>RMS</a:t>
            </a:r>
          </a:p>
        </p:txBody>
      </p:sp>
      <p:sp>
        <p:nvSpPr>
          <p:cNvPr id="5" name="Text Box 24"/>
          <p:cNvSpPr txBox="1">
            <a:spLocks noChangeArrowheads="1"/>
          </p:cNvSpPr>
          <p:nvPr/>
        </p:nvSpPr>
        <p:spPr bwMode="auto">
          <a:xfrm>
            <a:off x="1863358" y="5344401"/>
            <a:ext cx="1179953" cy="338544"/>
          </a:xfrm>
          <a:prstGeom prst="rect">
            <a:avLst/>
          </a:prstGeom>
          <a:solidFill>
            <a:schemeClr val="tx1"/>
          </a:solidFill>
          <a:ln w="0">
            <a:noFill/>
            <a:miter lim="800000"/>
            <a:headEnd/>
            <a:tailEnd/>
          </a:ln>
        </p:spPr>
        <p:txBody>
          <a:bodyPr wrap="square" lIns="91429" tIns="45715" rIns="91429" bIns="45715">
            <a:spAutoFit/>
          </a:bodyPr>
          <a:lstStyle/>
          <a:p>
            <a:pPr algn="ctr" eaLnBrk="0" hangingPunct="0"/>
            <a:r>
              <a:rPr lang="en-US" sz="1600" b="1" dirty="0">
                <a:solidFill>
                  <a:srgbClr val="FBFBAF"/>
                </a:solidFill>
              </a:rPr>
              <a:t>P4/RCRA </a:t>
            </a:r>
          </a:p>
        </p:txBody>
      </p:sp>
      <p:sp>
        <p:nvSpPr>
          <p:cNvPr id="6" name="Text Box 24"/>
          <p:cNvSpPr txBox="1">
            <a:spLocks noChangeArrowheads="1"/>
          </p:cNvSpPr>
          <p:nvPr/>
        </p:nvSpPr>
        <p:spPr bwMode="auto">
          <a:xfrm>
            <a:off x="3537414" y="5428810"/>
            <a:ext cx="2938414" cy="584765"/>
          </a:xfrm>
          <a:prstGeom prst="rect">
            <a:avLst/>
          </a:prstGeom>
          <a:solidFill>
            <a:schemeClr val="tx1"/>
          </a:solidFill>
          <a:ln w="0">
            <a:noFill/>
            <a:miter lim="800000"/>
            <a:headEnd/>
            <a:tailEnd/>
          </a:ln>
        </p:spPr>
        <p:txBody>
          <a:bodyPr wrap="square" lIns="91429" tIns="45715" rIns="91429" bIns="45715">
            <a:spAutoFit/>
          </a:bodyPr>
          <a:lstStyle/>
          <a:p>
            <a:pPr algn="ctr" eaLnBrk="0" hangingPunct="0"/>
            <a:r>
              <a:rPr lang="en-US" sz="1600" b="1" dirty="0">
                <a:solidFill>
                  <a:srgbClr val="FBFBAF"/>
                </a:solidFill>
              </a:rPr>
              <a:t>Metals and Commercial Certification</a:t>
            </a:r>
          </a:p>
        </p:txBody>
      </p:sp>
      <p:sp>
        <p:nvSpPr>
          <p:cNvPr id="7" name="Text Box 24"/>
          <p:cNvSpPr txBox="1">
            <a:spLocks noChangeArrowheads="1"/>
          </p:cNvSpPr>
          <p:nvPr/>
        </p:nvSpPr>
        <p:spPr bwMode="auto">
          <a:xfrm>
            <a:off x="5675703" y="2080698"/>
            <a:ext cx="1911473" cy="338544"/>
          </a:xfrm>
          <a:prstGeom prst="rect">
            <a:avLst/>
          </a:prstGeom>
          <a:solidFill>
            <a:schemeClr val="tx1"/>
          </a:solidFill>
          <a:ln w="0">
            <a:noFill/>
            <a:miter lim="800000"/>
            <a:headEnd/>
            <a:tailEnd/>
          </a:ln>
        </p:spPr>
        <p:txBody>
          <a:bodyPr wrap="square" lIns="91429" tIns="45715" rIns="91429" bIns="45715">
            <a:spAutoFit/>
          </a:bodyPr>
          <a:lstStyle/>
          <a:p>
            <a:pPr algn="ctr" eaLnBrk="0" hangingPunct="0"/>
            <a:r>
              <a:rPr lang="en-US" sz="1600" b="1" dirty="0">
                <a:solidFill>
                  <a:srgbClr val="FBFBAF"/>
                </a:solidFill>
              </a:rPr>
              <a:t>CVRF/Press</a:t>
            </a:r>
          </a:p>
        </p:txBody>
      </p:sp>
      <p:sp>
        <p:nvSpPr>
          <p:cNvPr id="8" name="Text Box 24"/>
          <p:cNvSpPr txBox="1">
            <a:spLocks noChangeArrowheads="1"/>
          </p:cNvSpPr>
          <p:nvPr/>
        </p:nvSpPr>
        <p:spPr bwMode="auto">
          <a:xfrm>
            <a:off x="7406027" y="3290519"/>
            <a:ext cx="1686390" cy="338544"/>
          </a:xfrm>
          <a:prstGeom prst="rect">
            <a:avLst/>
          </a:prstGeom>
          <a:solidFill>
            <a:schemeClr val="tx1"/>
          </a:solidFill>
          <a:ln w="0">
            <a:noFill/>
            <a:miter lim="800000"/>
            <a:headEnd/>
            <a:tailEnd/>
          </a:ln>
        </p:spPr>
        <p:txBody>
          <a:bodyPr wrap="square" lIns="91429" tIns="45715" rIns="91429" bIns="45715">
            <a:spAutoFit/>
          </a:bodyPr>
          <a:lstStyle/>
          <a:p>
            <a:pPr algn="ctr" eaLnBrk="0" hangingPunct="0"/>
            <a:r>
              <a:rPr lang="en-US" sz="1600" b="1" dirty="0">
                <a:solidFill>
                  <a:srgbClr val="FBFBAF"/>
                </a:solidFill>
              </a:rPr>
              <a:t>Incinerators</a:t>
            </a:r>
          </a:p>
        </p:txBody>
      </p:sp>
      <p:sp>
        <p:nvSpPr>
          <p:cNvPr id="9" name="Text Box 24"/>
          <p:cNvSpPr txBox="1">
            <a:spLocks noChangeArrowheads="1"/>
          </p:cNvSpPr>
          <p:nvPr/>
        </p:nvSpPr>
        <p:spPr bwMode="auto">
          <a:xfrm>
            <a:off x="6984000" y="4767627"/>
            <a:ext cx="1063625" cy="338544"/>
          </a:xfrm>
          <a:prstGeom prst="rect">
            <a:avLst/>
          </a:prstGeom>
          <a:solidFill>
            <a:schemeClr val="tx1"/>
          </a:solidFill>
          <a:ln w="0">
            <a:noFill/>
            <a:miter lim="800000"/>
            <a:headEnd/>
            <a:tailEnd/>
          </a:ln>
        </p:spPr>
        <p:txBody>
          <a:bodyPr lIns="91429" tIns="45715" rIns="91429" bIns="45715">
            <a:spAutoFit/>
          </a:bodyPr>
          <a:lstStyle/>
          <a:p>
            <a:pPr algn="ctr" eaLnBrk="0" hangingPunct="0"/>
            <a:r>
              <a:rPr lang="en-US" sz="1600" b="1" dirty="0">
                <a:solidFill>
                  <a:srgbClr val="FBFBAF"/>
                </a:solidFill>
              </a:rPr>
              <a:t>LVRF</a:t>
            </a:r>
          </a:p>
        </p:txBody>
      </p:sp>
      <p:sp>
        <p:nvSpPr>
          <p:cNvPr id="10" name="Text Box 24"/>
          <p:cNvSpPr txBox="1">
            <a:spLocks noChangeArrowheads="1"/>
          </p:cNvSpPr>
          <p:nvPr/>
        </p:nvSpPr>
        <p:spPr bwMode="auto">
          <a:xfrm>
            <a:off x="3903174" y="2136968"/>
            <a:ext cx="1433171" cy="338544"/>
          </a:xfrm>
          <a:prstGeom prst="rect">
            <a:avLst/>
          </a:prstGeom>
          <a:solidFill>
            <a:schemeClr val="tx1"/>
          </a:solidFill>
          <a:ln w="0">
            <a:noFill/>
            <a:miter lim="800000"/>
            <a:headEnd/>
            <a:tailEnd/>
          </a:ln>
        </p:spPr>
        <p:txBody>
          <a:bodyPr wrap="square" lIns="91429" tIns="45715" rIns="91429" bIns="45715">
            <a:spAutoFit/>
          </a:bodyPr>
          <a:lstStyle/>
          <a:p>
            <a:pPr algn="ctr" eaLnBrk="0" hangingPunct="0"/>
            <a:r>
              <a:rPr lang="en-US" sz="1600" b="1" dirty="0">
                <a:solidFill>
                  <a:srgbClr val="FBFBAF"/>
                </a:solidFill>
              </a:rPr>
              <a:t>Admin Bld</a:t>
            </a:r>
          </a:p>
        </p:txBody>
      </p:sp>
      <p:sp>
        <p:nvSpPr>
          <p:cNvPr id="11" name="Text Box 24"/>
          <p:cNvSpPr txBox="1">
            <a:spLocks noChangeArrowheads="1"/>
          </p:cNvSpPr>
          <p:nvPr/>
        </p:nvSpPr>
        <p:spPr bwMode="auto">
          <a:xfrm>
            <a:off x="8545510" y="5063049"/>
            <a:ext cx="1742660" cy="338544"/>
          </a:xfrm>
          <a:prstGeom prst="rect">
            <a:avLst/>
          </a:prstGeom>
          <a:solidFill>
            <a:schemeClr val="tx1"/>
          </a:solidFill>
          <a:ln w="0">
            <a:noFill/>
            <a:miter lim="800000"/>
            <a:headEnd/>
            <a:tailEnd/>
          </a:ln>
        </p:spPr>
        <p:txBody>
          <a:bodyPr wrap="square" lIns="91429" tIns="45715" rIns="91429" bIns="45715">
            <a:spAutoFit/>
          </a:bodyPr>
          <a:lstStyle/>
          <a:p>
            <a:pPr algn="ctr" eaLnBrk="0" hangingPunct="0"/>
            <a:r>
              <a:rPr lang="en-US" sz="1600" b="1" dirty="0">
                <a:solidFill>
                  <a:srgbClr val="FBFBAF"/>
                </a:solidFill>
              </a:rPr>
              <a:t>Instrumentation</a:t>
            </a:r>
          </a:p>
        </p:txBody>
      </p:sp>
      <p:sp>
        <p:nvSpPr>
          <p:cNvPr id="12" name="Text Box 24"/>
          <p:cNvSpPr txBox="1">
            <a:spLocks noChangeArrowheads="1"/>
          </p:cNvSpPr>
          <p:nvPr/>
        </p:nvSpPr>
        <p:spPr bwMode="auto">
          <a:xfrm>
            <a:off x="8672123" y="2249510"/>
            <a:ext cx="1517577" cy="338544"/>
          </a:xfrm>
          <a:prstGeom prst="rect">
            <a:avLst/>
          </a:prstGeom>
          <a:solidFill>
            <a:schemeClr val="tx1"/>
          </a:solidFill>
          <a:ln w="0">
            <a:noFill/>
            <a:miter lim="800000"/>
            <a:headEnd/>
            <a:tailEnd/>
          </a:ln>
        </p:spPr>
        <p:txBody>
          <a:bodyPr wrap="square" lIns="91429" tIns="45715" rIns="91429" bIns="45715">
            <a:spAutoFit/>
          </a:bodyPr>
          <a:lstStyle/>
          <a:p>
            <a:pPr algn="ctr" eaLnBrk="0" hangingPunct="0"/>
            <a:r>
              <a:rPr lang="en-US" sz="1600" b="1" dirty="0">
                <a:solidFill>
                  <a:srgbClr val="FBFBAF"/>
                </a:solidFill>
              </a:rPr>
              <a:t>Containers</a:t>
            </a:r>
          </a:p>
        </p:txBody>
      </p:sp>
      <p:sp>
        <p:nvSpPr>
          <p:cNvPr id="13" name="Line 25"/>
          <p:cNvSpPr>
            <a:spLocks noChangeShapeType="1"/>
          </p:cNvSpPr>
          <p:nvPr/>
        </p:nvSpPr>
        <p:spPr bwMode="auto">
          <a:xfrm>
            <a:off x="2269587" y="2574389"/>
            <a:ext cx="28135" cy="844060"/>
          </a:xfrm>
          <a:prstGeom prst="line">
            <a:avLst/>
          </a:prstGeom>
          <a:noFill/>
          <a:ln w="38100" cmpd="sng">
            <a:solidFill>
              <a:schemeClr val="tx1"/>
            </a:solidFill>
            <a:round/>
            <a:headEnd/>
            <a:tailEnd type="triangle" w="med" len="med"/>
          </a:ln>
          <a:effectLst>
            <a:innerShdw blurRad="63500" dist="50800" dir="13500000">
              <a:srgbClr val="0000FF">
                <a:alpha val="50000"/>
              </a:srgbClr>
            </a:innerShdw>
          </a:effectLst>
        </p:spPr>
        <p:txBody>
          <a:bodyPr/>
          <a:lstStyle/>
          <a:p>
            <a:endParaRPr lang="en-US" dirty="0"/>
          </a:p>
        </p:txBody>
      </p:sp>
      <p:sp>
        <p:nvSpPr>
          <p:cNvPr id="14" name="Line 25"/>
          <p:cNvSpPr>
            <a:spLocks noChangeShapeType="1"/>
          </p:cNvSpPr>
          <p:nvPr/>
        </p:nvSpPr>
        <p:spPr bwMode="auto">
          <a:xfrm flipV="1">
            <a:off x="2565009" y="4121833"/>
            <a:ext cx="168812" cy="1280161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 dirty="0"/>
          </a:p>
        </p:txBody>
      </p:sp>
      <p:sp>
        <p:nvSpPr>
          <p:cNvPr id="15" name="Line 25"/>
          <p:cNvSpPr>
            <a:spLocks noChangeShapeType="1"/>
          </p:cNvSpPr>
          <p:nvPr/>
        </p:nvSpPr>
        <p:spPr bwMode="auto">
          <a:xfrm flipV="1">
            <a:off x="3957711" y="3685735"/>
            <a:ext cx="379827" cy="1814731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 dirty="0"/>
          </a:p>
        </p:txBody>
      </p:sp>
      <p:sp>
        <p:nvSpPr>
          <p:cNvPr id="16" name="Line 25"/>
          <p:cNvSpPr>
            <a:spLocks noChangeShapeType="1"/>
          </p:cNvSpPr>
          <p:nvPr/>
        </p:nvSpPr>
        <p:spPr bwMode="auto">
          <a:xfrm flipH="1" flipV="1">
            <a:off x="6714977" y="4164037"/>
            <a:ext cx="365760" cy="689316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 dirty="0"/>
          </a:p>
        </p:txBody>
      </p:sp>
      <p:sp>
        <p:nvSpPr>
          <p:cNvPr id="17" name="Line 25"/>
          <p:cNvSpPr>
            <a:spLocks noChangeShapeType="1"/>
          </p:cNvSpPr>
          <p:nvPr/>
        </p:nvSpPr>
        <p:spPr bwMode="auto">
          <a:xfrm flipV="1">
            <a:off x="9317503" y="3896751"/>
            <a:ext cx="295421" cy="1209819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 dirty="0"/>
          </a:p>
        </p:txBody>
      </p:sp>
      <p:sp>
        <p:nvSpPr>
          <p:cNvPr id="18" name="Line 25"/>
          <p:cNvSpPr>
            <a:spLocks noChangeShapeType="1"/>
          </p:cNvSpPr>
          <p:nvPr/>
        </p:nvSpPr>
        <p:spPr bwMode="auto">
          <a:xfrm flipH="1">
            <a:off x="6419557" y="3390314"/>
            <a:ext cx="1069143" cy="15474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 dirty="0"/>
          </a:p>
        </p:txBody>
      </p:sp>
      <p:sp>
        <p:nvSpPr>
          <p:cNvPr id="19" name="Line 25"/>
          <p:cNvSpPr>
            <a:spLocks noChangeShapeType="1"/>
          </p:cNvSpPr>
          <p:nvPr/>
        </p:nvSpPr>
        <p:spPr bwMode="auto">
          <a:xfrm>
            <a:off x="9821864" y="2573776"/>
            <a:ext cx="30211" cy="5492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 dirty="0"/>
          </a:p>
        </p:txBody>
      </p:sp>
      <p:sp>
        <p:nvSpPr>
          <p:cNvPr id="20" name="Line 25"/>
          <p:cNvSpPr>
            <a:spLocks noChangeShapeType="1"/>
          </p:cNvSpPr>
          <p:nvPr/>
        </p:nvSpPr>
        <p:spPr bwMode="auto">
          <a:xfrm>
            <a:off x="5111261" y="2489981"/>
            <a:ext cx="239152" cy="80185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 dirty="0"/>
          </a:p>
        </p:txBody>
      </p:sp>
      <p:sp>
        <p:nvSpPr>
          <p:cNvPr id="21" name="Line 25"/>
          <p:cNvSpPr>
            <a:spLocks noChangeShapeType="1"/>
          </p:cNvSpPr>
          <p:nvPr/>
        </p:nvSpPr>
        <p:spPr bwMode="auto">
          <a:xfrm flipH="1">
            <a:off x="5786512" y="2405576"/>
            <a:ext cx="154744" cy="120982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 dirty="0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1676400" y="152400"/>
            <a:ext cx="6705600" cy="914400"/>
          </a:xfrm>
        </p:spPr>
        <p:txBody>
          <a:bodyPr>
            <a:normAutofit fontScale="90000"/>
          </a:bodyPr>
          <a:lstStyle/>
          <a:p>
            <a:r>
              <a:rPr lang="en-US" dirty="0"/>
              <a:t>Bear Creek Central Facility Layout</a:t>
            </a:r>
          </a:p>
        </p:txBody>
      </p:sp>
      <p:sp>
        <p:nvSpPr>
          <p:cNvPr id="25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9753600" y="6400801"/>
            <a:ext cx="762000" cy="365125"/>
          </a:xfrm>
          <a:prstGeom prst="rect">
            <a:avLst/>
          </a:prstGeom>
        </p:spPr>
        <p:txBody>
          <a:bodyPr/>
          <a:lstStyle/>
          <a:p>
            <a:fld id="{567DF571-E8A8-47A2-94BA-9E244B172BCC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24" name="Text Box 16"/>
          <p:cNvSpPr txBox="1">
            <a:spLocks noChangeArrowheads="1"/>
          </p:cNvSpPr>
          <p:nvPr/>
        </p:nvSpPr>
        <p:spPr bwMode="auto">
          <a:xfrm>
            <a:off x="2238375" y="6248400"/>
            <a:ext cx="7696200" cy="457200"/>
          </a:xfrm>
          <a:prstGeom prst="rect">
            <a:avLst/>
          </a:prstGeom>
          <a:solidFill>
            <a:srgbClr val="CCFFCC"/>
          </a:solidFill>
          <a:ln w="9525">
            <a:solidFill>
              <a:srgbClr val="FFCC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US" sz="2000" b="1" dirty="0">
                <a:latin typeface="Times New Roman" pitchFamily="18" charset="0"/>
              </a:rPr>
              <a:t>Over 13,000 tons per annually of Processed Radioactive Material</a:t>
            </a:r>
          </a:p>
        </p:txBody>
      </p:sp>
    </p:spTree>
    <p:extLst>
      <p:ext uri="{BB962C8B-B14F-4D97-AF65-F5344CB8AC3E}">
        <p14:creationId xmlns:p14="http://schemas.microsoft.com/office/powerpoint/2010/main" val="3362654766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>
            <a:extLst>
              <a:ext uri="{FF2B5EF4-FFF2-40B4-BE49-F238E27FC236}">
                <a16:creationId xmlns:a16="http://schemas.microsoft.com/office/drawing/2014/main" id="{AA216395-1588-303C-1C8B-62525FDDED89}"/>
              </a:ext>
            </a:extLst>
          </p:cNvPr>
          <p:cNvPicPr>
            <a:picLocks noChangeArrowheads="1"/>
          </p:cNvPicPr>
          <p:nvPr/>
        </p:nvPicPr>
        <p:blipFill>
          <a:blip r:embed="rId2" cstate="print"/>
          <a:srcRect l="1823" t="934" r="1588" b="1482"/>
          <a:stretch>
            <a:fillRect/>
          </a:stretch>
        </p:blipFill>
        <p:spPr bwMode="auto">
          <a:xfrm>
            <a:off x="381000" y="2084831"/>
            <a:ext cx="4154424" cy="4474465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4" name="Rectangle 13">
            <a:extLst>
              <a:ext uri="{FF2B5EF4-FFF2-40B4-BE49-F238E27FC236}">
                <a16:creationId xmlns:a16="http://schemas.microsoft.com/office/drawing/2014/main" id="{A6F66E52-5231-43E1-8C08-90703030944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90600" y="517525"/>
            <a:ext cx="10515600" cy="1325563"/>
          </a:xfrm>
        </p:spPr>
        <p:txBody>
          <a:bodyPr/>
          <a:lstStyle/>
          <a:p>
            <a:r>
              <a:rPr lang="en-US" dirty="0"/>
              <a:t>Incineration</a:t>
            </a:r>
          </a:p>
        </p:txBody>
      </p:sp>
      <p:sp>
        <p:nvSpPr>
          <p:cNvPr id="5" name="Rectangle 14">
            <a:extLst>
              <a:ext uri="{FF2B5EF4-FFF2-40B4-BE49-F238E27FC236}">
                <a16:creationId xmlns:a16="http://schemas.microsoft.com/office/drawing/2014/main" id="{57405DE9-84A5-2647-518E-7E8C5A9FF0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13376" y="2032698"/>
            <a:ext cx="5071872" cy="44744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lr>
                <a:srgbClr val="43B02A"/>
              </a:buClr>
              <a:buSzPct val="150000"/>
              <a:buFont typeface="Wingdings" pitchFamily="2" charset="2"/>
              <a:buChar char="§"/>
              <a:defRPr sz="22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>
                <a:srgbClr val="43B02A"/>
              </a:buClr>
              <a:buSzPct val="150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43B02A"/>
              </a:buClr>
              <a:buSzPct val="150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43B02A"/>
              </a:buClr>
              <a:buSzPct val="150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43B02A"/>
              </a:buClr>
              <a:buSzPct val="150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3B02A"/>
              </a:buClr>
              <a:buSzPct val="150000"/>
              <a:buFont typeface="Wingdings" pitchFamily="2" charset="2"/>
              <a:buChar char="§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Only 2 commercially available in U.S. 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3B02A"/>
              </a:buClr>
              <a:buSzPct val="150000"/>
              <a:buFont typeface="Wingdings" pitchFamily="2" charset="2"/>
              <a:buChar char="§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Unit A constructed in 1989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3B02A"/>
              </a:buClr>
              <a:buSzPct val="150000"/>
              <a:buFont typeface="Wingdings" pitchFamily="2" charset="2"/>
              <a:buChar char="§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Unit B constructed in 1995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3B02A"/>
              </a:buClr>
              <a:buSzPct val="150000"/>
              <a:buFont typeface="Wingdings" pitchFamily="2" charset="2"/>
              <a:buChar char="§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Incineration of rad waste solids, liquids, oils, &amp; sludges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3B02A"/>
              </a:buClr>
              <a:buSzPct val="150000"/>
              <a:buFont typeface="Wingdings" pitchFamily="2" charset="2"/>
              <a:buChar char="§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Throughput of 1,600 </a:t>
            </a:r>
            <a:r>
              <a:rPr kumimoji="0" lang="en-US" sz="22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lbs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per hour or 38,400 </a:t>
            </a:r>
            <a:r>
              <a:rPr kumimoji="0" lang="en-US" sz="22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lbs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per day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3B02A"/>
              </a:buClr>
              <a:buSzPct val="150000"/>
              <a:buFont typeface="Wingdings" pitchFamily="2" charset="2"/>
              <a:buChar char="§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Typical annual throughput </a:t>
            </a:r>
            <a:b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3M </a:t>
            </a:r>
            <a:r>
              <a:rPr kumimoji="0" lang="en-US" sz="22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lbs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per year</a:t>
            </a:r>
          </a:p>
        </p:txBody>
      </p:sp>
    </p:spTree>
    <p:extLst>
      <p:ext uri="{BB962C8B-B14F-4D97-AF65-F5344CB8AC3E}">
        <p14:creationId xmlns:p14="http://schemas.microsoft.com/office/powerpoint/2010/main" val="11591037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3">
            <a:extLst>
              <a:ext uri="{FF2B5EF4-FFF2-40B4-BE49-F238E27FC236}">
                <a16:creationId xmlns:a16="http://schemas.microsoft.com/office/drawing/2014/main" id="{7E66B32D-6FB5-2DDF-73D0-98A7F20EE95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90600" y="517525"/>
            <a:ext cx="10515600" cy="1325563"/>
          </a:xfrm>
        </p:spPr>
        <p:txBody>
          <a:bodyPr/>
          <a:lstStyle/>
          <a:p>
            <a:r>
              <a:rPr lang="en-US" dirty="0"/>
              <a:t>Compaction</a:t>
            </a:r>
          </a:p>
        </p:txBody>
      </p:sp>
      <p:sp>
        <p:nvSpPr>
          <p:cNvPr id="4" name="Rectangle 14">
            <a:extLst>
              <a:ext uri="{FF2B5EF4-FFF2-40B4-BE49-F238E27FC236}">
                <a16:creationId xmlns:a16="http://schemas.microsoft.com/office/drawing/2014/main" id="{D00A0141-E6B5-E41A-4965-A2273AE6A549}"/>
              </a:ext>
            </a:extLst>
          </p:cNvPr>
          <p:cNvSpPr txBox="1">
            <a:spLocks noChangeArrowheads="1"/>
          </p:cNvSpPr>
          <p:nvPr/>
        </p:nvSpPr>
        <p:spPr>
          <a:xfrm>
            <a:off x="457200" y="1617960"/>
            <a:ext cx="5114544" cy="251512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Largest compactor in U.S. </a:t>
            </a:r>
            <a:br>
              <a:rPr lang="en-US" dirty="0"/>
            </a:br>
            <a:r>
              <a:rPr lang="en-US" sz="2000" dirty="0"/>
              <a:t>constructed</a:t>
            </a:r>
            <a:r>
              <a:rPr lang="en-US" dirty="0"/>
              <a:t> in 1985</a:t>
            </a:r>
          </a:p>
          <a:p>
            <a:r>
              <a:rPr lang="en-US" dirty="0"/>
              <a:t>Compacts drums and boxes</a:t>
            </a:r>
          </a:p>
          <a:p>
            <a:r>
              <a:rPr lang="en-US" dirty="0"/>
              <a:t>Compaction force of 10M </a:t>
            </a:r>
            <a:r>
              <a:rPr lang="en-US" dirty="0" err="1"/>
              <a:t>lbs</a:t>
            </a:r>
            <a:endParaRPr lang="en-US" dirty="0">
              <a:solidFill>
                <a:srgbClr val="FF0000"/>
              </a:solidFill>
            </a:endParaRPr>
          </a:p>
          <a:p>
            <a:r>
              <a:rPr lang="en-US" dirty="0"/>
              <a:t>Operating throughput of </a:t>
            </a:r>
            <a:br>
              <a:rPr lang="en-US" dirty="0"/>
            </a:br>
            <a:r>
              <a:rPr lang="en-US" dirty="0"/>
              <a:t>80 cycles per day</a:t>
            </a:r>
          </a:p>
          <a:p>
            <a:r>
              <a:rPr lang="en-US" dirty="0"/>
              <a:t>Typical VR 2:1 – 5:1</a:t>
            </a:r>
          </a:p>
        </p:txBody>
      </p:sp>
      <p:pic>
        <p:nvPicPr>
          <p:cNvPr id="5" name="Picture 7" descr="Compact11 300 res">
            <a:extLst>
              <a:ext uri="{FF2B5EF4-FFF2-40B4-BE49-F238E27FC236}">
                <a16:creationId xmlns:a16="http://schemas.microsoft.com/office/drawing/2014/main" id="{1AF0D809-ACC6-8FF3-41EB-047410BFAD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0600" y="4901184"/>
            <a:ext cx="3124872" cy="1658112"/>
          </a:xfrm>
          <a:prstGeom prst="rect">
            <a:avLst/>
          </a:prstGeom>
          <a:solidFill>
            <a:schemeClr val="tx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1A28F4C9-71FF-F738-0997-0B676127F434}"/>
              </a:ext>
            </a:extLst>
          </p:cNvPr>
          <p:cNvGrpSpPr/>
          <p:nvPr/>
        </p:nvGrpSpPr>
        <p:grpSpPr>
          <a:xfrm>
            <a:off x="5506088" y="1845056"/>
            <a:ext cx="2952112" cy="2345944"/>
            <a:chOff x="5506088" y="1845056"/>
            <a:chExt cx="2952112" cy="2345944"/>
          </a:xfrm>
        </p:grpSpPr>
        <p:pic>
          <p:nvPicPr>
            <p:cNvPr id="7" name="Picture 6" descr="COMPAC1 8X10 V.tif">
              <a:extLst>
                <a:ext uri="{FF2B5EF4-FFF2-40B4-BE49-F238E27FC236}">
                  <a16:creationId xmlns:a16="http://schemas.microsoft.com/office/drawing/2014/main" id="{578F0206-FDD9-EA7F-6867-2A32044E383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06088" y="1845056"/>
              <a:ext cx="2952112" cy="2345944"/>
            </a:xfrm>
            <a:prstGeom prst="rect">
              <a:avLst/>
            </a:prstGeom>
            <a:ln w="50800">
              <a:solidFill>
                <a:srgbClr val="FFCC00"/>
              </a:solidFill>
            </a:ln>
          </p:spPr>
        </p:pic>
        <p:sp>
          <p:nvSpPr>
            <p:cNvPr id="8" name="Rectangle 10">
              <a:extLst>
                <a:ext uri="{FF2B5EF4-FFF2-40B4-BE49-F238E27FC236}">
                  <a16:creationId xmlns:a16="http://schemas.microsoft.com/office/drawing/2014/main" id="{74E1178D-8678-FCA7-D316-735A6C362F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40694" y="3768725"/>
              <a:ext cx="2882900" cy="422275"/>
            </a:xfrm>
            <a:prstGeom prst="rect">
              <a:avLst/>
            </a:prstGeom>
            <a:solidFill>
              <a:schemeClr val="tx1"/>
            </a:solidFill>
            <a:ln w="57150">
              <a:noFill/>
              <a:miter lim="800000"/>
              <a:headEnd/>
              <a:tailEnd/>
            </a:ln>
          </p:spPr>
          <p:txBody>
            <a:bodyPr lIns="82628" tIns="41315" rIns="82628" bIns="41315">
              <a:spAutoFit/>
            </a:bodyPr>
            <a:lstStyle/>
            <a:p>
              <a:pPr algn="ctr" defTabSz="820738" eaLnBrk="0" hangingPunct="0">
                <a:spcBef>
                  <a:spcPct val="50000"/>
                </a:spcBef>
              </a:pPr>
              <a:r>
                <a:rPr lang="en-US" sz="2200" b="1" dirty="0">
                  <a:solidFill>
                    <a:schemeClr val="bg1"/>
                  </a:solidFill>
                </a:rPr>
                <a:t>Compaction</a:t>
              </a:r>
            </a:p>
          </p:txBody>
        </p:sp>
      </p:grpSp>
      <p:graphicFrame>
        <p:nvGraphicFramePr>
          <p:cNvPr id="9" name="Object 9">
            <a:extLst>
              <a:ext uri="{FF2B5EF4-FFF2-40B4-BE49-F238E27FC236}">
                <a16:creationId xmlns:a16="http://schemas.microsoft.com/office/drawing/2014/main" id="{6D055324-9966-138D-4D63-094EF4E1C1B5}"/>
              </a:ext>
            </a:extLst>
          </p:cNvPr>
          <p:cNvGraphicFramePr>
            <a:graphicFrameLocks/>
          </p:cNvGraphicFramePr>
          <p:nvPr/>
        </p:nvGraphicFramePr>
        <p:xfrm>
          <a:off x="5562600" y="4419600"/>
          <a:ext cx="2970213" cy="2179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hoto Editor Photo" r:id="rId4" imgW="3267000" imgH="2469960" progId="">
                  <p:embed/>
                </p:oleObj>
              </mc:Choice>
              <mc:Fallback>
                <p:oleObj name="Photo Editor Photo" r:id="rId4" imgW="3267000" imgH="2469960" progId="">
                  <p:embed/>
                  <p:pic>
                    <p:nvPicPr>
                      <p:cNvPr id="9" name="Object 9">
                        <a:extLst>
                          <a:ext uri="{FF2B5EF4-FFF2-40B4-BE49-F238E27FC236}">
                            <a16:creationId xmlns:a16="http://schemas.microsoft.com/office/drawing/2014/main" id="{6D055324-9966-138D-4D63-094EF4E1C1B5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62600" y="4419600"/>
                        <a:ext cx="2970213" cy="2179638"/>
                      </a:xfrm>
                      <a:prstGeom prst="rect">
                        <a:avLst/>
                      </a:prstGeom>
                      <a:noFill/>
                      <a:ln w="57150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077091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A1CB9CC0-8DCD-5731-B720-3202A347B2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0600" y="517525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Commercial Certification 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92115506-55BC-7E58-3A62-3BE046F42C91}"/>
              </a:ext>
            </a:extLst>
          </p:cNvPr>
          <p:cNvSpPr txBox="1">
            <a:spLocks/>
          </p:cNvSpPr>
          <p:nvPr/>
        </p:nvSpPr>
        <p:spPr>
          <a:xfrm>
            <a:off x="465098" y="1676400"/>
            <a:ext cx="8077200" cy="39925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dirty="0"/>
              <a:t>Supports Life of Plant (LOP) contracts for Commercial Utilities</a:t>
            </a:r>
          </a:p>
          <a:p>
            <a:r>
              <a:rPr lang="en-US" sz="2000" dirty="0"/>
              <a:t>Low activity DAW and metals “commercially certified” for Clive disposal </a:t>
            </a:r>
          </a:p>
          <a:p>
            <a:r>
              <a:rPr lang="en-US" sz="2000" dirty="0"/>
              <a:t>Customer benefit:</a:t>
            </a:r>
          </a:p>
          <a:p>
            <a:pPr lvl="1"/>
            <a:r>
              <a:rPr lang="en-US" sz="1800" dirty="0"/>
              <a:t>Speed of processing/disposition (less than 45 day average to disposal)</a:t>
            </a:r>
          </a:p>
          <a:p>
            <a:pPr lvl="1"/>
            <a:r>
              <a:rPr lang="en-US" sz="1800" dirty="0"/>
              <a:t>Energy</a:t>
            </a:r>
            <a:r>
              <a:rPr lang="en-US" sz="1800" i="1" dirty="0"/>
              <a:t>Solutions</a:t>
            </a:r>
            <a:r>
              <a:rPr lang="en-US" sz="1800" dirty="0"/>
              <a:t> waste profiles and GSAP permits used</a:t>
            </a:r>
          </a:p>
          <a:p>
            <a:pPr lvl="1"/>
            <a:r>
              <a:rPr lang="en-US" sz="1800" dirty="0"/>
              <a:t>Rail delivery for east coast to Clive transportation efficiencies</a:t>
            </a:r>
          </a:p>
          <a:p>
            <a:pPr lvl="1"/>
            <a:r>
              <a:rPr lang="en-US" sz="1800" dirty="0"/>
              <a:t>100% visual and radiological inspection</a:t>
            </a:r>
          </a:p>
          <a:p>
            <a:endParaRPr lang="en-US" sz="2000" dirty="0"/>
          </a:p>
        </p:txBody>
      </p:sp>
      <p:pic>
        <p:nvPicPr>
          <p:cNvPr id="5" name="Picture 6">
            <a:extLst>
              <a:ext uri="{FF2B5EF4-FFF2-40B4-BE49-F238E27FC236}">
                <a16:creationId xmlns:a16="http://schemas.microsoft.com/office/drawing/2014/main" id="{B71C3670-1703-6AAE-0685-DAEC66F15B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lum contrast="-6000"/>
          </a:blip>
          <a:srcRect b="26346"/>
          <a:stretch>
            <a:fillRect/>
          </a:stretch>
        </p:blipFill>
        <p:spPr bwMode="auto">
          <a:xfrm>
            <a:off x="990600" y="4658323"/>
            <a:ext cx="2910527" cy="1682152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</p:spPr>
      </p:pic>
      <p:pic>
        <p:nvPicPr>
          <p:cNvPr id="6" name="Picture 7">
            <a:extLst>
              <a:ext uri="{FF2B5EF4-FFF2-40B4-BE49-F238E27FC236}">
                <a16:creationId xmlns:a16="http://schemas.microsoft.com/office/drawing/2014/main" id="{3405F804-51C8-60B2-1F1E-779B185C48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21635" y="4658324"/>
            <a:ext cx="3198946" cy="1721076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8641344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4">
            <a:extLst>
              <a:ext uri="{FF2B5EF4-FFF2-40B4-BE49-F238E27FC236}">
                <a16:creationId xmlns:a16="http://schemas.microsoft.com/office/drawing/2014/main" id="{A4D987ED-16EB-D743-58A0-180561F6558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90600" y="517525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Radioactive Materials Solutions (RMS)</a:t>
            </a:r>
          </a:p>
        </p:txBody>
      </p:sp>
      <p:sp>
        <p:nvSpPr>
          <p:cNvPr id="4" name="Content Placeholder 6">
            <a:extLst>
              <a:ext uri="{FF2B5EF4-FFF2-40B4-BE49-F238E27FC236}">
                <a16:creationId xmlns:a16="http://schemas.microsoft.com/office/drawing/2014/main" id="{82C321CF-548F-5D6C-C9E8-78FFECDA16C9}"/>
              </a:ext>
            </a:extLst>
          </p:cNvPr>
          <p:cNvSpPr txBox="1">
            <a:spLocks/>
          </p:cNvSpPr>
          <p:nvPr/>
        </p:nvSpPr>
        <p:spPr>
          <a:xfrm>
            <a:off x="304800" y="1798637"/>
            <a:ext cx="8229600" cy="48307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dirty="0"/>
              <a:t>Amendment submitted in March 2014 for advanced characterization, interim storage and staging for enhanced industry optimization of high activity wastes.</a:t>
            </a:r>
          </a:p>
          <a:p>
            <a:endParaRPr lang="en-US" sz="2000" dirty="0"/>
          </a:p>
          <a:p>
            <a:r>
              <a:rPr lang="en-US" sz="2000" dirty="0"/>
              <a:t>The waste streams include </a:t>
            </a:r>
            <a:br>
              <a:rPr lang="en-US" sz="2000" dirty="0"/>
            </a:br>
            <a:r>
              <a:rPr lang="en-US" sz="2000" dirty="0"/>
              <a:t>the following:</a:t>
            </a:r>
          </a:p>
          <a:p>
            <a:pPr lvl="1"/>
            <a:r>
              <a:rPr lang="en-US" sz="2000" dirty="0"/>
              <a:t>High Activity Filter </a:t>
            </a:r>
            <a:br>
              <a:rPr lang="en-US" sz="2000" dirty="0"/>
            </a:br>
            <a:r>
              <a:rPr lang="en-US" sz="2000" dirty="0"/>
              <a:t>Processing </a:t>
            </a:r>
          </a:p>
          <a:p>
            <a:pPr lvl="1"/>
            <a:r>
              <a:rPr lang="en-US" sz="2000" dirty="0"/>
              <a:t>Solidified and Reformed </a:t>
            </a:r>
            <a:br>
              <a:rPr lang="en-US" sz="2000" dirty="0"/>
            </a:br>
            <a:r>
              <a:rPr lang="en-US" sz="2000" dirty="0"/>
              <a:t>Process Residues</a:t>
            </a:r>
          </a:p>
          <a:p>
            <a:pPr lvl="1"/>
            <a:r>
              <a:rPr lang="en-US" sz="2000" dirty="0"/>
              <a:t>Resin and </a:t>
            </a:r>
            <a:br>
              <a:rPr lang="en-US" sz="2000" dirty="0"/>
            </a:br>
            <a:r>
              <a:rPr lang="en-US" sz="2000" dirty="0"/>
              <a:t>water processing media</a:t>
            </a:r>
          </a:p>
          <a:p>
            <a:pPr lvl="1"/>
            <a:r>
              <a:rPr lang="en-US" sz="2000" dirty="0"/>
              <a:t>Mechanical Filtration</a:t>
            </a:r>
          </a:p>
          <a:p>
            <a:pPr lvl="1"/>
            <a:r>
              <a:rPr lang="en-US" sz="2000" dirty="0"/>
              <a:t>Sludge or sludge like </a:t>
            </a:r>
            <a:br>
              <a:rPr lang="en-US" sz="2000" dirty="0"/>
            </a:br>
            <a:r>
              <a:rPr lang="en-US" sz="2000" dirty="0"/>
              <a:t>waste forms</a:t>
            </a:r>
          </a:p>
          <a:p>
            <a:pPr marL="457200" lvl="1" indent="0">
              <a:buNone/>
            </a:pPr>
            <a:endParaRPr lang="en-US" sz="2000" dirty="0"/>
          </a:p>
          <a:p>
            <a:endParaRPr lang="en-US" sz="2000" dirty="0"/>
          </a:p>
          <a:p>
            <a:endParaRPr lang="en-US" sz="2000" dirty="0"/>
          </a:p>
        </p:txBody>
      </p:sp>
      <p:pic>
        <p:nvPicPr>
          <p:cNvPr id="5" name="Picture 3">
            <a:extLst>
              <a:ext uri="{FF2B5EF4-FFF2-40B4-BE49-F238E27FC236}">
                <a16:creationId xmlns:a16="http://schemas.microsoft.com/office/drawing/2014/main" id="{D76E8F09-DDDC-453E-6BCD-15F67952E3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03988" y="2866072"/>
            <a:ext cx="5293580" cy="347440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outerShdw dist="107763" dir="2700000" algn="ctr" rotWithShape="0">
              <a:schemeClr val="tx1"/>
            </a:outerShdw>
          </a:effectLst>
        </p:spPr>
      </p:pic>
    </p:spTree>
    <p:extLst>
      <p:ext uri="{BB962C8B-B14F-4D97-AF65-F5344CB8AC3E}">
        <p14:creationId xmlns:p14="http://schemas.microsoft.com/office/powerpoint/2010/main" val="12354610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11F299-8E2F-9E02-3619-62230DEF50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Metal Melt Recycling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E9F86AAE-6890-3EF8-66EB-A669A641950E}"/>
              </a:ext>
            </a:extLst>
          </p:cNvPr>
          <p:cNvGrpSpPr/>
          <p:nvPr/>
        </p:nvGrpSpPr>
        <p:grpSpPr>
          <a:xfrm>
            <a:off x="349250" y="1709738"/>
            <a:ext cx="3079750" cy="3022600"/>
            <a:chOff x="349250" y="1709737"/>
            <a:chExt cx="3652838" cy="3444875"/>
          </a:xfrm>
        </p:grpSpPr>
        <p:pic>
          <p:nvPicPr>
            <p:cNvPr id="4" name="Picture 9" descr="Page 22 Image 1.jpg">
              <a:extLst>
                <a:ext uri="{FF2B5EF4-FFF2-40B4-BE49-F238E27FC236}">
                  <a16:creationId xmlns:a16="http://schemas.microsoft.com/office/drawing/2014/main" id="{48C86230-05AD-CE5D-3083-1481426E17B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49250" y="1709737"/>
              <a:ext cx="3652838" cy="3444875"/>
            </a:xfrm>
            <a:prstGeom prst="rect">
              <a:avLst/>
            </a:prstGeom>
            <a:noFill/>
            <a:ln w="57150">
              <a:solidFill>
                <a:schemeClr val="tx1"/>
              </a:solidFill>
              <a:miter lim="800000"/>
              <a:headEnd/>
              <a:tailEnd/>
            </a:ln>
          </p:spPr>
        </p:pic>
        <p:sp>
          <p:nvSpPr>
            <p:cNvPr id="5" name="Rectangle 6">
              <a:extLst>
                <a:ext uri="{FF2B5EF4-FFF2-40B4-BE49-F238E27FC236}">
                  <a16:creationId xmlns:a16="http://schemas.microsoft.com/office/drawing/2014/main" id="{D64DA7DB-F549-E3EB-AB0C-8CB82F677A3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0838" y="4732337"/>
              <a:ext cx="3649662" cy="420687"/>
            </a:xfrm>
            <a:prstGeom prst="rect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</p:spPr>
          <p:txBody>
            <a:bodyPr lIns="82628" tIns="41315" rIns="82628" bIns="41315">
              <a:spAutoFit/>
            </a:bodyPr>
            <a:lstStyle/>
            <a:p>
              <a:pPr algn="ctr" defTabSz="820738" eaLnBrk="0" hangingPunct="0">
                <a:spcBef>
                  <a:spcPct val="50000"/>
                </a:spcBef>
              </a:pPr>
              <a:r>
                <a:rPr lang="en-US" sz="2200" b="1" dirty="0">
                  <a:solidFill>
                    <a:schemeClr val="bg1"/>
                  </a:solidFill>
                </a:rPr>
                <a:t>Metal Melt</a:t>
              </a: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96F2A4CD-8BFD-C8BF-EF3C-E2168BE9ECDF}"/>
              </a:ext>
            </a:extLst>
          </p:cNvPr>
          <p:cNvGrpSpPr/>
          <p:nvPr/>
        </p:nvGrpSpPr>
        <p:grpSpPr>
          <a:xfrm>
            <a:off x="768096" y="4888992"/>
            <a:ext cx="2511552" cy="1676400"/>
            <a:chOff x="914400" y="5226050"/>
            <a:chExt cx="2671762" cy="1784350"/>
          </a:xfrm>
        </p:grpSpPr>
        <p:pic>
          <p:nvPicPr>
            <p:cNvPr id="7" name="Picture 10" descr="Page 22 Image 2.jpg">
              <a:extLst>
                <a:ext uri="{FF2B5EF4-FFF2-40B4-BE49-F238E27FC236}">
                  <a16:creationId xmlns:a16="http://schemas.microsoft.com/office/drawing/2014/main" id="{D66F0505-D3AF-8EF5-9CFF-4FF1EA04EFC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920750" y="5226050"/>
              <a:ext cx="2665412" cy="1784350"/>
            </a:xfrm>
            <a:prstGeom prst="rect">
              <a:avLst/>
            </a:prstGeom>
            <a:noFill/>
            <a:ln w="57150">
              <a:solidFill>
                <a:schemeClr val="tx1"/>
              </a:solidFill>
              <a:miter lim="800000"/>
              <a:headEnd/>
              <a:tailEnd/>
            </a:ln>
          </p:spPr>
        </p:pic>
        <p:sp>
          <p:nvSpPr>
            <p:cNvPr id="8" name="Rectangle 10">
              <a:extLst>
                <a:ext uri="{FF2B5EF4-FFF2-40B4-BE49-F238E27FC236}">
                  <a16:creationId xmlns:a16="http://schemas.microsoft.com/office/drawing/2014/main" id="{352A5B13-6263-78D8-8346-044BADE46E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14400" y="6578600"/>
              <a:ext cx="2670175" cy="420687"/>
            </a:xfrm>
            <a:prstGeom prst="rect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</p:spPr>
          <p:txBody>
            <a:bodyPr lIns="82628" tIns="41315" rIns="82628" bIns="41315">
              <a:spAutoFit/>
            </a:bodyPr>
            <a:lstStyle/>
            <a:p>
              <a:pPr algn="ctr" defTabSz="820738" eaLnBrk="0" hangingPunct="0">
                <a:spcBef>
                  <a:spcPct val="50000"/>
                </a:spcBef>
              </a:pPr>
              <a:r>
                <a:rPr lang="en-US" sz="2200" b="1" dirty="0">
                  <a:solidFill>
                    <a:schemeClr val="bg1"/>
                  </a:solidFill>
                </a:rPr>
                <a:t>Shield Blocks</a:t>
              </a:r>
            </a:p>
          </p:txBody>
        </p:sp>
      </p:grpSp>
      <p:sp>
        <p:nvSpPr>
          <p:cNvPr id="11" name="Rectangle 12">
            <a:extLst>
              <a:ext uri="{FF2B5EF4-FFF2-40B4-BE49-F238E27FC236}">
                <a16:creationId xmlns:a16="http://schemas.microsoft.com/office/drawing/2014/main" id="{44231E74-6353-1BA4-9DEA-CA15108AE6FF}"/>
              </a:ext>
            </a:extLst>
          </p:cNvPr>
          <p:cNvSpPr txBox="1">
            <a:spLocks noChangeArrowheads="1"/>
          </p:cNvSpPr>
          <p:nvPr/>
        </p:nvSpPr>
        <p:spPr>
          <a:xfrm>
            <a:off x="4267200" y="1676401"/>
            <a:ext cx="4419600" cy="4191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dirty="0"/>
              <a:t>Metal melt furnace – joule- heated metal induction furnace for recycling</a:t>
            </a:r>
          </a:p>
          <a:p>
            <a:r>
              <a:rPr lang="en-US" sz="2000" dirty="0"/>
              <a:t>Constructed in 1991</a:t>
            </a:r>
          </a:p>
          <a:p>
            <a:r>
              <a:rPr lang="en-US" sz="2000" dirty="0"/>
              <a:t>Produces 10-ton shield blocks for high energy physics labs </a:t>
            </a:r>
          </a:p>
          <a:p>
            <a:r>
              <a:rPr lang="en-US" sz="2000" dirty="0"/>
              <a:t>Typically 600-900 tons per melt campaign</a:t>
            </a:r>
          </a:p>
          <a:p>
            <a:r>
              <a:rPr lang="en-US" sz="2000" dirty="0"/>
              <a:t>Capacity of ~6,000 tons</a:t>
            </a:r>
          </a:p>
        </p:txBody>
      </p:sp>
      <p:pic>
        <p:nvPicPr>
          <p:cNvPr id="12" name="Picture 4">
            <a:extLst>
              <a:ext uri="{FF2B5EF4-FFF2-40B4-BE49-F238E27FC236}">
                <a16:creationId xmlns:a16="http://schemas.microsoft.com/office/drawing/2014/main" id="{EC723A70-C870-7802-A063-413ABFE2A2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31808" y="2660406"/>
            <a:ext cx="2579687" cy="3657600"/>
          </a:xfrm>
          <a:prstGeom prst="rect">
            <a:avLst/>
          </a:prstGeom>
          <a:noFill/>
          <a:ln w="57150">
            <a:solidFill>
              <a:srgbClr val="FFCC00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2823415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5">
            <a:extLst>
              <a:ext uri="{FF2B5EF4-FFF2-40B4-BE49-F238E27FC236}">
                <a16:creationId xmlns:a16="http://schemas.microsoft.com/office/drawing/2014/main" id="{48FCC990-F452-4916-63FD-E4004F8DF90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90600" y="517525"/>
            <a:ext cx="10515600" cy="1325563"/>
          </a:xfrm>
        </p:spPr>
        <p:txBody>
          <a:bodyPr/>
          <a:lstStyle/>
          <a:p>
            <a:r>
              <a:rPr lang="en-US" dirty="0"/>
              <a:t>Lead Recycling</a:t>
            </a:r>
          </a:p>
        </p:txBody>
      </p:sp>
      <p:sp>
        <p:nvSpPr>
          <p:cNvPr id="4" name="Rectangle 16">
            <a:extLst>
              <a:ext uri="{FF2B5EF4-FFF2-40B4-BE49-F238E27FC236}">
                <a16:creationId xmlns:a16="http://schemas.microsoft.com/office/drawing/2014/main" id="{2E963407-2D79-5EE6-1C5F-6318EB6D164C}"/>
              </a:ext>
            </a:extLst>
          </p:cNvPr>
          <p:cNvSpPr txBox="1">
            <a:spLocks noChangeArrowheads="1"/>
          </p:cNvSpPr>
          <p:nvPr/>
        </p:nvSpPr>
        <p:spPr>
          <a:xfrm>
            <a:off x="152400" y="1646237"/>
            <a:ext cx="8229600" cy="48307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Lead recycling into various types of </a:t>
            </a:r>
            <a:br>
              <a:rPr lang="en-US" dirty="0"/>
            </a:br>
            <a:r>
              <a:rPr lang="en-US" dirty="0"/>
              <a:t>shield containers and devices</a:t>
            </a:r>
          </a:p>
          <a:p>
            <a:r>
              <a:rPr lang="en-US" sz="2200" dirty="0"/>
              <a:t>Products for sale to the nuclear industry: </a:t>
            </a:r>
          </a:p>
          <a:p>
            <a:pPr lvl="2">
              <a:buFontTx/>
              <a:buChar char="–"/>
            </a:pPr>
            <a:r>
              <a:rPr lang="en-US" sz="2200" dirty="0"/>
              <a:t>DOT Type A Packages</a:t>
            </a:r>
          </a:p>
          <a:p>
            <a:pPr lvl="2">
              <a:buFontTx/>
              <a:buChar char="–"/>
            </a:pPr>
            <a:r>
              <a:rPr lang="en-US" sz="2200" dirty="0"/>
              <a:t>Process Shields for Liners</a:t>
            </a:r>
          </a:p>
          <a:p>
            <a:pPr lvl="2">
              <a:buFontTx/>
              <a:buChar char="–"/>
            </a:pPr>
            <a:r>
              <a:rPr lang="en-US" sz="2200" dirty="0"/>
              <a:t>Specialty Shields for Accelerators</a:t>
            </a:r>
          </a:p>
          <a:p>
            <a:pPr lvl="2">
              <a:buFontTx/>
              <a:buChar char="–"/>
            </a:pPr>
            <a:r>
              <a:rPr lang="en-US" sz="2200" dirty="0"/>
              <a:t>Transfer Bells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8BACC7EF-AF1E-171C-C0CE-3B6DEC8769CF}"/>
              </a:ext>
            </a:extLst>
          </p:cNvPr>
          <p:cNvGrpSpPr/>
          <p:nvPr/>
        </p:nvGrpSpPr>
        <p:grpSpPr>
          <a:xfrm>
            <a:off x="1143000" y="4495800"/>
            <a:ext cx="2608262" cy="2057400"/>
            <a:chOff x="1524000" y="4394200"/>
            <a:chExt cx="2760662" cy="2082800"/>
          </a:xfrm>
        </p:grpSpPr>
        <p:grpSp>
          <p:nvGrpSpPr>
            <p:cNvPr id="6" name="Group 14">
              <a:extLst>
                <a:ext uri="{FF2B5EF4-FFF2-40B4-BE49-F238E27FC236}">
                  <a16:creationId xmlns:a16="http://schemas.microsoft.com/office/drawing/2014/main" id="{A7BB587E-7E0B-E7EF-540D-924E8789FD4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524000" y="4394200"/>
              <a:ext cx="2760662" cy="2082800"/>
              <a:chOff x="1884426" y="4425536"/>
              <a:chExt cx="2760726" cy="2082653"/>
            </a:xfrm>
          </p:grpSpPr>
          <p:pic>
            <p:nvPicPr>
              <p:cNvPr id="8" name="Picture 13" descr="Page 25 Image 1.jpg">
                <a:extLst>
                  <a:ext uri="{FF2B5EF4-FFF2-40B4-BE49-F238E27FC236}">
                    <a16:creationId xmlns:a16="http://schemas.microsoft.com/office/drawing/2014/main" id="{65491CD5-86F4-9C3E-E043-C9F9D7C6C56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884426" y="4425536"/>
                <a:ext cx="2760726" cy="2082653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9" name="Picture 4" descr="ES head">
                <a:extLst>
                  <a:ext uri="{FF2B5EF4-FFF2-40B4-BE49-F238E27FC236}">
                    <a16:creationId xmlns:a16="http://schemas.microsoft.com/office/drawing/2014/main" id="{1B8F3A12-4F9B-69A1-6B58-6201B9DC5A73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 rot="184797">
                <a:off x="2879538" y="5202631"/>
                <a:ext cx="587866" cy="157658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sp>
          <p:nvSpPr>
            <p:cNvPr id="7" name="Text Box 7">
              <a:extLst>
                <a:ext uri="{FF2B5EF4-FFF2-40B4-BE49-F238E27FC236}">
                  <a16:creationId xmlns:a16="http://schemas.microsoft.com/office/drawing/2014/main" id="{4E8E5BF6-E8C9-D367-F4CE-A6B512AB0A2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24000" y="4419600"/>
              <a:ext cx="2722562" cy="417513"/>
            </a:xfrm>
            <a:prstGeom prst="rect">
              <a:avLst/>
            </a:prstGeom>
            <a:solidFill>
              <a:schemeClr val="tx1"/>
            </a:solidFill>
            <a:ln w="0">
              <a:noFill/>
              <a:miter lim="800000"/>
              <a:headEnd/>
              <a:tailEnd/>
            </a:ln>
            <a:effectLst/>
          </p:spPr>
          <p:txBody>
            <a:bodyPr lIns="82058" tIns="41029" rIns="82058" bIns="41029">
              <a:spAutoFit/>
            </a:bodyPr>
            <a:lstStyle/>
            <a:p>
              <a:pPr algn="ctr" defTabSz="820738" eaLnBrk="0" hangingPunct="0">
                <a:spcBef>
                  <a:spcPct val="50000"/>
                </a:spcBef>
                <a:defRPr/>
              </a:pPr>
              <a:r>
                <a:rPr lang="en-US" sz="22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Security Barrier</a:t>
              </a: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B820071C-64E3-0D48-8DBB-048753102883}"/>
              </a:ext>
            </a:extLst>
          </p:cNvPr>
          <p:cNvGrpSpPr/>
          <p:nvPr/>
        </p:nvGrpSpPr>
        <p:grpSpPr>
          <a:xfrm>
            <a:off x="4956048" y="4061618"/>
            <a:ext cx="1670050" cy="2610644"/>
            <a:chOff x="4638675" y="3328988"/>
            <a:chExt cx="2127250" cy="2795587"/>
          </a:xfrm>
        </p:grpSpPr>
        <p:pic>
          <p:nvPicPr>
            <p:cNvPr id="11" name="Picture 15" descr="Page 25 Image 2.jpg">
              <a:extLst>
                <a:ext uri="{FF2B5EF4-FFF2-40B4-BE49-F238E27FC236}">
                  <a16:creationId xmlns:a16="http://schemas.microsoft.com/office/drawing/2014/main" id="{06D5A0DD-42B2-DD08-D908-442C3F35E6E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638675" y="3328988"/>
              <a:ext cx="2119313" cy="2767012"/>
            </a:xfrm>
            <a:prstGeom prst="rect">
              <a:avLst/>
            </a:prstGeom>
            <a:noFill/>
            <a:ln w="57150">
              <a:solidFill>
                <a:schemeClr val="tx1"/>
              </a:solidFill>
              <a:miter lim="800000"/>
              <a:headEnd/>
              <a:tailEnd/>
            </a:ln>
          </p:spPr>
        </p:pic>
        <p:sp>
          <p:nvSpPr>
            <p:cNvPr id="12" name="Text Box 14">
              <a:extLst>
                <a:ext uri="{FF2B5EF4-FFF2-40B4-BE49-F238E27FC236}">
                  <a16:creationId xmlns:a16="http://schemas.microsoft.com/office/drawing/2014/main" id="{C25591C3-7975-01C4-23E8-CB304C5FFAA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45025" y="5486400"/>
              <a:ext cx="2120900" cy="638175"/>
            </a:xfrm>
            <a:prstGeom prst="rect">
              <a:avLst/>
            </a:prstGeom>
            <a:solidFill>
              <a:schemeClr val="tx1"/>
            </a:solidFill>
            <a:ln w="0">
              <a:noFill/>
              <a:miter lim="800000"/>
              <a:headEnd/>
              <a:tailEnd/>
            </a:ln>
            <a:effectLst/>
          </p:spPr>
          <p:txBody>
            <a:bodyPr lIns="82058" tIns="41029" rIns="82058" bIns="41029">
              <a:spAutoFit/>
            </a:bodyPr>
            <a:lstStyle/>
            <a:p>
              <a:pPr algn="ctr" defTabSz="820738" eaLnBrk="0" hangingPunct="0">
                <a:spcBef>
                  <a:spcPct val="50000"/>
                </a:spcBef>
                <a:defRPr/>
              </a:pPr>
              <a:r>
                <a:rPr lang="en-US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Overpack </a:t>
              </a:r>
              <a:br>
                <a:rPr lang="en-US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</a:br>
              <a:r>
                <a:rPr lang="en-US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Drum Shields</a:t>
              </a: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E7CDB1DC-E817-5EB2-EF68-E0E6E71C88A5}"/>
              </a:ext>
            </a:extLst>
          </p:cNvPr>
          <p:cNvGrpSpPr/>
          <p:nvPr/>
        </p:nvGrpSpPr>
        <p:grpSpPr>
          <a:xfrm>
            <a:off x="8088312" y="4117468"/>
            <a:ext cx="2960688" cy="2322512"/>
            <a:chOff x="5837238" y="1790701"/>
            <a:chExt cx="3143250" cy="2390774"/>
          </a:xfrm>
        </p:grpSpPr>
        <p:graphicFrame>
          <p:nvGraphicFramePr>
            <p:cNvPr id="14" name="Object 9">
              <a:extLst>
                <a:ext uri="{FF2B5EF4-FFF2-40B4-BE49-F238E27FC236}">
                  <a16:creationId xmlns:a16="http://schemas.microsoft.com/office/drawing/2014/main" id="{0454B291-B019-BF01-BD7E-CB76DABDD456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4168229881"/>
                </p:ext>
              </p:extLst>
            </p:nvPr>
          </p:nvGraphicFramePr>
          <p:xfrm>
            <a:off x="5837238" y="1790701"/>
            <a:ext cx="3143250" cy="235426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Photo Editor Photo" r:id="rId5" imgW="6095238" imgH="4571429" progId="">
                    <p:embed/>
                  </p:oleObj>
                </mc:Choice>
                <mc:Fallback>
                  <p:oleObj name="Photo Editor Photo" r:id="rId5" imgW="6095238" imgH="4571429" progId="">
                    <p:embed/>
                    <p:pic>
                      <p:nvPicPr>
                        <p:cNvPr id="14" name="Object 9">
                          <a:extLst>
                            <a:ext uri="{FF2B5EF4-FFF2-40B4-BE49-F238E27FC236}">
                              <a16:creationId xmlns:a16="http://schemas.microsoft.com/office/drawing/2014/main" id="{0454B291-B019-BF01-BD7E-CB76DABDD456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837238" y="1790701"/>
                          <a:ext cx="3143250" cy="2354263"/>
                        </a:xfrm>
                        <a:prstGeom prst="rect">
                          <a:avLst/>
                        </a:prstGeom>
                        <a:noFill/>
                        <a:ln w="57150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BFBA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5" name="Text Box 11">
              <a:extLst>
                <a:ext uri="{FF2B5EF4-FFF2-40B4-BE49-F238E27FC236}">
                  <a16:creationId xmlns:a16="http://schemas.microsoft.com/office/drawing/2014/main" id="{B4DD0E38-4300-159C-7859-24352E80EE8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67400" y="3763963"/>
              <a:ext cx="3079750" cy="417512"/>
            </a:xfrm>
            <a:prstGeom prst="rect">
              <a:avLst/>
            </a:prstGeom>
            <a:solidFill>
              <a:schemeClr val="tx1"/>
            </a:solidFill>
            <a:ln w="0">
              <a:noFill/>
              <a:miter lim="800000"/>
              <a:headEnd/>
              <a:tailEnd/>
            </a:ln>
            <a:effectLst/>
          </p:spPr>
          <p:txBody>
            <a:bodyPr wrap="square" lIns="82058" tIns="41029" rIns="82058" bIns="41029">
              <a:spAutoFit/>
            </a:bodyPr>
            <a:lstStyle/>
            <a:p>
              <a:pPr algn="ctr" defTabSz="820738" eaLnBrk="0" hangingPunct="0">
                <a:spcBef>
                  <a:spcPct val="50000"/>
                </a:spcBef>
                <a:defRPr/>
              </a:pPr>
              <a:r>
                <a:rPr lang="en-US" sz="22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LS3 Shield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313545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8A279B1E-95C0-3691-B695-3A0E753241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0600" y="517525"/>
            <a:ext cx="10515600" cy="1325563"/>
          </a:xfrm>
        </p:spPr>
        <p:txBody>
          <a:bodyPr>
            <a:normAutofit fontScale="90000"/>
          </a:bodyPr>
          <a:lstStyle/>
          <a:p>
            <a:br>
              <a:rPr lang="en-US" dirty="0"/>
            </a:br>
            <a:r>
              <a:rPr lang="en-US" dirty="0"/>
              <a:t>RCRA Permit TNHW-129 </a:t>
            </a:r>
            <a:br>
              <a:rPr lang="en-US" dirty="0"/>
            </a:br>
            <a:endParaRPr lang="en-US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999FD69D-F77D-95EE-1ACB-D1C75F9D0CB1}"/>
              </a:ext>
            </a:extLst>
          </p:cNvPr>
          <p:cNvSpPr txBox="1">
            <a:spLocks/>
          </p:cNvSpPr>
          <p:nvPr/>
        </p:nvSpPr>
        <p:spPr>
          <a:xfrm>
            <a:off x="76200" y="1743868"/>
            <a:ext cx="8077200" cy="39925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Treatment Technologies Include:</a:t>
            </a:r>
          </a:p>
          <a:p>
            <a:pPr lvl="2"/>
            <a:r>
              <a:rPr lang="en-US"/>
              <a:t>Macroencapsulation </a:t>
            </a:r>
          </a:p>
          <a:p>
            <a:pPr lvl="2"/>
            <a:r>
              <a:rPr lang="en-US"/>
              <a:t>Waste Sorting and Segregation</a:t>
            </a:r>
          </a:p>
          <a:p>
            <a:pPr lvl="2"/>
            <a:r>
              <a:rPr lang="en-US"/>
              <a:t>Size Reduction</a:t>
            </a:r>
          </a:p>
          <a:p>
            <a:pPr lvl="2"/>
            <a:r>
              <a:rPr lang="en-US"/>
              <a:t>Amalgamation</a:t>
            </a:r>
          </a:p>
          <a:p>
            <a:pPr lvl="2"/>
            <a:r>
              <a:rPr lang="en-US"/>
              <a:t>Chemical Reduction</a:t>
            </a:r>
          </a:p>
          <a:p>
            <a:pPr lvl="2"/>
            <a:r>
              <a:rPr lang="en-US"/>
              <a:t>Deactivation</a:t>
            </a:r>
          </a:p>
          <a:p>
            <a:pPr lvl="2"/>
            <a:r>
              <a:rPr lang="en-US"/>
              <a:t>Neutralization</a:t>
            </a:r>
          </a:p>
          <a:p>
            <a:pPr lvl="2"/>
            <a:r>
              <a:rPr lang="en-US"/>
              <a:t>Stabilization/Solidification</a:t>
            </a:r>
          </a:p>
          <a:p>
            <a:pPr lvl="2"/>
            <a:r>
              <a:rPr lang="en-US"/>
              <a:t>Recovery of Organics</a:t>
            </a:r>
          </a:p>
          <a:p>
            <a:pPr lvl="2"/>
            <a:r>
              <a:rPr lang="en-US"/>
              <a:t>Carbon Adsorption</a:t>
            </a:r>
          </a:p>
          <a:p>
            <a:pPr lvl="2"/>
            <a:r>
              <a:rPr lang="en-US"/>
              <a:t>Chemical Oxidation</a:t>
            </a:r>
          </a:p>
          <a:p>
            <a:pPr lvl="2"/>
            <a:r>
              <a:rPr lang="en-US"/>
              <a:t>Precipitation</a:t>
            </a:r>
          </a:p>
          <a:p>
            <a:endParaRPr lang="en-US" dirty="0"/>
          </a:p>
        </p:txBody>
      </p:sp>
      <p:pic>
        <p:nvPicPr>
          <p:cNvPr id="5" name="Picture 6" descr="DSC00233">
            <a:extLst>
              <a:ext uri="{FF2B5EF4-FFF2-40B4-BE49-F238E27FC236}">
                <a16:creationId xmlns:a16="http://schemas.microsoft.com/office/drawing/2014/main" id="{4AAFDFCB-A516-8C0A-A2FE-513657D328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24472" y="2051050"/>
            <a:ext cx="4428744" cy="3837686"/>
          </a:xfrm>
          <a:prstGeom prst="rect">
            <a:avLst/>
          </a:prstGeom>
          <a:ln w="92075">
            <a:solidFill>
              <a:schemeClr val="tx1"/>
            </a:solidFill>
          </a:ln>
          <a:effectLst/>
        </p:spPr>
      </p:pic>
    </p:spTree>
    <p:extLst>
      <p:ext uri="{BB962C8B-B14F-4D97-AF65-F5344CB8AC3E}">
        <p14:creationId xmlns:p14="http://schemas.microsoft.com/office/powerpoint/2010/main" val="1182172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1665E9B1-6BAF-EB50-65FC-6FA94B54FD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0600" y="517525"/>
            <a:ext cx="10515600" cy="1325563"/>
          </a:xfrm>
        </p:spPr>
        <p:txBody>
          <a:bodyPr/>
          <a:lstStyle/>
          <a:p>
            <a:r>
              <a:rPr lang="en-US" dirty="0"/>
              <a:t>Container Management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F5A071BC-3D73-F70F-14AF-5D5E0FD15F06}"/>
              </a:ext>
            </a:extLst>
          </p:cNvPr>
          <p:cNvSpPr txBox="1">
            <a:spLocks/>
          </p:cNvSpPr>
          <p:nvPr/>
        </p:nvSpPr>
        <p:spPr>
          <a:xfrm>
            <a:off x="152400" y="1828800"/>
            <a:ext cx="4648200" cy="462438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800"/>
              <a:t>BCO maintains an inventory of approximately 1,800 containers which include sealands, intermodals, tankers, water express, oil express, various shielded sealands, sealand overpacks and other specialty containers</a:t>
            </a:r>
          </a:p>
          <a:p>
            <a:r>
              <a:rPr lang="en-US" sz="1800"/>
              <a:t>Inspections, repairs and painting conducted as necessary</a:t>
            </a:r>
          </a:p>
          <a:p>
            <a:r>
              <a:rPr lang="en-US" sz="1800"/>
              <a:t>Containers are shipped to customers as demanded</a:t>
            </a:r>
          </a:p>
          <a:p>
            <a:r>
              <a:rPr lang="en-US" sz="1800"/>
              <a:t>New gaskets, netting and tie downs provided as requested</a:t>
            </a:r>
          </a:p>
          <a:p>
            <a:r>
              <a:rPr lang="en-US" sz="1800"/>
              <a:t>Excluding cask shipments over 2,100 outbound containers per year</a:t>
            </a:r>
            <a:endParaRPr lang="en-US" sz="1800" dirty="0"/>
          </a:p>
        </p:txBody>
      </p:sp>
      <p:pic>
        <p:nvPicPr>
          <p:cNvPr id="5" name="Picture 2" descr="A:\Presentations\ES\Containers\BCO Onsite 16.JPG">
            <a:extLst>
              <a:ext uri="{FF2B5EF4-FFF2-40B4-BE49-F238E27FC236}">
                <a16:creationId xmlns:a16="http://schemas.microsoft.com/office/drawing/2014/main" id="{587F1B59-0A0C-8B7A-5313-03F92A6BD38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571" t="35238" r="12025" b="32047"/>
          <a:stretch/>
        </p:blipFill>
        <p:spPr bwMode="auto">
          <a:xfrm>
            <a:off x="4770426" y="1676400"/>
            <a:ext cx="5153862" cy="1859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A:\Presentations\ES\Containers\ContainerPhoto6.jpg">
            <a:extLst>
              <a:ext uri="{FF2B5EF4-FFF2-40B4-BE49-F238E27FC236}">
                <a16:creationId xmlns:a16="http://schemas.microsoft.com/office/drawing/2014/main" id="{D76BAFA5-8767-0D60-749F-A4F54E9DB43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8" t="23223" r="6190" b="34333"/>
          <a:stretch/>
        </p:blipFill>
        <p:spPr bwMode="auto">
          <a:xfrm>
            <a:off x="4800600" y="3535680"/>
            <a:ext cx="5123688" cy="1449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A:\Presentations\ES\Containers\ContainerPhoto3.jpg">
            <a:extLst>
              <a:ext uri="{FF2B5EF4-FFF2-40B4-BE49-F238E27FC236}">
                <a16:creationId xmlns:a16="http://schemas.microsoft.com/office/drawing/2014/main" id="{86C92C0F-600C-CE76-A584-0012F09FB32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86" t="10024" b="24021"/>
          <a:stretch/>
        </p:blipFill>
        <p:spPr bwMode="auto">
          <a:xfrm>
            <a:off x="4962144" y="4985068"/>
            <a:ext cx="3768682" cy="1588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945276"/>
      </p:ext>
    </p:extLst>
  </p:cSld>
  <p:clrMapOvr>
    <a:masterClrMapping/>
  </p:clrMapOvr>
</p:sld>
</file>

<file path=ppt/theme/theme1.xml><?xml version="1.0" encoding="utf-8"?>
<a:theme xmlns:a="http://schemas.openxmlformats.org/drawingml/2006/main" name="energysol_2016_templat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2A8E1367-AF0F-4E66-B1DA-EE70DD8461A7}" vid="{26853153-FBE1-444D-8A10-A1729144436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energysol_2016_template</Template>
  <TotalTime>20250</TotalTime>
  <Words>472</Words>
  <Application>Microsoft Office PowerPoint</Application>
  <PresentationFormat>Widescreen</PresentationFormat>
  <Paragraphs>95</Paragraphs>
  <Slides>12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0" baseType="lpstr">
      <vt:lpstr>Arial</vt:lpstr>
      <vt:lpstr>Myriad Pro Light</vt:lpstr>
      <vt:lpstr>Calibri</vt:lpstr>
      <vt:lpstr>Times New Roman</vt:lpstr>
      <vt:lpstr>Wingdings</vt:lpstr>
      <vt:lpstr>Myriad Pro</vt:lpstr>
      <vt:lpstr>energysol_2016_template</vt:lpstr>
      <vt:lpstr>Photo Editor Photo</vt:lpstr>
      <vt:lpstr>PowerPoint Presentation</vt:lpstr>
      <vt:lpstr>PowerPoint Presentation</vt:lpstr>
      <vt:lpstr>Bear Creek Facility Oak Ridge, TN</vt:lpstr>
      <vt:lpstr>Bear Creek Central Facility Layout</vt:lpstr>
      <vt:lpstr>Incineration</vt:lpstr>
      <vt:lpstr>Compaction</vt:lpstr>
      <vt:lpstr>Commercial Certification </vt:lpstr>
      <vt:lpstr>Radioactive Materials Solutions (RMS)</vt:lpstr>
      <vt:lpstr>Metal Melt Recycling</vt:lpstr>
      <vt:lpstr>Lead Recycling</vt:lpstr>
      <vt:lpstr> RCRA Permit TNHW-129  </vt:lpstr>
      <vt:lpstr>Container Management</vt:lpstr>
    </vt:vector>
  </TitlesOfParts>
  <Company>EnergySolutions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Bret Rogers</dc:creator>
  <cp:lastModifiedBy>Tim Orton</cp:lastModifiedBy>
  <cp:revision>121</cp:revision>
  <cp:lastPrinted>2023-06-07T20:21:04Z</cp:lastPrinted>
  <dcterms:created xsi:type="dcterms:W3CDTF">2017-01-11T15:29:59Z</dcterms:created>
  <dcterms:modified xsi:type="dcterms:W3CDTF">2026-07-07T14:28:32Z</dcterms:modified>
</cp:coreProperties>
</file>