
<file path=[Content_Types].xml><?xml version="1.0" encoding="utf-8"?>
<Types xmlns="http://schemas.openxmlformats.org/package/2006/content-types">
  <Default Extension="emf" ContentType="image/x-emf"/>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tif" ContentType="image/tiff"/>
  <Default Extension="tiff" ContentType="image/tiff"/>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42"/>
  </p:notesMasterIdLst>
  <p:sldIdLst>
    <p:sldId id="257" r:id="rId2"/>
    <p:sldId id="258" r:id="rId3"/>
    <p:sldId id="259" r:id="rId4"/>
    <p:sldId id="478" r:id="rId5"/>
    <p:sldId id="289" r:id="rId6"/>
    <p:sldId id="290" r:id="rId7"/>
    <p:sldId id="291" r:id="rId8"/>
    <p:sldId id="309" r:id="rId9"/>
    <p:sldId id="292" r:id="rId10"/>
    <p:sldId id="293" r:id="rId11"/>
    <p:sldId id="294" r:id="rId12"/>
    <p:sldId id="295" r:id="rId13"/>
    <p:sldId id="296" r:id="rId14"/>
    <p:sldId id="479" r:id="rId15"/>
    <p:sldId id="480" r:id="rId16"/>
    <p:sldId id="297" r:id="rId17"/>
    <p:sldId id="298" r:id="rId18"/>
    <p:sldId id="299" r:id="rId19"/>
    <p:sldId id="300" r:id="rId20"/>
    <p:sldId id="301" r:id="rId21"/>
    <p:sldId id="302" r:id="rId22"/>
    <p:sldId id="303" r:id="rId23"/>
    <p:sldId id="304" r:id="rId24"/>
    <p:sldId id="305" r:id="rId25"/>
    <p:sldId id="306" r:id="rId26"/>
    <p:sldId id="307" r:id="rId27"/>
    <p:sldId id="308" r:id="rId28"/>
    <p:sldId id="483" r:id="rId29"/>
    <p:sldId id="481" r:id="rId30"/>
    <p:sldId id="482" r:id="rId31"/>
    <p:sldId id="485" r:id="rId32"/>
    <p:sldId id="490" r:id="rId33"/>
    <p:sldId id="491" r:id="rId34"/>
    <p:sldId id="488" r:id="rId35"/>
    <p:sldId id="492" r:id="rId36"/>
    <p:sldId id="493" r:id="rId37"/>
    <p:sldId id="487" r:id="rId38"/>
    <p:sldId id="489" r:id="rId39"/>
    <p:sldId id="494" r:id="rId40"/>
    <p:sldId id="495" r:id="rId41"/>
  </p:sldIdLst>
  <p:sldSz cx="12192000" cy="6858000"/>
  <p:notesSz cx="7010400" cy="9296400"/>
  <p:embeddedFontLst>
    <p:embeddedFont>
      <p:font typeface="Arial Black" panose="020B0A04020102020204" pitchFamily="34" charset="0"/>
      <p:bold r:id="rId43"/>
    </p:embeddedFont>
    <p:embeddedFont>
      <p:font typeface="Arial Narrow" panose="020B0606020202030204" pitchFamily="34" charset="0"/>
      <p:regular r:id="rId44"/>
      <p:bold r:id="rId45"/>
      <p:italic r:id="rId46"/>
      <p:boldItalic r:id="rId47"/>
    </p:embeddedFont>
    <p:embeddedFont>
      <p:font typeface="Cambria" panose="02040503050406030204" pitchFamily="18" charset="0"/>
      <p:regular r:id="rId48"/>
      <p:bold r:id="rId49"/>
      <p:italic r:id="rId50"/>
      <p:boldItalic r:id="rId51"/>
    </p:embeddedFont>
    <p:embeddedFont>
      <p:font typeface="Myriad Pro" panose="020B0503030403020204" charset="0"/>
      <p:regular r:id="rId52"/>
      <p:bold r:id="rId53"/>
      <p:italic r:id="rId54"/>
      <p:boldItalic r:id="rId55"/>
    </p:embeddedFont>
    <p:embeddedFont>
      <p:font typeface="Myriad Pro Light" panose="020B0403030403020204" charset="0"/>
      <p:regular r:id="rId56"/>
      <p:bold r:id="rId57"/>
      <p:italic r:id="rId58"/>
      <p:boldItalic r:id="rId5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916747F-64BB-46BE-8071-0B62FDCBD7DD}">
          <p14:sldIdLst>
            <p14:sldId id="257"/>
            <p14:sldId id="258"/>
            <p14:sldId id="259"/>
            <p14:sldId id="478"/>
            <p14:sldId id="289"/>
            <p14:sldId id="290"/>
            <p14:sldId id="291"/>
            <p14:sldId id="309"/>
            <p14:sldId id="292"/>
            <p14:sldId id="293"/>
            <p14:sldId id="294"/>
            <p14:sldId id="295"/>
            <p14:sldId id="296"/>
            <p14:sldId id="479"/>
            <p14:sldId id="480"/>
            <p14:sldId id="297"/>
            <p14:sldId id="298"/>
            <p14:sldId id="299"/>
            <p14:sldId id="300"/>
            <p14:sldId id="301"/>
            <p14:sldId id="302"/>
            <p14:sldId id="303"/>
            <p14:sldId id="304"/>
            <p14:sldId id="305"/>
            <p14:sldId id="306"/>
            <p14:sldId id="307"/>
            <p14:sldId id="308"/>
            <p14:sldId id="483"/>
            <p14:sldId id="481"/>
            <p14:sldId id="482"/>
            <p14:sldId id="485"/>
            <p14:sldId id="490"/>
            <p14:sldId id="491"/>
            <p14:sldId id="488"/>
            <p14:sldId id="492"/>
            <p14:sldId id="493"/>
            <p14:sldId id="487"/>
            <p14:sldId id="489"/>
            <p14:sldId id="494"/>
            <p14:sldId id="495"/>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ret Rogers" initials="BR" lastIdx="1" clrIdx="0"/>
  <p:cmAuthor id="1" name="Jake Gardner" initials="JG" lastIdx="5" clrIdx="1">
    <p:extLst>
      <p:ext uri="{19B8F6BF-5375-455C-9EA6-DF929625EA0E}">
        <p15:presenceInfo xmlns:p15="http://schemas.microsoft.com/office/powerpoint/2012/main" userId="S::jhgardner@energysolutions.com::1d6b5c97-1b73-4b09-9e0d-34f6723c76e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29" autoAdjust="0"/>
    <p:restoredTop sz="94641" autoAdjust="0"/>
  </p:normalViewPr>
  <p:slideViewPr>
    <p:cSldViewPr snapToGrid="0">
      <p:cViewPr varScale="1">
        <p:scale>
          <a:sx n="97" d="100"/>
          <a:sy n="97" d="100"/>
        </p:scale>
        <p:origin x="930" y="78"/>
      </p:cViewPr>
      <p:guideLst>
        <p:guide orient="horz" pos="2160"/>
        <p:guide pos="3840"/>
      </p:guideLst>
    </p:cSldViewPr>
  </p:slideViewPr>
  <p:outlineViewPr>
    <p:cViewPr>
      <p:scale>
        <a:sx n="33" d="100"/>
        <a:sy n="33" d="100"/>
      </p:scale>
      <p:origin x="0" y="-1548"/>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font" Target="fonts/font13.fntdata"/><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font" Target="fonts/font11.fntdata"/><Relationship Id="rId58" Type="http://schemas.openxmlformats.org/officeDocument/2006/relationships/font" Target="fonts/font16.fntdata"/><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font" Target="fonts/font14.fntdata"/><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9.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59" Type="http://schemas.openxmlformats.org/officeDocument/2006/relationships/font" Target="fonts/font17.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2.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 Id="rId57" Type="http://schemas.openxmlformats.org/officeDocument/2006/relationships/font" Target="fonts/font15.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font" Target="fonts/font10.fntdata"/><Relationship Id="rId60" Type="http://schemas.openxmlformats.org/officeDocument/2006/relationships/commentAuthors" Target="commentAuthors.xml"/><Relationship Id="rId65"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nnie Brackett" userId="4ae53808-d920-402d-bf4d-68750cac88af" providerId="ADAL" clId="{4DFEBC1D-4BFD-4864-BD68-C9ED699F3FDB}"/>
    <pc:docChg chg="modSld">
      <pc:chgData name="Donnie Brackett" userId="4ae53808-d920-402d-bf4d-68750cac88af" providerId="ADAL" clId="{4DFEBC1D-4BFD-4864-BD68-C9ED699F3FDB}" dt="2026-05-27T13:12:28.847" v="3" actId="20577"/>
      <pc:docMkLst>
        <pc:docMk/>
      </pc:docMkLst>
      <pc:sldChg chg="modSp mod">
        <pc:chgData name="Donnie Brackett" userId="4ae53808-d920-402d-bf4d-68750cac88af" providerId="ADAL" clId="{4DFEBC1D-4BFD-4864-BD68-C9ED699F3FDB}" dt="2026-05-27T13:12:28.847" v="3" actId="20577"/>
        <pc:sldMkLst>
          <pc:docMk/>
          <pc:sldMk cId="1226878882" sldId="257"/>
        </pc:sldMkLst>
        <pc:spChg chg="mod">
          <ac:chgData name="Donnie Brackett" userId="4ae53808-d920-402d-bf4d-68750cac88af" providerId="ADAL" clId="{4DFEBC1D-4BFD-4864-BD68-C9ED699F3FDB}" dt="2026-05-27T13:12:28.847" v="3" actId="20577"/>
          <ac:spMkLst>
            <pc:docMk/>
            <pc:sldMk cId="1226878882" sldId="257"/>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F1BE58B5-BB42-427A-B7F9-504A706493DE}" type="datetimeFigureOut">
              <a:rPr lang="en-US" smtClean="0"/>
              <a:t>7/7/2026</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8C94D508-59A8-4861-A99E-8A2F3EC04304}" type="slidenum">
              <a:rPr lang="en-US" smtClean="0"/>
              <a:t>‹#›</a:t>
            </a:fld>
            <a:endParaRPr lang="en-US"/>
          </a:p>
        </p:txBody>
      </p:sp>
    </p:spTree>
    <p:extLst>
      <p:ext uri="{BB962C8B-B14F-4D97-AF65-F5344CB8AC3E}">
        <p14:creationId xmlns:p14="http://schemas.microsoft.com/office/powerpoint/2010/main" val="2752569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031">
            <a:extLst>
              <a:ext uri="{FF2B5EF4-FFF2-40B4-BE49-F238E27FC236}">
                <a16:creationId xmlns:a16="http://schemas.microsoft.com/office/drawing/2014/main" id="{678BFC34-6EF1-CB2C-6836-E57ADF51AB1D}"/>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a:lstStyle>
            <a:lvl1pPr defTabSz="1085850">
              <a:spcBef>
                <a:spcPct val="30000"/>
              </a:spcBef>
              <a:defRPr sz="1200">
                <a:solidFill>
                  <a:schemeClr val="tx1"/>
                </a:solidFill>
                <a:latin typeface="Times New Roman" panose="02020603050405020304" pitchFamily="18" charset="0"/>
              </a:defRPr>
            </a:lvl1pPr>
            <a:lvl2pPr marL="742950" indent="-285750" defTabSz="1085850">
              <a:spcBef>
                <a:spcPct val="30000"/>
              </a:spcBef>
              <a:defRPr sz="1200">
                <a:solidFill>
                  <a:schemeClr val="tx1"/>
                </a:solidFill>
                <a:latin typeface="Times New Roman" panose="02020603050405020304" pitchFamily="18" charset="0"/>
              </a:defRPr>
            </a:lvl2pPr>
            <a:lvl3pPr marL="1143000" indent="-228600" defTabSz="1085850">
              <a:spcBef>
                <a:spcPct val="30000"/>
              </a:spcBef>
              <a:defRPr sz="1200">
                <a:solidFill>
                  <a:schemeClr val="tx1"/>
                </a:solidFill>
                <a:latin typeface="Times New Roman" panose="02020603050405020304" pitchFamily="18" charset="0"/>
              </a:defRPr>
            </a:lvl3pPr>
            <a:lvl4pPr marL="1600200" indent="-228600" defTabSz="1085850">
              <a:spcBef>
                <a:spcPct val="30000"/>
              </a:spcBef>
              <a:defRPr sz="1200">
                <a:solidFill>
                  <a:schemeClr val="tx1"/>
                </a:solidFill>
                <a:latin typeface="Times New Roman" panose="02020603050405020304" pitchFamily="18" charset="0"/>
              </a:defRPr>
            </a:lvl4pPr>
            <a:lvl5pPr marL="2057400" indent="-228600" defTabSz="1085850">
              <a:spcBef>
                <a:spcPct val="30000"/>
              </a:spcBef>
              <a:defRPr sz="1200">
                <a:solidFill>
                  <a:schemeClr val="tx1"/>
                </a:solidFill>
                <a:latin typeface="Times New Roman" panose="02020603050405020304" pitchFamily="18" charset="0"/>
              </a:defRPr>
            </a:lvl5pPr>
            <a:lvl6pPr marL="2514600" indent="-228600" defTabSz="108585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108585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108585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108585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BFF76EA-D9BE-42D5-BE7F-F2BF50055E6C}" type="slidenum">
              <a:rPr lang="en-US" altLang="en-US" sz="1400" smtClean="0">
                <a:solidFill>
                  <a:srgbClr val="F0D510"/>
                </a:solidFill>
              </a:rPr>
              <a:pPr>
                <a:spcBef>
                  <a:spcPct val="0"/>
                </a:spcBef>
              </a:pPr>
              <a:t>4</a:t>
            </a:fld>
            <a:endParaRPr lang="en-US" altLang="en-US" sz="1400">
              <a:solidFill>
                <a:srgbClr val="F0D510"/>
              </a:solidFill>
            </a:endParaRPr>
          </a:p>
        </p:txBody>
      </p:sp>
      <p:sp>
        <p:nvSpPr>
          <p:cNvPr id="9219" name="Rectangle 2">
            <a:extLst>
              <a:ext uri="{FF2B5EF4-FFF2-40B4-BE49-F238E27FC236}">
                <a16:creationId xmlns:a16="http://schemas.microsoft.com/office/drawing/2014/main" id="{CBB619CA-A2D7-24F5-52E4-DE4F6ABA9719}"/>
              </a:ext>
            </a:extLst>
          </p:cNvPr>
          <p:cNvSpPr>
            <a:spLocks noGrp="1" noRot="1" noChangeAspect="1" noChangeArrowheads="1" noTextEdit="1"/>
          </p:cNvSpPr>
          <p:nvPr>
            <p:ph type="sldImg"/>
          </p:nvPr>
        </p:nvSpPr>
        <p:spPr>
          <a:ln/>
        </p:spPr>
      </p:sp>
      <p:sp>
        <p:nvSpPr>
          <p:cNvPr id="9220" name="Rectangle 3">
            <a:extLst>
              <a:ext uri="{FF2B5EF4-FFF2-40B4-BE49-F238E27FC236}">
                <a16:creationId xmlns:a16="http://schemas.microsoft.com/office/drawing/2014/main" id="{CD9E558B-8F05-A047-CC8F-CD939E48DBB5}"/>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a:lstStyle/>
          <a:p>
            <a:pPr lvl="1"/>
            <a:r>
              <a:rPr lang="en-US" altLang="en-US" sz="1000"/>
              <a:t>Asphalt replacement plan – options for use of GIC processing.  Amendment includes provisions for on-site disposition of no-detect asphalt (fill).  Also includes standard sampling options.</a:t>
            </a:r>
            <a:endParaRPr lang="en-US" altLang="en-US" sz="900">
              <a:solidFill>
                <a:srgbClr val="00CC00"/>
              </a:solidFill>
            </a:endParaRPr>
          </a:p>
          <a:p>
            <a:pPr lvl="1"/>
            <a:endParaRPr lang="en-US" altLang="en-US" sz="1000"/>
          </a:p>
          <a:p>
            <a:pPr lvl="1"/>
            <a:r>
              <a:rPr lang="en-US" altLang="en-US" sz="1000"/>
              <a:t>Alternative Controls for High Radiation Areas </a:t>
            </a:r>
            <a:r>
              <a:rPr lang="en-US" altLang="en-US" sz="900">
                <a:solidFill>
                  <a:srgbClr val="FF0000"/>
                </a:solidFill>
              </a:rPr>
              <a:t>(pending) -  </a:t>
            </a:r>
            <a:r>
              <a:rPr lang="en-US" altLang="en-US" sz="900"/>
              <a:t>request based upon USNRC Reg Guide 8.38 NPP controls.  Seeks relaxed requirements for securing areas with dose rates &gt;  100 mR/h,  but &lt; 1000 mR/h.  Additional info being presented to DRH</a:t>
            </a:r>
            <a:endParaRPr lang="en-US" altLang="en-US" sz="900">
              <a:solidFill>
                <a:srgbClr val="FF0000"/>
              </a:solidFill>
            </a:endParaRPr>
          </a:p>
          <a:p>
            <a:pPr lvl="1"/>
            <a:endParaRPr lang="en-US" altLang="en-US" sz="1000"/>
          </a:p>
          <a:p>
            <a:pPr lvl="1"/>
            <a:r>
              <a:rPr lang="en-US" altLang="en-US" sz="1000"/>
              <a:t>Name change amendment was submitted after very protracted effort to obtain proper verification of insurance from Corporate.</a:t>
            </a:r>
          </a:p>
          <a:p>
            <a:pPr lvl="1"/>
            <a:endParaRPr lang="en-US" altLang="en-US" sz="900">
              <a:solidFill>
                <a:srgbClr val="FF0000"/>
              </a:solidFill>
            </a:endParaRPr>
          </a:p>
          <a:p>
            <a:pPr lvl="1"/>
            <a:r>
              <a:rPr lang="en-US" altLang="en-US" sz="1000"/>
              <a:t>RSG C-6,  Personnel Monitoring </a:t>
            </a:r>
            <a:r>
              <a:rPr lang="en-US" altLang="en-US" sz="900">
                <a:solidFill>
                  <a:srgbClr val="00CC00"/>
                </a:solidFill>
              </a:rPr>
              <a:t>(approved).  </a:t>
            </a:r>
            <a:r>
              <a:rPr lang="en-US" altLang="en-US" sz="900"/>
              <a:t>Permitted changes to monitoring program, including use of WBC as primary bioassay tools, and deletion of routine internal monitoring of NRWs.</a:t>
            </a:r>
          </a:p>
          <a:p>
            <a:pPr lvl="1"/>
            <a:endParaRPr lang="en-US" altLang="en-US" sz="900">
              <a:solidFill>
                <a:srgbClr val="00CC00"/>
              </a:solidFill>
            </a:endParaRPr>
          </a:p>
          <a:p>
            <a:pPr lvl="1"/>
            <a:r>
              <a:rPr lang="en-US" altLang="en-US" sz="1000"/>
              <a:t>Gallaher Road License extension request </a:t>
            </a:r>
            <a:r>
              <a:rPr lang="en-US" altLang="en-US" sz="900">
                <a:solidFill>
                  <a:srgbClr val="00CC00"/>
                </a:solidFill>
              </a:rPr>
              <a:t>(approved). </a:t>
            </a:r>
            <a:r>
              <a:rPr lang="en-US" altLang="en-US" sz="900"/>
              <a:t>Required due to slower than expected progress in reapplication work.</a:t>
            </a:r>
          </a:p>
          <a:p>
            <a:pPr lvl="1"/>
            <a:endParaRPr lang="en-US" altLang="en-US" sz="900"/>
          </a:p>
          <a:p>
            <a:pPr lvl="1"/>
            <a:r>
              <a:rPr lang="en-US" altLang="en-US" sz="900"/>
              <a:t>License for Delivery was rec’d on time,  but was also much delayed due to inability to obtain required insurance documentation.</a:t>
            </a:r>
            <a:endParaRPr lang="en-US" altLang="en-US" sz="900">
              <a:solidFill>
                <a:srgbClr val="00CC00"/>
              </a:solidFill>
            </a:endParaRPr>
          </a:p>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t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2022" y="937056"/>
            <a:ext cx="10527956" cy="2664982"/>
          </a:xfrm>
          <a:prstGeom prst="rect">
            <a:avLst/>
          </a:prstGeom>
          <a:effectLst>
            <a:reflection blurRad="6350" stA="14000" endPos="35000" dir="5400000" sy="-100000" algn="bl" rotWithShape="0"/>
          </a:effectLst>
        </p:spPr>
      </p:pic>
      <p:sp>
        <p:nvSpPr>
          <p:cNvPr id="3" name="Subtitle 2"/>
          <p:cNvSpPr>
            <a:spLocks noGrp="1"/>
          </p:cNvSpPr>
          <p:nvPr>
            <p:ph type="subTitle" idx="1"/>
          </p:nvPr>
        </p:nvSpPr>
        <p:spPr>
          <a:xfrm>
            <a:off x="1524000" y="4814595"/>
            <a:ext cx="9829800" cy="909735"/>
          </a:xfrm>
          <a:prstGeom prst="rect">
            <a:avLst/>
          </a:prstGeom>
        </p:spPr>
        <p:txBody>
          <a:bodyPr>
            <a:normAutofit/>
          </a:bodyPr>
          <a:lstStyle>
            <a:lvl1pPr marL="0" indent="0" algn="r">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071EAF-55C2-4CBC-8B88-3A4F1A2EC183}"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E99602-E36D-4240-8A8C-F597B36D3D8C}" type="slidenum">
              <a:rPr lang="en-US" smtClean="0"/>
              <a:t>‹#›</a:t>
            </a:fld>
            <a:endParaRPr lang="en-US"/>
          </a:p>
        </p:txBody>
      </p:sp>
    </p:spTree>
    <p:extLst>
      <p:ext uri="{BB962C8B-B14F-4D97-AF65-F5344CB8AC3E}">
        <p14:creationId xmlns:p14="http://schemas.microsoft.com/office/powerpoint/2010/main" val="1578914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90600" y="517525"/>
            <a:ext cx="10515600" cy="1325563"/>
          </a:xfrm>
          <a:prstGeom prst="rect">
            <a:avLst/>
          </a:prstGeom>
        </p:spPr>
        <p:txBody>
          <a:bodyPr anchor="ctr"/>
          <a:lstStyle>
            <a:lvl1pPr>
              <a:defRPr sz="4000">
                <a:latin typeface="Myriad Pro Light" panose="020B0403030403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6F853FD-E5A6-41AF-95BC-5DDC9B78DC25}" type="datetimeFigureOut">
              <a:rPr lang="en-US" smtClean="0"/>
              <a:t>7/7/2026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526D15F-1320-4C8D-8A67-88227C7493B9}" type="slidenum">
              <a:rPr lang="en-US" smtClean="0"/>
              <a:t>‹#›</a:t>
            </a:fld>
            <a:endParaRPr lang="en-US"/>
          </a:p>
        </p:txBody>
      </p:sp>
    </p:spTree>
    <p:extLst>
      <p:ext uri="{BB962C8B-B14F-4D97-AF65-F5344CB8AC3E}">
        <p14:creationId xmlns:p14="http://schemas.microsoft.com/office/powerpoint/2010/main" val="1569913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3" name="Picture Placeholder 9"/>
          <p:cNvSpPr>
            <a:spLocks noGrp="1"/>
          </p:cNvSpPr>
          <p:nvPr>
            <p:ph type="pic" sz="quarter" idx="16"/>
          </p:nvPr>
        </p:nvSpPr>
        <p:spPr>
          <a:xfrm>
            <a:off x="3213100" y="3376612"/>
            <a:ext cx="2791460" cy="3481388"/>
          </a:xfrm>
          <a:prstGeom prst="rect">
            <a:avLst/>
          </a:prstGeom>
        </p:spPr>
        <p:txBody>
          <a:bodyPr/>
          <a:lstStyle/>
          <a:p>
            <a:r>
              <a:rPr lang="en-US"/>
              <a:t>Click icon to add picture</a:t>
            </a:r>
            <a:endParaRPr lang="en-US" dirty="0"/>
          </a:p>
        </p:txBody>
      </p:sp>
      <p:sp>
        <p:nvSpPr>
          <p:cNvPr id="4" name="Content Placeholder 3"/>
          <p:cNvSpPr>
            <a:spLocks noGrp="1"/>
          </p:cNvSpPr>
          <p:nvPr>
            <p:ph sz="half" idx="2" hasCustomPrompt="1"/>
          </p:nvPr>
        </p:nvSpPr>
        <p:spPr>
          <a:xfrm>
            <a:off x="6362700" y="1317625"/>
            <a:ext cx="4991100" cy="1247775"/>
          </a:xfrm>
          <a:prstGeom prst="rect">
            <a:avLst/>
          </a:prstGeom>
        </p:spPr>
        <p:txBody>
          <a:bodyPr/>
          <a:lstStyle>
            <a:lvl1pPr marL="0" indent="0">
              <a:buNone/>
              <a:defRPr sz="2000" baseline="0">
                <a:latin typeface="Myriad Pro Light" panose="020B0403030403020204" pitchFamily="34" charset="0"/>
              </a:defRPr>
            </a:lvl1pPr>
            <a:lvl2pPr>
              <a:defRPr>
                <a:latin typeface="Myriad Pro Light" panose="020B0403030403020204" pitchFamily="34" charset="0"/>
              </a:defRPr>
            </a:lvl2pPr>
            <a:lvl3pPr>
              <a:defRPr>
                <a:latin typeface="Myriad Pro Light" panose="020B0403030403020204" pitchFamily="34" charset="0"/>
              </a:defRPr>
            </a:lvl3pPr>
            <a:lvl4pPr>
              <a:defRPr>
                <a:latin typeface="Myriad Pro Light" panose="020B0403030403020204" pitchFamily="34" charset="0"/>
              </a:defRPr>
            </a:lvl4pPr>
            <a:lvl5pPr>
              <a:defRPr>
                <a:latin typeface="Myriad Pro Light" panose="020B0403030403020204" pitchFamily="34" charset="0"/>
              </a:defRPr>
            </a:lvl5pPr>
          </a:lstStyle>
          <a:p>
            <a:pPr lvl="0"/>
            <a:r>
              <a:rPr lang="en-US" dirty="0"/>
              <a:t>Enter intro statement with highlighted important items</a:t>
            </a:r>
          </a:p>
        </p:txBody>
      </p:sp>
      <p:sp>
        <p:nvSpPr>
          <p:cNvPr id="8" name="Content Placeholder 3"/>
          <p:cNvSpPr>
            <a:spLocks noGrp="1"/>
          </p:cNvSpPr>
          <p:nvPr>
            <p:ph sz="half" idx="13" hasCustomPrompt="1"/>
          </p:nvPr>
        </p:nvSpPr>
        <p:spPr>
          <a:xfrm>
            <a:off x="6362700" y="2752725"/>
            <a:ext cx="4991100" cy="1247775"/>
          </a:xfrm>
          <a:prstGeom prst="rect">
            <a:avLst/>
          </a:prstGeom>
        </p:spPr>
        <p:txBody>
          <a:bodyPr/>
          <a:lstStyle>
            <a:lvl1pPr marL="285750" indent="-285750">
              <a:buFont typeface="Arial" panose="020B0604020202020204" pitchFamily="34" charset="0"/>
              <a:buChar char="•"/>
              <a:defRPr sz="1800">
                <a:latin typeface="Myriad Pro Light" panose="020B0403030403020204" pitchFamily="34" charset="0"/>
              </a:defRPr>
            </a:lvl1pPr>
            <a:lvl2pPr>
              <a:defRPr>
                <a:latin typeface="Myriad Pro Light" panose="020B0403030403020204" pitchFamily="34" charset="0"/>
              </a:defRPr>
            </a:lvl2pPr>
            <a:lvl3pPr>
              <a:defRPr>
                <a:latin typeface="Myriad Pro Light" panose="020B0403030403020204" pitchFamily="34" charset="0"/>
              </a:defRPr>
            </a:lvl3pPr>
            <a:lvl4pPr>
              <a:defRPr>
                <a:latin typeface="Myriad Pro Light" panose="020B0403030403020204" pitchFamily="34" charset="0"/>
              </a:defRPr>
            </a:lvl4pPr>
            <a:lvl5pPr>
              <a:defRPr>
                <a:latin typeface="Myriad Pro Light" panose="020B0403030403020204" pitchFamily="34" charset="0"/>
              </a:defRPr>
            </a:lvl5pPr>
          </a:lstStyle>
          <a:p>
            <a:pPr lvl="0"/>
            <a:r>
              <a:rPr lang="en-US" dirty="0"/>
              <a:t>Enter bullet items</a:t>
            </a:r>
          </a:p>
        </p:txBody>
      </p:sp>
      <p:sp>
        <p:nvSpPr>
          <p:cNvPr id="10" name="Picture Placeholder 9"/>
          <p:cNvSpPr>
            <a:spLocks noGrp="1"/>
          </p:cNvSpPr>
          <p:nvPr>
            <p:ph type="pic" sz="quarter" idx="14"/>
          </p:nvPr>
        </p:nvSpPr>
        <p:spPr>
          <a:xfrm>
            <a:off x="0" y="0"/>
            <a:ext cx="6004560" cy="3263900"/>
          </a:xfrm>
          <a:prstGeom prst="rect">
            <a:avLst/>
          </a:prstGeom>
        </p:spPr>
        <p:txBody>
          <a:bodyPr/>
          <a:lstStyle/>
          <a:p>
            <a:r>
              <a:rPr lang="en-US"/>
              <a:t>Click icon to add picture</a:t>
            </a:r>
          </a:p>
        </p:txBody>
      </p:sp>
      <p:sp>
        <p:nvSpPr>
          <p:cNvPr id="12" name="Picture Placeholder 9"/>
          <p:cNvSpPr>
            <a:spLocks noGrp="1"/>
          </p:cNvSpPr>
          <p:nvPr>
            <p:ph type="pic" sz="quarter" idx="15"/>
          </p:nvPr>
        </p:nvSpPr>
        <p:spPr>
          <a:xfrm>
            <a:off x="0" y="3376612"/>
            <a:ext cx="3086100" cy="3481388"/>
          </a:xfrm>
          <a:prstGeom prst="rect">
            <a:avLst/>
          </a:prstGeom>
        </p:spPr>
        <p:txBody>
          <a:bodyPr/>
          <a:lstStyle/>
          <a:p>
            <a:r>
              <a:rPr lang="en-US"/>
              <a:t>Click icon to add picture</a:t>
            </a:r>
            <a:endParaRPr lang="en-US" dirty="0"/>
          </a:p>
        </p:txBody>
      </p:sp>
    </p:spTree>
    <p:extLst>
      <p:ext uri="{BB962C8B-B14F-4D97-AF65-F5344CB8AC3E}">
        <p14:creationId xmlns:p14="http://schemas.microsoft.com/office/powerpoint/2010/main" val="3772515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47326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r>
              <a:rPr lang="en-US" altLang="en-US"/>
              <a:t>Energy</a:t>
            </a:r>
            <a:r>
              <a:rPr lang="en-US" altLang="en-US" i="1"/>
              <a:t>Solutions</a:t>
            </a:r>
            <a:r>
              <a:rPr lang="en-US" altLang="en-US"/>
              <a:t> Proprietary and Confidential – Do Not Disclose Without Permission</a:t>
            </a:r>
          </a:p>
        </p:txBody>
      </p:sp>
      <p:sp>
        <p:nvSpPr>
          <p:cNvPr id="6" name="Slide Number Placeholder 5"/>
          <p:cNvSpPr>
            <a:spLocks noGrp="1"/>
          </p:cNvSpPr>
          <p:nvPr>
            <p:ph type="sldNum" sz="quarter" idx="12"/>
          </p:nvPr>
        </p:nvSpPr>
        <p:spPr/>
        <p:txBody>
          <a:bodyPr/>
          <a:lstStyle>
            <a:lvl1pPr>
              <a:defRPr/>
            </a:lvl1pPr>
          </a:lstStyle>
          <a:p>
            <a:fld id="{2E2A7668-DB53-4C5E-8CEF-DD5F9E7F839F}" type="slidenum">
              <a:rPr lang="en-US" altLang="en-US"/>
              <a:pPr/>
              <a:t>‹#›</a:t>
            </a:fld>
            <a:endParaRPr lang="en-US" altLang="en-US"/>
          </a:p>
        </p:txBody>
      </p:sp>
    </p:spTree>
    <p:extLst>
      <p:ext uri="{BB962C8B-B14F-4D97-AF65-F5344CB8AC3E}">
        <p14:creationId xmlns:p14="http://schemas.microsoft.com/office/powerpoint/2010/main" val="216016514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tif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bg1">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F853FD-E5A6-41AF-95BC-5DDC9B78DC25}" type="datetimeFigureOut">
              <a:rPr lang="en-US" smtClean="0"/>
              <a:t>7/7/2026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26D15F-1320-4C8D-8A67-88227C7493B9}" type="slidenum">
              <a:rPr lang="en-US" smtClean="0"/>
              <a:t>‹#›</a:t>
            </a:fld>
            <a:endParaRPr lang="en-US"/>
          </a:p>
        </p:txBody>
      </p:sp>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782911" y="230188"/>
            <a:ext cx="2170624" cy="549458"/>
          </a:xfrm>
          <a:prstGeom prst="rect">
            <a:avLst/>
          </a:prstGeom>
          <a:effectLst>
            <a:reflection blurRad="6350" stA="19000" endPos="35000" dir="5400000" sy="-100000" algn="bl" rotWithShape="0"/>
          </a:effectLst>
        </p:spPr>
      </p:pic>
    </p:spTree>
    <p:extLst>
      <p:ext uri="{BB962C8B-B14F-4D97-AF65-F5344CB8AC3E}">
        <p14:creationId xmlns:p14="http://schemas.microsoft.com/office/powerpoint/2010/main" val="747125293"/>
      </p:ext>
    </p:extLst>
  </p:cSld>
  <p:clrMap bg1="lt1" tx1="dk1" bg2="lt2" tx2="dk2" accent1="accent1" accent2="accent2" accent3="accent3" accent4="accent4" accent5="accent5" accent6="accent6" hlink="hlink" folHlink="folHlink"/>
  <p:sldLayoutIdLst>
    <p:sldLayoutId id="2147483660" r:id="rId1"/>
    <p:sldLayoutId id="2147483654" r:id="rId2"/>
    <p:sldLayoutId id="2147483652" r:id="rId3"/>
    <p:sldLayoutId id="2147483655" r:id="rId4"/>
    <p:sldLayoutId id="2147483661" r:id="rId5"/>
  </p:sldLayoutIdLst>
  <p:txStyles>
    <p:titleStyle>
      <a:lvl1pPr algn="l" defTabSz="914400" rtl="0" eaLnBrk="1" latinLnBrk="0" hangingPunct="1">
        <a:lnSpc>
          <a:spcPct val="90000"/>
        </a:lnSpc>
        <a:spcBef>
          <a:spcPct val="0"/>
        </a:spcBef>
        <a:buNone/>
        <a:defRPr sz="4400" kern="1200">
          <a:solidFill>
            <a:schemeClr val="tx1"/>
          </a:solidFill>
          <a:latin typeface="Myriad Pro" panose="020B05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energysolutions.com/"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mailto:KLMCREYNOLDS@energysolutions.com"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mailto:caustin@energysolutions.com"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1"/>
          <p:cNvSpPr>
            <a:spLocks noGrp="1"/>
          </p:cNvSpPr>
          <p:nvPr>
            <p:ph type="subTitle" idx="1"/>
          </p:nvPr>
        </p:nvSpPr>
        <p:spPr>
          <a:xfrm>
            <a:off x="847353" y="4408445"/>
            <a:ext cx="10194878" cy="1884498"/>
          </a:xfrm>
        </p:spPr>
        <p:txBody>
          <a:bodyPr>
            <a:noAutofit/>
          </a:bodyPr>
          <a:lstStyle/>
          <a:p>
            <a:pPr algn="ctr"/>
            <a:r>
              <a:rPr lang="en-US" sz="2400" b="1" dirty="0">
                <a:latin typeface="Arial" panose="020B0604020202020204" pitchFamily="34" charset="0"/>
                <a:cs typeface="Arial" panose="020B0604020202020204" pitchFamily="34" charset="0"/>
              </a:rPr>
              <a:t>2026 WAC Summit </a:t>
            </a:r>
          </a:p>
          <a:p>
            <a:pPr algn="ctr"/>
            <a:r>
              <a:rPr lang="en-US" sz="2400" b="1" dirty="0">
                <a:latin typeface="Arial" panose="020B0604020202020204" pitchFamily="34" charset="0"/>
                <a:cs typeface="Arial" panose="020B0604020202020204" pitchFamily="34" charset="0"/>
              </a:rPr>
              <a:t>Donnie Brackett</a:t>
            </a:r>
          </a:p>
          <a:p>
            <a:pPr algn="ctr"/>
            <a:endParaRPr lang="en-US" sz="2400" dirty="0">
              <a:latin typeface="Myriad Pro Light" panose="020B0403030403020204" pitchFamily="34" charset="0"/>
            </a:endParaRPr>
          </a:p>
        </p:txBody>
      </p:sp>
    </p:spTree>
    <p:extLst>
      <p:ext uri="{BB962C8B-B14F-4D97-AF65-F5344CB8AC3E}">
        <p14:creationId xmlns:p14="http://schemas.microsoft.com/office/powerpoint/2010/main" val="1226878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6ED3C4-A1F0-B38F-7360-28E7C22E4961}"/>
              </a:ext>
            </a:extLst>
          </p:cNvPr>
          <p:cNvSpPr txBox="1">
            <a:spLocks noChangeArrowheads="1"/>
          </p:cNvSpPr>
          <p:nvPr/>
        </p:nvSpPr>
        <p:spPr>
          <a:xfrm>
            <a:off x="887240" y="2118511"/>
            <a:ext cx="10618960" cy="1843889"/>
          </a:xfrm>
          <a:prstGeom prst="rect">
            <a:avLst/>
          </a:prstGeom>
        </p:spPr>
        <p:txBody>
          <a:bodyPr anchor="ctr"/>
          <a:lstStyle>
            <a:lvl1pPr algn="l" defTabSz="914400" rtl="0" eaLnBrk="1" latinLnBrk="0" hangingPunct="1">
              <a:lnSpc>
                <a:spcPct val="90000"/>
              </a:lnSpc>
              <a:spcBef>
                <a:spcPct val="0"/>
              </a:spcBef>
              <a:buNone/>
              <a:defRPr sz="4000" kern="1200">
                <a:solidFill>
                  <a:schemeClr val="tx1"/>
                </a:solidFill>
                <a:latin typeface="Myriad Pro Light" panose="020B0403030403020204" pitchFamily="34" charset="0"/>
                <a:ea typeface="+mj-ea"/>
                <a:cs typeface="+mj-cs"/>
              </a:defRPr>
            </a:lvl1pPr>
          </a:lstStyle>
          <a:p>
            <a:pPr algn="ctr"/>
            <a:r>
              <a:rPr lang="en-US" altLang="en-US" dirty="0">
                <a:latin typeface="Arial" charset="0"/>
              </a:rPr>
              <a:t>Bear Creak Operations</a:t>
            </a:r>
            <a:br>
              <a:rPr lang="en-US" altLang="en-US" dirty="0">
                <a:latin typeface="Arial" charset="0"/>
              </a:rPr>
            </a:br>
            <a:r>
              <a:rPr lang="en-US" altLang="en-US" dirty="0">
                <a:latin typeface="Arial" charset="0"/>
              </a:rPr>
              <a:t>Waste Acceptance Guidelines (WAG)</a:t>
            </a:r>
          </a:p>
        </p:txBody>
      </p:sp>
    </p:spTree>
    <p:extLst>
      <p:ext uri="{BB962C8B-B14F-4D97-AF65-F5344CB8AC3E}">
        <p14:creationId xmlns:p14="http://schemas.microsoft.com/office/powerpoint/2010/main" val="7078990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3DDFD58-690E-202D-4D01-EA7442A28114}"/>
              </a:ext>
            </a:extLst>
          </p:cNvPr>
          <p:cNvSpPr>
            <a:spLocks noChangeArrowheads="1"/>
          </p:cNvSpPr>
          <p:nvPr/>
        </p:nvSpPr>
        <p:spPr bwMode="auto">
          <a:xfrm>
            <a:off x="1674891" y="1289049"/>
            <a:ext cx="7767873" cy="3160607"/>
          </a:xfrm>
          <a:prstGeom prst="rect">
            <a:avLst/>
          </a:prstGeom>
          <a:noFill/>
          <a:ln>
            <a:noFill/>
          </a:ln>
          <a:effectLst/>
          <a:extLst>
            <a:ext uri="{909E8E84-426E-40DD-AFC4-6F175D3DCCD1}">
              <a14:hiddenFill xmlns:a14="http://schemas.microsoft.com/office/drawing/2010/main">
                <a:solidFill>
                  <a:srgbClr val="091C5A"/>
                </a:solidFill>
              </a14:hiddenFill>
            </a:ext>
            <a:ext uri="{91240B29-F687-4F45-9708-019B960494DF}">
              <a14:hiddenLine xmlns:a14="http://schemas.microsoft.com/office/drawing/2010/main" w="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2039" tIns="41020" rIns="82039" bIns="41020">
            <a:spAutoFit/>
          </a:bodyPr>
          <a:lstStyle>
            <a:lvl1pPr algn="l" defTabSz="820738">
              <a:defRPr>
                <a:solidFill>
                  <a:schemeClr val="tx1"/>
                </a:solidFill>
                <a:latin typeface="Arial" charset="0"/>
              </a:defRPr>
            </a:lvl1pPr>
            <a:lvl2pPr marL="409575" algn="l" defTabSz="820738">
              <a:defRPr>
                <a:solidFill>
                  <a:schemeClr val="tx1"/>
                </a:solidFill>
                <a:latin typeface="Arial" charset="0"/>
              </a:defRPr>
            </a:lvl2pPr>
            <a:lvl3pPr marL="820738" algn="l" defTabSz="820738">
              <a:defRPr>
                <a:solidFill>
                  <a:schemeClr val="tx1"/>
                </a:solidFill>
                <a:latin typeface="Arial" charset="0"/>
              </a:defRPr>
            </a:lvl3pPr>
            <a:lvl4pPr marL="1230313" algn="l" defTabSz="820738">
              <a:defRPr>
                <a:solidFill>
                  <a:schemeClr val="tx1"/>
                </a:solidFill>
                <a:latin typeface="Arial" charset="0"/>
              </a:defRPr>
            </a:lvl4pPr>
            <a:lvl5pPr marL="1641475" algn="l" defTabSz="820738">
              <a:defRPr>
                <a:solidFill>
                  <a:schemeClr val="tx1"/>
                </a:solidFill>
                <a:latin typeface="Arial" charset="0"/>
              </a:defRPr>
            </a:lvl5pPr>
            <a:lvl6pPr marL="2098675" defTabSz="820738" fontAlgn="base">
              <a:spcBef>
                <a:spcPct val="0"/>
              </a:spcBef>
              <a:spcAft>
                <a:spcPct val="0"/>
              </a:spcAft>
              <a:defRPr>
                <a:solidFill>
                  <a:schemeClr val="tx1"/>
                </a:solidFill>
                <a:latin typeface="Arial" charset="0"/>
              </a:defRPr>
            </a:lvl6pPr>
            <a:lvl7pPr marL="2555875" defTabSz="820738" fontAlgn="base">
              <a:spcBef>
                <a:spcPct val="0"/>
              </a:spcBef>
              <a:spcAft>
                <a:spcPct val="0"/>
              </a:spcAft>
              <a:defRPr>
                <a:solidFill>
                  <a:schemeClr val="tx1"/>
                </a:solidFill>
                <a:latin typeface="Arial" charset="0"/>
              </a:defRPr>
            </a:lvl7pPr>
            <a:lvl8pPr marL="3013075" defTabSz="820738" fontAlgn="base">
              <a:spcBef>
                <a:spcPct val="0"/>
              </a:spcBef>
              <a:spcAft>
                <a:spcPct val="0"/>
              </a:spcAft>
              <a:defRPr>
                <a:solidFill>
                  <a:schemeClr val="tx1"/>
                </a:solidFill>
                <a:latin typeface="Arial" charset="0"/>
              </a:defRPr>
            </a:lvl8pPr>
            <a:lvl9pPr marL="3470275" defTabSz="820738" fontAlgn="base">
              <a:spcBef>
                <a:spcPct val="0"/>
              </a:spcBef>
              <a:spcAft>
                <a:spcPct val="0"/>
              </a:spcAft>
              <a:defRPr>
                <a:solidFill>
                  <a:schemeClr val="tx1"/>
                </a:solidFill>
                <a:latin typeface="Arial" charset="0"/>
              </a:defRPr>
            </a:lvl9pPr>
          </a:lstStyle>
          <a:p>
            <a:pPr algn="ctr" eaLnBrk="0" hangingPunct="0"/>
            <a:r>
              <a:rPr lang="en-US" altLang="en-US" sz="4000" b="1" dirty="0">
                <a:solidFill>
                  <a:schemeClr val="tx2"/>
                </a:solidFill>
              </a:rPr>
              <a:t>The WAG is a </a:t>
            </a:r>
            <a:r>
              <a:rPr lang="en-US" altLang="en-US" sz="4000" b="1" u="sng" dirty="0">
                <a:solidFill>
                  <a:schemeClr val="tx2"/>
                </a:solidFill>
              </a:rPr>
              <a:t>tool</a:t>
            </a:r>
            <a:endParaRPr lang="en-US" altLang="en-US" sz="4000" b="1" dirty="0">
              <a:solidFill>
                <a:schemeClr val="tx2"/>
              </a:solidFill>
            </a:endParaRPr>
          </a:p>
          <a:p>
            <a:pPr algn="ctr" eaLnBrk="0" hangingPunct="0"/>
            <a:r>
              <a:rPr lang="en-US" altLang="en-US" sz="4000" b="1" dirty="0">
                <a:solidFill>
                  <a:schemeClr val="tx2"/>
                </a:solidFill>
              </a:rPr>
              <a:t>that provides information </a:t>
            </a:r>
          </a:p>
          <a:p>
            <a:pPr algn="ctr" eaLnBrk="0" hangingPunct="0"/>
            <a:r>
              <a:rPr lang="en-US" altLang="en-US" sz="4000" b="1" dirty="0">
                <a:solidFill>
                  <a:schemeClr val="tx2"/>
                </a:solidFill>
              </a:rPr>
              <a:t>to safely package material</a:t>
            </a:r>
          </a:p>
          <a:p>
            <a:pPr algn="ctr" eaLnBrk="0" hangingPunct="0"/>
            <a:r>
              <a:rPr lang="en-US" altLang="en-US" sz="4000" b="1" dirty="0">
                <a:solidFill>
                  <a:schemeClr val="tx2"/>
                </a:solidFill>
              </a:rPr>
              <a:t>for shipment for processing</a:t>
            </a:r>
          </a:p>
          <a:p>
            <a:pPr algn="ctr" eaLnBrk="0" hangingPunct="0"/>
            <a:r>
              <a:rPr lang="en-US" altLang="en-US" sz="4000" b="1" dirty="0">
                <a:solidFill>
                  <a:schemeClr val="tx2"/>
                </a:solidFill>
              </a:rPr>
              <a:t>while practicing ALARA.</a:t>
            </a:r>
          </a:p>
        </p:txBody>
      </p:sp>
    </p:spTree>
    <p:extLst>
      <p:ext uri="{BB962C8B-B14F-4D97-AF65-F5344CB8AC3E}">
        <p14:creationId xmlns:p14="http://schemas.microsoft.com/office/powerpoint/2010/main" val="26461748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3">
            <a:extLst>
              <a:ext uri="{FF2B5EF4-FFF2-40B4-BE49-F238E27FC236}">
                <a16:creationId xmlns:a16="http://schemas.microsoft.com/office/drawing/2014/main" id="{B9699AC5-BFCD-D619-9132-A0791895292A}"/>
              </a:ext>
            </a:extLst>
          </p:cNvPr>
          <p:cNvSpPr>
            <a:spLocks noGrp="1"/>
          </p:cNvSpPr>
          <p:nvPr>
            <p:ph type="sldNum" sz="quarter" idx="12"/>
          </p:nvPr>
        </p:nvSpPr>
        <p:spPr bwMode="auto">
          <a:xfrm>
            <a:off x="6553200" y="6356350"/>
            <a:ext cx="21336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Arial Narrow" panose="020B0606020202030204" pitchFamily="34" charset="0"/>
                <a:ea typeface="+mn-ea"/>
                <a:cs typeface="+mn-cs"/>
              </a:defRPr>
            </a:lvl1pPr>
            <a:lvl2pPr marL="457200" algn="l" rtl="0" eaLnBrk="0" fontAlgn="base" hangingPunct="0">
              <a:spcBef>
                <a:spcPct val="0"/>
              </a:spcBef>
              <a:spcAft>
                <a:spcPct val="0"/>
              </a:spcAft>
              <a:defRPr sz="1200" kern="1200">
                <a:solidFill>
                  <a:schemeClr val="tx1"/>
                </a:solidFill>
                <a:latin typeface="Arial Narrow" panose="020B0606020202030204" pitchFamily="34" charset="0"/>
                <a:ea typeface="+mn-ea"/>
                <a:cs typeface="+mn-cs"/>
              </a:defRPr>
            </a:lvl2pPr>
            <a:lvl3pPr marL="914400" algn="l" rtl="0" eaLnBrk="0" fontAlgn="base" hangingPunct="0">
              <a:spcBef>
                <a:spcPct val="0"/>
              </a:spcBef>
              <a:spcAft>
                <a:spcPct val="0"/>
              </a:spcAft>
              <a:defRPr sz="1200" kern="1200">
                <a:solidFill>
                  <a:schemeClr val="tx1"/>
                </a:solidFill>
                <a:latin typeface="Arial Narrow" panose="020B0606020202030204" pitchFamily="34" charset="0"/>
                <a:ea typeface="+mn-ea"/>
                <a:cs typeface="+mn-cs"/>
              </a:defRPr>
            </a:lvl3pPr>
            <a:lvl4pPr marL="1371600" algn="l" rtl="0" eaLnBrk="0" fontAlgn="base" hangingPunct="0">
              <a:spcBef>
                <a:spcPct val="0"/>
              </a:spcBef>
              <a:spcAft>
                <a:spcPct val="0"/>
              </a:spcAft>
              <a:defRPr sz="1200" kern="1200">
                <a:solidFill>
                  <a:schemeClr val="tx1"/>
                </a:solidFill>
                <a:latin typeface="Arial Narrow" panose="020B0606020202030204" pitchFamily="34" charset="0"/>
                <a:ea typeface="+mn-ea"/>
                <a:cs typeface="+mn-cs"/>
              </a:defRPr>
            </a:lvl4pPr>
            <a:lvl5pPr marL="1828800" algn="l" rtl="0" eaLnBrk="0" fontAlgn="base" hangingPunct="0">
              <a:spcBef>
                <a:spcPct val="0"/>
              </a:spcBef>
              <a:spcAft>
                <a:spcPct val="0"/>
              </a:spcAft>
              <a:defRPr sz="1200" kern="1200">
                <a:solidFill>
                  <a:schemeClr val="tx1"/>
                </a:solidFill>
                <a:latin typeface="Arial Narrow" panose="020B0606020202030204" pitchFamily="34" charset="0"/>
                <a:ea typeface="+mn-ea"/>
                <a:cs typeface="+mn-cs"/>
              </a:defRPr>
            </a:lvl5pPr>
            <a:lvl6pPr marL="2286000" algn="l" defTabSz="914400" rtl="0" eaLnBrk="1" latinLnBrk="0" hangingPunct="1">
              <a:defRPr sz="1200" kern="1200">
                <a:solidFill>
                  <a:schemeClr val="tx1"/>
                </a:solidFill>
                <a:latin typeface="Arial Narrow" panose="020B0606020202030204" pitchFamily="34" charset="0"/>
                <a:ea typeface="+mn-ea"/>
                <a:cs typeface="+mn-cs"/>
              </a:defRPr>
            </a:lvl6pPr>
            <a:lvl7pPr marL="2743200" algn="l" defTabSz="914400" rtl="0" eaLnBrk="1" latinLnBrk="0" hangingPunct="1">
              <a:defRPr sz="1200" kern="1200">
                <a:solidFill>
                  <a:schemeClr val="tx1"/>
                </a:solidFill>
                <a:latin typeface="Arial Narrow" panose="020B0606020202030204" pitchFamily="34" charset="0"/>
                <a:ea typeface="+mn-ea"/>
                <a:cs typeface="+mn-cs"/>
              </a:defRPr>
            </a:lvl7pPr>
            <a:lvl8pPr marL="3200400" algn="l" defTabSz="914400" rtl="0" eaLnBrk="1" latinLnBrk="0" hangingPunct="1">
              <a:defRPr sz="1200" kern="1200">
                <a:solidFill>
                  <a:schemeClr val="tx1"/>
                </a:solidFill>
                <a:latin typeface="Arial Narrow" panose="020B0606020202030204" pitchFamily="34" charset="0"/>
                <a:ea typeface="+mn-ea"/>
                <a:cs typeface="+mn-cs"/>
              </a:defRPr>
            </a:lvl8pPr>
            <a:lvl9pPr marL="3657600" algn="l" defTabSz="914400" rtl="0" eaLnBrk="1" latinLnBrk="0" hangingPunct="1">
              <a:defRPr sz="1200" kern="1200">
                <a:solidFill>
                  <a:schemeClr val="tx1"/>
                </a:solidFill>
                <a:latin typeface="Arial Narrow" panose="020B0606020202030204" pitchFamily="34" charset="0"/>
                <a:ea typeface="+mn-ea"/>
                <a:cs typeface="+mn-cs"/>
              </a:defRPr>
            </a:lvl9pPr>
          </a:lstStyle>
          <a:p>
            <a:pPr>
              <a:spcBef>
                <a:spcPct val="0"/>
              </a:spcBef>
              <a:buFontTx/>
              <a:buNone/>
              <a:defRPr/>
            </a:pPr>
            <a:fld id="{0218DBC6-16E4-421D-B263-EA866FFFE73E}" type="slidenum">
              <a:rPr lang="en-US" altLang="en-US" smtClean="0"/>
              <a:pPr>
                <a:spcBef>
                  <a:spcPct val="0"/>
                </a:spcBef>
                <a:buFontTx/>
                <a:buNone/>
                <a:defRPr/>
              </a:pPr>
              <a:t>4</a:t>
            </a:fld>
            <a:endParaRPr lang="en-US" altLang="en-US" sz="1200">
              <a:solidFill>
                <a:srgbClr val="898989"/>
              </a:solidFill>
              <a:latin typeface="Arial Narrow" panose="020B0606020202030204" pitchFamily="34" charset="0"/>
            </a:endParaRPr>
          </a:p>
        </p:txBody>
      </p:sp>
      <p:sp>
        <p:nvSpPr>
          <p:cNvPr id="8195" name="Rectangle 2">
            <a:extLst>
              <a:ext uri="{FF2B5EF4-FFF2-40B4-BE49-F238E27FC236}">
                <a16:creationId xmlns:a16="http://schemas.microsoft.com/office/drawing/2014/main" id="{B0A525FC-A556-B1BB-9E7F-B4CA0646ED3C}"/>
              </a:ext>
            </a:extLst>
          </p:cNvPr>
          <p:cNvSpPr>
            <a:spLocks noChangeArrowheads="1"/>
          </p:cNvSpPr>
          <p:nvPr/>
        </p:nvSpPr>
        <p:spPr bwMode="auto">
          <a:xfrm>
            <a:off x="1981200" y="304800"/>
            <a:ext cx="73787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85000"/>
              </a:lnSpc>
              <a:spcBef>
                <a:spcPct val="0"/>
              </a:spcBef>
              <a:buFontTx/>
              <a:buNone/>
            </a:pPr>
            <a:r>
              <a:rPr lang="en-US" altLang="en-US" u="sng" dirty="0">
                <a:solidFill>
                  <a:schemeClr val="tx2"/>
                </a:solidFill>
                <a:latin typeface="Times New Roman" panose="02020603050405020304" pitchFamily="18" charset="0"/>
              </a:rPr>
              <a:t>Derivation of the WAG values</a:t>
            </a:r>
            <a:br>
              <a:rPr lang="en-US" altLang="en-US" u="sng" dirty="0">
                <a:solidFill>
                  <a:schemeClr val="tx2"/>
                </a:solidFill>
                <a:latin typeface="Times New Roman" panose="02020603050405020304" pitchFamily="18" charset="0"/>
              </a:rPr>
            </a:br>
            <a:endParaRPr lang="en-US" altLang="en-US" u="sng" dirty="0">
              <a:solidFill>
                <a:schemeClr val="tx2"/>
              </a:solidFill>
              <a:latin typeface="Times New Roman" panose="02020603050405020304" pitchFamily="18" charset="0"/>
            </a:endParaRPr>
          </a:p>
        </p:txBody>
      </p:sp>
      <p:sp>
        <p:nvSpPr>
          <p:cNvPr id="104451" name="Rectangle 3">
            <a:extLst>
              <a:ext uri="{FF2B5EF4-FFF2-40B4-BE49-F238E27FC236}">
                <a16:creationId xmlns:a16="http://schemas.microsoft.com/office/drawing/2014/main" id="{18C71F50-8A87-0045-6C6B-FF926D9062E6}"/>
              </a:ext>
            </a:extLst>
          </p:cNvPr>
          <p:cNvSpPr>
            <a:spLocks noChangeArrowheads="1"/>
          </p:cNvSpPr>
          <p:nvPr/>
        </p:nvSpPr>
        <p:spPr bwMode="auto">
          <a:xfrm>
            <a:off x="1790700" y="1371600"/>
            <a:ext cx="86106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1" eaLnBrk="1" hangingPunct="1">
              <a:buClr>
                <a:schemeClr val="accent2"/>
              </a:buClr>
              <a:buSzPct val="55000"/>
              <a:buFont typeface="Wingdings" panose="05000000000000000000" pitchFamily="2" charset="2"/>
              <a:buChar char="n"/>
            </a:pPr>
            <a:endParaRPr lang="en-US" altLang="en-US" sz="3200">
              <a:latin typeface="Times New Roman" panose="02020603050405020304" pitchFamily="18" charset="0"/>
            </a:endParaRPr>
          </a:p>
        </p:txBody>
      </p:sp>
      <p:sp>
        <p:nvSpPr>
          <p:cNvPr id="8197" name="Text Box 4">
            <a:extLst>
              <a:ext uri="{FF2B5EF4-FFF2-40B4-BE49-F238E27FC236}">
                <a16:creationId xmlns:a16="http://schemas.microsoft.com/office/drawing/2014/main" id="{4931021D-80BD-53F6-13AE-14C5E9215AAD}"/>
              </a:ext>
            </a:extLst>
          </p:cNvPr>
          <p:cNvSpPr txBox="1">
            <a:spLocks noChangeArrowheads="1"/>
          </p:cNvSpPr>
          <p:nvPr/>
        </p:nvSpPr>
        <p:spPr bwMode="auto">
          <a:xfrm>
            <a:off x="2047875" y="1154114"/>
            <a:ext cx="77914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4572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457200" algn="l"/>
              </a:tabLst>
              <a:defRPr sz="2800">
                <a:solidFill>
                  <a:schemeClr val="tx1"/>
                </a:solidFill>
                <a:latin typeface="Calibri" panose="020F0502020204030204" pitchFamily="34" charset="0"/>
              </a:defRPr>
            </a:lvl2pPr>
            <a:lvl3pPr marL="514350">
              <a:spcBef>
                <a:spcPct val="20000"/>
              </a:spcBef>
              <a:buFont typeface="Arial" panose="020B0604020202020204" pitchFamily="34" charset="0"/>
              <a:buChar char="•"/>
              <a:tabLst>
                <a:tab pos="4572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4572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4572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9pPr>
          </a:lstStyle>
          <a:p>
            <a:pPr eaLnBrk="1" hangingPunct="1">
              <a:spcBef>
                <a:spcPct val="0"/>
              </a:spcBef>
              <a:buClr>
                <a:schemeClr val="accent2"/>
              </a:buClr>
              <a:buFont typeface="Wingdings" panose="05000000000000000000" pitchFamily="2" charset="2"/>
              <a:buChar char="w"/>
            </a:pPr>
            <a:endParaRPr lang="en-US" altLang="en-US" sz="2400">
              <a:latin typeface="Times New Roman" panose="02020603050405020304" pitchFamily="18" charset="0"/>
            </a:endParaRPr>
          </a:p>
          <a:p>
            <a:pPr lvl="2" eaLnBrk="1" hangingPunct="1">
              <a:spcBef>
                <a:spcPct val="0"/>
              </a:spcBef>
              <a:buFont typeface="Wingdings" panose="05000000000000000000" pitchFamily="2" charset="2"/>
              <a:buNone/>
            </a:pPr>
            <a:endParaRPr lang="en-US" altLang="en-US">
              <a:latin typeface="Times New Roman" panose="02020603050405020304" pitchFamily="18" charset="0"/>
            </a:endParaRPr>
          </a:p>
        </p:txBody>
      </p:sp>
      <p:sp>
        <p:nvSpPr>
          <p:cNvPr id="8198" name="Oval 5">
            <a:extLst>
              <a:ext uri="{FF2B5EF4-FFF2-40B4-BE49-F238E27FC236}">
                <a16:creationId xmlns:a16="http://schemas.microsoft.com/office/drawing/2014/main" id="{658CF1B2-6C71-7EFB-4FB0-9D3B3B2FAA0C}"/>
              </a:ext>
            </a:extLst>
          </p:cNvPr>
          <p:cNvSpPr>
            <a:spLocks noChangeArrowheads="1"/>
          </p:cNvSpPr>
          <p:nvPr/>
        </p:nvSpPr>
        <p:spPr bwMode="auto">
          <a:xfrm>
            <a:off x="3352801" y="3201989"/>
            <a:ext cx="3014663" cy="1292225"/>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en-US" altLang="en-US" sz="800">
              <a:latin typeface="Arial Narrow" panose="020B0606020202030204" pitchFamily="34" charset="0"/>
            </a:endParaRPr>
          </a:p>
        </p:txBody>
      </p:sp>
      <p:sp>
        <p:nvSpPr>
          <p:cNvPr id="8199" name="Oval 6">
            <a:extLst>
              <a:ext uri="{FF2B5EF4-FFF2-40B4-BE49-F238E27FC236}">
                <a16:creationId xmlns:a16="http://schemas.microsoft.com/office/drawing/2014/main" id="{888927DA-EB74-9140-8E95-86FE351EF0B1}"/>
              </a:ext>
            </a:extLst>
          </p:cNvPr>
          <p:cNvSpPr>
            <a:spLocks noChangeArrowheads="1"/>
          </p:cNvSpPr>
          <p:nvPr/>
        </p:nvSpPr>
        <p:spPr bwMode="auto">
          <a:xfrm>
            <a:off x="5443538" y="3201989"/>
            <a:ext cx="3014662" cy="1292225"/>
          </a:xfrm>
          <a:prstGeom prst="ellipse">
            <a:avLst/>
          </a:pr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200">
              <a:latin typeface="Arial Narrow" panose="020B0606020202030204" pitchFamily="34" charset="0"/>
            </a:endParaRPr>
          </a:p>
        </p:txBody>
      </p:sp>
      <p:sp>
        <p:nvSpPr>
          <p:cNvPr id="8200" name="Oval 7">
            <a:extLst>
              <a:ext uri="{FF2B5EF4-FFF2-40B4-BE49-F238E27FC236}">
                <a16:creationId xmlns:a16="http://schemas.microsoft.com/office/drawing/2014/main" id="{EA49B1C0-5936-0DDE-3AF6-A7FC07AD4288}"/>
              </a:ext>
            </a:extLst>
          </p:cNvPr>
          <p:cNvSpPr>
            <a:spLocks noChangeArrowheads="1"/>
          </p:cNvSpPr>
          <p:nvPr/>
        </p:nvSpPr>
        <p:spPr bwMode="auto">
          <a:xfrm rot="5400000">
            <a:off x="4398170" y="2156620"/>
            <a:ext cx="3014663" cy="1292225"/>
          </a:xfrm>
          <a:prstGeom prst="ellipse">
            <a:avLst/>
          </a:prstGeom>
          <a:noFill/>
          <a:ln w="38100">
            <a:solidFill>
              <a:srgbClr val="00CC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200">
              <a:latin typeface="Arial Narrow" panose="020B0606020202030204" pitchFamily="34" charset="0"/>
            </a:endParaRPr>
          </a:p>
        </p:txBody>
      </p:sp>
      <p:sp>
        <p:nvSpPr>
          <p:cNvPr id="8201" name="Oval 8">
            <a:extLst>
              <a:ext uri="{FF2B5EF4-FFF2-40B4-BE49-F238E27FC236}">
                <a16:creationId xmlns:a16="http://schemas.microsoft.com/office/drawing/2014/main" id="{B80EEDB9-C805-348A-520C-6E8D61CE06F1}"/>
              </a:ext>
            </a:extLst>
          </p:cNvPr>
          <p:cNvSpPr>
            <a:spLocks noChangeArrowheads="1"/>
          </p:cNvSpPr>
          <p:nvPr/>
        </p:nvSpPr>
        <p:spPr bwMode="auto">
          <a:xfrm rot="5400000">
            <a:off x="4398170" y="4247357"/>
            <a:ext cx="3014662" cy="1292225"/>
          </a:xfrm>
          <a:prstGeom prst="ellipse">
            <a:avLst/>
          </a:prstGeom>
          <a:noFill/>
          <a:ln w="38100">
            <a:solidFill>
              <a:srgbClr val="FF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200">
              <a:latin typeface="Arial Narrow" panose="020B0606020202030204" pitchFamily="34" charset="0"/>
            </a:endParaRPr>
          </a:p>
        </p:txBody>
      </p:sp>
      <p:sp>
        <p:nvSpPr>
          <p:cNvPr id="8202" name="Text Box 11">
            <a:extLst>
              <a:ext uri="{FF2B5EF4-FFF2-40B4-BE49-F238E27FC236}">
                <a16:creationId xmlns:a16="http://schemas.microsoft.com/office/drawing/2014/main" id="{8C42AD7C-529A-C040-8965-2C9C787648A0}"/>
              </a:ext>
            </a:extLst>
          </p:cNvPr>
          <p:cNvSpPr txBox="1">
            <a:spLocks noChangeArrowheads="1"/>
          </p:cNvSpPr>
          <p:nvPr/>
        </p:nvSpPr>
        <p:spPr bwMode="auto">
          <a:xfrm>
            <a:off x="6400800" y="3581400"/>
            <a:ext cx="1481138"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1200">
                <a:solidFill>
                  <a:srgbClr val="FF0000"/>
                </a:solidFill>
                <a:latin typeface="Arial Narrow" panose="020B0606020202030204" pitchFamily="34" charset="0"/>
              </a:rPr>
              <a:t>Health Physics controls</a:t>
            </a:r>
          </a:p>
        </p:txBody>
      </p:sp>
      <p:sp>
        <p:nvSpPr>
          <p:cNvPr id="8203" name="Text Box 12">
            <a:extLst>
              <a:ext uri="{FF2B5EF4-FFF2-40B4-BE49-F238E27FC236}">
                <a16:creationId xmlns:a16="http://schemas.microsoft.com/office/drawing/2014/main" id="{B7D7FA45-4910-ED96-844A-0B9F4D06D7FC}"/>
              </a:ext>
            </a:extLst>
          </p:cNvPr>
          <p:cNvSpPr txBox="1">
            <a:spLocks noChangeArrowheads="1"/>
          </p:cNvSpPr>
          <p:nvPr/>
        </p:nvSpPr>
        <p:spPr bwMode="auto">
          <a:xfrm>
            <a:off x="5943600" y="3810001"/>
            <a:ext cx="439738"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800">
                <a:solidFill>
                  <a:srgbClr val="FF0000"/>
                </a:solidFill>
                <a:latin typeface="Arial Narrow" panose="020B0606020202030204" pitchFamily="34" charset="0"/>
              </a:rPr>
              <a:t>Simple</a:t>
            </a:r>
          </a:p>
        </p:txBody>
      </p:sp>
      <p:sp>
        <p:nvSpPr>
          <p:cNvPr id="8204" name="Text Box 14">
            <a:extLst>
              <a:ext uri="{FF2B5EF4-FFF2-40B4-BE49-F238E27FC236}">
                <a16:creationId xmlns:a16="http://schemas.microsoft.com/office/drawing/2014/main" id="{2E86DFF2-1758-3F34-4064-4884E1A96958}"/>
              </a:ext>
            </a:extLst>
          </p:cNvPr>
          <p:cNvSpPr txBox="1">
            <a:spLocks noChangeArrowheads="1"/>
          </p:cNvSpPr>
          <p:nvPr/>
        </p:nvSpPr>
        <p:spPr bwMode="auto">
          <a:xfrm>
            <a:off x="7848601" y="3810001"/>
            <a:ext cx="460375"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800">
                <a:solidFill>
                  <a:srgbClr val="FF0000"/>
                </a:solidFill>
                <a:latin typeface="Arial Narrow" panose="020B0606020202030204" pitchFamily="34" charset="0"/>
              </a:rPr>
              <a:t>Difficult</a:t>
            </a:r>
          </a:p>
        </p:txBody>
      </p:sp>
      <p:sp>
        <p:nvSpPr>
          <p:cNvPr id="8205" name="Line 15">
            <a:extLst>
              <a:ext uri="{FF2B5EF4-FFF2-40B4-BE49-F238E27FC236}">
                <a16:creationId xmlns:a16="http://schemas.microsoft.com/office/drawing/2014/main" id="{76D5A3EB-5EF5-907D-DCE5-5BD611AB7489}"/>
              </a:ext>
            </a:extLst>
          </p:cNvPr>
          <p:cNvSpPr>
            <a:spLocks noChangeShapeType="1"/>
          </p:cNvSpPr>
          <p:nvPr/>
        </p:nvSpPr>
        <p:spPr bwMode="auto">
          <a:xfrm>
            <a:off x="6477000" y="3962400"/>
            <a:ext cx="1295400" cy="0"/>
          </a:xfrm>
          <a:prstGeom prst="line">
            <a:avLst/>
          </a:prstGeom>
          <a:noFill/>
          <a:ln w="0">
            <a:solidFill>
              <a:srgbClr val="FF0000"/>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8206" name="Text Box 17">
            <a:extLst>
              <a:ext uri="{FF2B5EF4-FFF2-40B4-BE49-F238E27FC236}">
                <a16:creationId xmlns:a16="http://schemas.microsoft.com/office/drawing/2014/main" id="{CB2F708B-6E63-71D5-DC43-4982BBA8AA23}"/>
              </a:ext>
            </a:extLst>
          </p:cNvPr>
          <p:cNvSpPr txBox="1">
            <a:spLocks noChangeArrowheads="1"/>
          </p:cNvSpPr>
          <p:nvPr/>
        </p:nvSpPr>
        <p:spPr bwMode="auto">
          <a:xfrm>
            <a:off x="4191000" y="3505200"/>
            <a:ext cx="884238"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1200">
                <a:solidFill>
                  <a:srgbClr val="1E87D6"/>
                </a:solidFill>
                <a:latin typeface="Arial Narrow" panose="020B0606020202030204" pitchFamily="34" charset="0"/>
              </a:rPr>
              <a:t>Waste Class</a:t>
            </a:r>
          </a:p>
        </p:txBody>
      </p:sp>
      <p:sp>
        <p:nvSpPr>
          <p:cNvPr id="8207" name="Text Box 18">
            <a:extLst>
              <a:ext uri="{FF2B5EF4-FFF2-40B4-BE49-F238E27FC236}">
                <a16:creationId xmlns:a16="http://schemas.microsoft.com/office/drawing/2014/main" id="{8B11A68E-34E1-EFE5-C088-1D1FE9A10FD3}"/>
              </a:ext>
            </a:extLst>
          </p:cNvPr>
          <p:cNvSpPr txBox="1">
            <a:spLocks noChangeArrowheads="1"/>
          </p:cNvSpPr>
          <p:nvPr/>
        </p:nvSpPr>
        <p:spPr bwMode="auto">
          <a:xfrm>
            <a:off x="3641726" y="3767139"/>
            <a:ext cx="2162175"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1200">
                <a:solidFill>
                  <a:srgbClr val="1E87D6"/>
                </a:solidFill>
                <a:latin typeface="Arial Narrow" panose="020B0606020202030204" pitchFamily="34" charset="0"/>
              </a:rPr>
              <a:t>GTCC --------- C ---------- B --------- A</a:t>
            </a:r>
          </a:p>
        </p:txBody>
      </p:sp>
      <p:sp>
        <p:nvSpPr>
          <p:cNvPr id="8208" name="Text Box 19">
            <a:extLst>
              <a:ext uri="{FF2B5EF4-FFF2-40B4-BE49-F238E27FC236}">
                <a16:creationId xmlns:a16="http://schemas.microsoft.com/office/drawing/2014/main" id="{0740FE96-157A-F224-C7EA-A44E76BB5EB6}"/>
              </a:ext>
            </a:extLst>
          </p:cNvPr>
          <p:cNvSpPr txBox="1">
            <a:spLocks noChangeArrowheads="1"/>
          </p:cNvSpPr>
          <p:nvPr/>
        </p:nvSpPr>
        <p:spPr bwMode="auto">
          <a:xfrm>
            <a:off x="5562601" y="1600200"/>
            <a:ext cx="735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1200">
                <a:solidFill>
                  <a:srgbClr val="00CC00"/>
                </a:solidFill>
                <a:latin typeface="Arial Narrow" panose="020B0606020202030204" pitchFamily="34" charset="0"/>
              </a:rPr>
              <a:t>Impact on</a:t>
            </a:r>
          </a:p>
          <a:p>
            <a:pPr eaLnBrk="1" hangingPunct="1">
              <a:spcBef>
                <a:spcPct val="0"/>
              </a:spcBef>
              <a:buFontTx/>
              <a:buNone/>
            </a:pPr>
            <a:r>
              <a:rPr lang="en-US" altLang="en-US" sz="1200">
                <a:solidFill>
                  <a:srgbClr val="00CC00"/>
                </a:solidFill>
                <a:latin typeface="Arial Narrow" panose="020B0606020202030204" pitchFamily="34" charset="0"/>
              </a:rPr>
              <a:t>Effluents</a:t>
            </a:r>
          </a:p>
        </p:txBody>
      </p:sp>
      <p:sp>
        <p:nvSpPr>
          <p:cNvPr id="8209" name="Text Box 21">
            <a:extLst>
              <a:ext uri="{FF2B5EF4-FFF2-40B4-BE49-F238E27FC236}">
                <a16:creationId xmlns:a16="http://schemas.microsoft.com/office/drawing/2014/main" id="{26FF6685-AECD-5E3F-4E5B-567E7037804F}"/>
              </a:ext>
            </a:extLst>
          </p:cNvPr>
          <p:cNvSpPr txBox="1">
            <a:spLocks noChangeArrowheads="1"/>
          </p:cNvSpPr>
          <p:nvPr/>
        </p:nvSpPr>
        <p:spPr bwMode="auto">
          <a:xfrm>
            <a:off x="5715001" y="2057400"/>
            <a:ext cx="4413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1200">
                <a:solidFill>
                  <a:srgbClr val="00CC00"/>
                </a:solidFill>
                <a:latin typeface="Arial Narrow" panose="020B0606020202030204" pitchFamily="34" charset="0"/>
              </a:rPr>
              <a:t>High</a:t>
            </a:r>
          </a:p>
        </p:txBody>
      </p:sp>
      <p:sp>
        <p:nvSpPr>
          <p:cNvPr id="8210" name="Text Box 22">
            <a:extLst>
              <a:ext uri="{FF2B5EF4-FFF2-40B4-BE49-F238E27FC236}">
                <a16:creationId xmlns:a16="http://schemas.microsoft.com/office/drawing/2014/main" id="{D9CFDA9F-841E-CC83-3037-D7B0BB925100}"/>
              </a:ext>
            </a:extLst>
          </p:cNvPr>
          <p:cNvSpPr txBox="1">
            <a:spLocks noChangeArrowheads="1"/>
          </p:cNvSpPr>
          <p:nvPr/>
        </p:nvSpPr>
        <p:spPr bwMode="auto">
          <a:xfrm>
            <a:off x="5722939" y="3429000"/>
            <a:ext cx="41433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1200" dirty="0">
                <a:solidFill>
                  <a:srgbClr val="00CC00"/>
                </a:solidFill>
                <a:latin typeface="Arial Narrow" panose="020B0606020202030204" pitchFamily="34" charset="0"/>
              </a:rPr>
              <a:t>Low</a:t>
            </a:r>
          </a:p>
        </p:txBody>
      </p:sp>
      <p:sp>
        <p:nvSpPr>
          <p:cNvPr id="8211" name="Line 24">
            <a:extLst>
              <a:ext uri="{FF2B5EF4-FFF2-40B4-BE49-F238E27FC236}">
                <a16:creationId xmlns:a16="http://schemas.microsoft.com/office/drawing/2014/main" id="{CEC8D677-5A09-5D7A-D16C-5FB33D5FCFF5}"/>
              </a:ext>
            </a:extLst>
          </p:cNvPr>
          <p:cNvSpPr>
            <a:spLocks noChangeShapeType="1"/>
          </p:cNvSpPr>
          <p:nvPr/>
        </p:nvSpPr>
        <p:spPr bwMode="auto">
          <a:xfrm>
            <a:off x="5929313" y="2286000"/>
            <a:ext cx="0" cy="1219200"/>
          </a:xfrm>
          <a:prstGeom prst="line">
            <a:avLst/>
          </a:prstGeom>
          <a:noFill/>
          <a:ln w="0">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8212" name="Text Box 25">
            <a:extLst>
              <a:ext uri="{FF2B5EF4-FFF2-40B4-BE49-F238E27FC236}">
                <a16:creationId xmlns:a16="http://schemas.microsoft.com/office/drawing/2014/main" id="{A5B8EAF0-2284-FB9C-575A-75303C4C1007}"/>
              </a:ext>
            </a:extLst>
          </p:cNvPr>
          <p:cNvSpPr txBox="1">
            <a:spLocks noChangeArrowheads="1"/>
          </p:cNvSpPr>
          <p:nvPr/>
        </p:nvSpPr>
        <p:spPr bwMode="auto">
          <a:xfrm>
            <a:off x="5410200" y="5638800"/>
            <a:ext cx="9096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1200">
                <a:solidFill>
                  <a:srgbClr val="D60093"/>
                </a:solidFill>
                <a:latin typeface="Arial Narrow" panose="020B0606020202030204" pitchFamily="34" charset="0"/>
              </a:rPr>
              <a:t>Safety &amp; Env</a:t>
            </a:r>
          </a:p>
          <a:p>
            <a:pPr algn="ctr" eaLnBrk="1" hangingPunct="1">
              <a:spcBef>
                <a:spcPct val="0"/>
              </a:spcBef>
              <a:buFontTx/>
              <a:buNone/>
            </a:pPr>
            <a:r>
              <a:rPr lang="en-US" altLang="en-US" sz="1200">
                <a:solidFill>
                  <a:srgbClr val="D60093"/>
                </a:solidFill>
                <a:latin typeface="Arial Narrow" panose="020B0606020202030204" pitchFamily="34" charset="0"/>
              </a:rPr>
              <a:t>Impacts</a:t>
            </a:r>
          </a:p>
        </p:txBody>
      </p:sp>
      <p:sp>
        <p:nvSpPr>
          <p:cNvPr id="8213" name="Text Box 26">
            <a:extLst>
              <a:ext uri="{FF2B5EF4-FFF2-40B4-BE49-F238E27FC236}">
                <a16:creationId xmlns:a16="http://schemas.microsoft.com/office/drawing/2014/main" id="{2506FD01-E3C5-BE47-88CD-CF20C61655B4}"/>
              </a:ext>
            </a:extLst>
          </p:cNvPr>
          <p:cNvSpPr txBox="1">
            <a:spLocks noChangeArrowheads="1"/>
          </p:cNvSpPr>
          <p:nvPr/>
        </p:nvSpPr>
        <p:spPr bwMode="auto">
          <a:xfrm>
            <a:off x="5645151" y="5367339"/>
            <a:ext cx="441325"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1200">
                <a:solidFill>
                  <a:srgbClr val="D60093"/>
                </a:solidFill>
                <a:latin typeface="Arial Narrow" panose="020B0606020202030204" pitchFamily="34" charset="0"/>
              </a:rPr>
              <a:t>High</a:t>
            </a:r>
          </a:p>
        </p:txBody>
      </p:sp>
      <p:sp>
        <p:nvSpPr>
          <p:cNvPr id="8214" name="Text Box 27">
            <a:extLst>
              <a:ext uri="{FF2B5EF4-FFF2-40B4-BE49-F238E27FC236}">
                <a16:creationId xmlns:a16="http://schemas.microsoft.com/office/drawing/2014/main" id="{00CA1D81-67BC-139A-E09A-AA8656AEA122}"/>
              </a:ext>
            </a:extLst>
          </p:cNvPr>
          <p:cNvSpPr txBox="1">
            <a:spLocks noChangeArrowheads="1"/>
          </p:cNvSpPr>
          <p:nvPr/>
        </p:nvSpPr>
        <p:spPr bwMode="auto">
          <a:xfrm>
            <a:off x="5657850" y="3995739"/>
            <a:ext cx="414338"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1200">
                <a:solidFill>
                  <a:srgbClr val="D60093"/>
                </a:solidFill>
                <a:latin typeface="Arial Narrow" panose="020B0606020202030204" pitchFamily="34" charset="0"/>
              </a:rPr>
              <a:t>Low</a:t>
            </a:r>
          </a:p>
        </p:txBody>
      </p:sp>
      <p:sp>
        <p:nvSpPr>
          <p:cNvPr id="8215" name="Line 28">
            <a:extLst>
              <a:ext uri="{FF2B5EF4-FFF2-40B4-BE49-F238E27FC236}">
                <a16:creationId xmlns:a16="http://schemas.microsoft.com/office/drawing/2014/main" id="{E3463CBF-2379-3FC5-4409-65130508EA95}"/>
              </a:ext>
            </a:extLst>
          </p:cNvPr>
          <p:cNvSpPr>
            <a:spLocks noChangeShapeType="1"/>
          </p:cNvSpPr>
          <p:nvPr/>
        </p:nvSpPr>
        <p:spPr bwMode="auto">
          <a:xfrm flipV="1">
            <a:off x="5867400" y="4191000"/>
            <a:ext cx="0" cy="1219200"/>
          </a:xfrm>
          <a:prstGeom prst="line">
            <a:avLst/>
          </a:prstGeom>
          <a:noFill/>
          <a:ln w="0">
            <a:solidFill>
              <a:srgbClr val="D60093"/>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8216" name="Text Box 29">
            <a:extLst>
              <a:ext uri="{FF2B5EF4-FFF2-40B4-BE49-F238E27FC236}">
                <a16:creationId xmlns:a16="http://schemas.microsoft.com/office/drawing/2014/main" id="{DCE45034-77AB-04F8-73E5-6611965AC929}"/>
              </a:ext>
            </a:extLst>
          </p:cNvPr>
          <p:cNvSpPr txBox="1">
            <a:spLocks noChangeArrowheads="1"/>
          </p:cNvSpPr>
          <p:nvPr/>
        </p:nvSpPr>
        <p:spPr bwMode="auto">
          <a:xfrm>
            <a:off x="7543800" y="1524001"/>
            <a:ext cx="2605650" cy="461665"/>
          </a:xfrm>
          <a:prstGeom prst="rect">
            <a:avLst/>
          </a:prstGeom>
          <a:noFill/>
          <a:ln w="38100">
            <a:solidFill>
              <a:srgbClr val="9933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400" i="1">
                <a:solidFill>
                  <a:srgbClr val="800000"/>
                </a:solidFill>
                <a:latin typeface="Albertus MT" pitchFamily="18" charset="0"/>
              </a:rPr>
              <a:t>BASIC WAG VALUES</a:t>
            </a:r>
          </a:p>
        </p:txBody>
      </p:sp>
      <p:sp>
        <p:nvSpPr>
          <p:cNvPr id="8217" name="Line 30">
            <a:extLst>
              <a:ext uri="{FF2B5EF4-FFF2-40B4-BE49-F238E27FC236}">
                <a16:creationId xmlns:a16="http://schemas.microsoft.com/office/drawing/2014/main" id="{C680107C-27D3-B7BF-A651-506E92FA7F03}"/>
              </a:ext>
            </a:extLst>
          </p:cNvPr>
          <p:cNvSpPr>
            <a:spLocks noChangeShapeType="1"/>
          </p:cNvSpPr>
          <p:nvPr/>
        </p:nvSpPr>
        <p:spPr bwMode="auto">
          <a:xfrm flipH="1">
            <a:off x="6019800" y="2057400"/>
            <a:ext cx="2438400" cy="1676400"/>
          </a:xfrm>
          <a:prstGeom prst="line">
            <a:avLst/>
          </a:prstGeom>
          <a:noFill/>
          <a:ln w="38100">
            <a:solidFill>
              <a:schemeClr val="folHlink"/>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8218" name="Text Box 32">
            <a:extLst>
              <a:ext uri="{FF2B5EF4-FFF2-40B4-BE49-F238E27FC236}">
                <a16:creationId xmlns:a16="http://schemas.microsoft.com/office/drawing/2014/main" id="{0FBD8E7E-DA4A-F707-4E15-8B1EB7C3A113}"/>
              </a:ext>
            </a:extLst>
          </p:cNvPr>
          <p:cNvSpPr txBox="1">
            <a:spLocks noChangeArrowheads="1"/>
          </p:cNvSpPr>
          <p:nvPr/>
        </p:nvSpPr>
        <p:spPr bwMode="auto">
          <a:xfrm>
            <a:off x="1828800" y="4953000"/>
            <a:ext cx="2184400" cy="1587500"/>
          </a:xfrm>
          <a:prstGeom prst="rect">
            <a:avLst/>
          </a:prstGeom>
          <a:noFill/>
          <a:ln w="28575">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1600" b="1" u="sng">
                <a:latin typeface="Arial Narrow" panose="020B0606020202030204" pitchFamily="34" charset="0"/>
              </a:rPr>
              <a:t>Other considerations:</a:t>
            </a:r>
          </a:p>
          <a:p>
            <a:pPr eaLnBrk="1" hangingPunct="1">
              <a:spcBef>
                <a:spcPct val="0"/>
              </a:spcBef>
              <a:buFontTx/>
              <a:buNone/>
            </a:pPr>
            <a:r>
              <a:rPr lang="en-US" altLang="en-US" sz="1600">
                <a:latin typeface="Arial Narrow" panose="020B0606020202030204" pitchFamily="34" charset="0"/>
              </a:rPr>
              <a:t>Packaging &amp; Transport</a:t>
            </a:r>
          </a:p>
          <a:p>
            <a:pPr eaLnBrk="1" hangingPunct="1">
              <a:spcBef>
                <a:spcPct val="0"/>
              </a:spcBef>
              <a:buFontTx/>
              <a:buNone/>
            </a:pPr>
            <a:r>
              <a:rPr lang="en-US" altLang="en-US" sz="1600">
                <a:latin typeface="Arial Narrow" panose="020B0606020202030204" pitchFamily="34" charset="0"/>
              </a:rPr>
              <a:t>Licensing Bases</a:t>
            </a:r>
          </a:p>
          <a:p>
            <a:pPr eaLnBrk="1" hangingPunct="1">
              <a:spcBef>
                <a:spcPct val="0"/>
              </a:spcBef>
              <a:buFontTx/>
              <a:buNone/>
            </a:pPr>
            <a:r>
              <a:rPr lang="en-US" altLang="en-US" sz="1600">
                <a:latin typeface="Arial Narrow" panose="020B0606020202030204" pitchFamily="34" charset="0"/>
              </a:rPr>
              <a:t>Non-radiological permitting</a:t>
            </a:r>
          </a:p>
          <a:p>
            <a:pPr eaLnBrk="1" hangingPunct="1">
              <a:spcBef>
                <a:spcPct val="0"/>
              </a:spcBef>
              <a:buFontTx/>
              <a:buNone/>
            </a:pPr>
            <a:r>
              <a:rPr lang="en-US" altLang="en-US" sz="1600">
                <a:latin typeface="Arial Narrow" panose="020B0606020202030204" pitchFamily="34" charset="0"/>
              </a:rPr>
              <a:t>ALARA Constraints</a:t>
            </a:r>
          </a:p>
          <a:p>
            <a:pPr eaLnBrk="1" hangingPunct="1">
              <a:spcBef>
                <a:spcPct val="0"/>
              </a:spcBef>
              <a:buFontTx/>
              <a:buNone/>
            </a:pPr>
            <a:endParaRPr lang="en-US" altLang="en-US" sz="1600">
              <a:latin typeface="Arial Narrow" panose="020B0606020202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nodePh="1">
                                  <p:stCondLst>
                                    <p:cond delay="0"/>
                                  </p:stCondLst>
                                  <p:endCondLst>
                                    <p:cond evt="begin" delay="0">
                                      <p:tn val="5"/>
                                    </p:cond>
                                  </p:endCondLst>
                                  <p:childTnLst>
                                    <p:set>
                                      <p:cBhvr>
                                        <p:cTn id="6" dur="1" fill="hold">
                                          <p:stCondLst>
                                            <p:cond delay="0"/>
                                          </p:stCondLst>
                                        </p:cTn>
                                        <p:tgtEl>
                                          <p:spTgt spid="104451">
                                            <p:txEl>
                                              <p:pRg st="0" end="0"/>
                                            </p:txEl>
                                          </p:spTgt>
                                        </p:tgtEl>
                                        <p:attrNameLst>
                                          <p:attrName>style.visibility</p:attrName>
                                        </p:attrNameLst>
                                      </p:cBhvr>
                                      <p:to>
                                        <p:strVal val="visible"/>
                                      </p:to>
                                    </p:set>
                                    <p:anim calcmode="lin" valueType="num">
                                      <p:cBhvr additive="base">
                                        <p:cTn id="7" dur="500" fill="hold"/>
                                        <p:tgtEl>
                                          <p:spTgt spid="1044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445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1"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8CA22-C09A-F81E-2CB2-2410F5EE63F8}"/>
              </a:ext>
            </a:extLst>
          </p:cNvPr>
          <p:cNvSpPr>
            <a:spLocks noGrp="1"/>
          </p:cNvSpPr>
          <p:nvPr>
            <p:ph type="title"/>
          </p:nvPr>
        </p:nvSpPr>
        <p:spPr/>
        <p:txBody>
          <a:bodyPr/>
          <a:lstStyle/>
          <a:p>
            <a:endParaRPr lang="en-US" dirty="0"/>
          </a:p>
        </p:txBody>
      </p:sp>
      <p:sp>
        <p:nvSpPr>
          <p:cNvPr id="4" name="Rectangle 2">
            <a:extLst>
              <a:ext uri="{FF2B5EF4-FFF2-40B4-BE49-F238E27FC236}">
                <a16:creationId xmlns:a16="http://schemas.microsoft.com/office/drawing/2014/main" id="{AF785C3F-8E88-A44F-4461-294F840EA17C}"/>
              </a:ext>
            </a:extLst>
          </p:cNvPr>
          <p:cNvSpPr>
            <a:spLocks noGrp="1" noChangeArrowheads="1"/>
          </p:cNvSpPr>
          <p:nvPr>
            <p:ph idx="1"/>
          </p:nvPr>
        </p:nvSpPr>
        <p:spPr>
          <a:xfrm>
            <a:off x="0" y="0"/>
            <a:ext cx="0" cy="0"/>
          </a:xfrm>
        </p:spPr>
        <p:txBody>
          <a:bodyPr/>
          <a:lstStyle/>
          <a:p>
            <a:endParaRPr lang="en-US" altLang="en-US" sz="2400" dirty="0">
              <a:latin typeface="Arial" charset="0"/>
            </a:endParaRPr>
          </a:p>
        </p:txBody>
      </p:sp>
      <p:sp>
        <p:nvSpPr>
          <p:cNvPr id="5" name="Rectangle 2">
            <a:extLst>
              <a:ext uri="{FF2B5EF4-FFF2-40B4-BE49-F238E27FC236}">
                <a16:creationId xmlns:a16="http://schemas.microsoft.com/office/drawing/2014/main" id="{DB25A783-A16F-7770-19A6-01149E161FDC}"/>
              </a:ext>
            </a:extLst>
          </p:cNvPr>
          <p:cNvSpPr txBox="1">
            <a:spLocks noChangeArrowheads="1"/>
          </p:cNvSpPr>
          <p:nvPr/>
        </p:nvSpPr>
        <p:spPr>
          <a:xfrm>
            <a:off x="1612758" y="1214438"/>
            <a:ext cx="6650038" cy="538162"/>
          </a:xfrm>
        </p:spPr>
        <p:txBody>
          <a:bodyPr/>
          <a:lstStyle>
            <a:lvl1pPr algn="l" defTabSz="914400" rtl="0" eaLnBrk="1" latinLnBrk="0" hangingPunct="1">
              <a:lnSpc>
                <a:spcPct val="90000"/>
              </a:lnSpc>
              <a:spcBef>
                <a:spcPct val="0"/>
              </a:spcBef>
              <a:buNone/>
              <a:defRPr sz="4400" kern="1200">
                <a:solidFill>
                  <a:schemeClr val="tx1"/>
                </a:solidFill>
                <a:latin typeface="Myriad Pro" panose="020B0503030403020204" pitchFamily="34" charset="0"/>
                <a:ea typeface="+mj-ea"/>
                <a:cs typeface="+mj-cs"/>
              </a:defRPr>
            </a:lvl1pPr>
          </a:lstStyle>
          <a:p>
            <a:endParaRPr lang="en-US" altLang="en-US" sz="2400" dirty="0">
              <a:latin typeface="Arial" charset="0"/>
            </a:endParaRPr>
          </a:p>
        </p:txBody>
      </p:sp>
      <p:sp>
        <p:nvSpPr>
          <p:cNvPr id="6" name="Rectangle 3">
            <a:extLst>
              <a:ext uri="{FF2B5EF4-FFF2-40B4-BE49-F238E27FC236}">
                <a16:creationId xmlns:a16="http://schemas.microsoft.com/office/drawing/2014/main" id="{75921DAA-030D-F744-0B82-DB29AB47F887}"/>
              </a:ext>
            </a:extLst>
          </p:cNvPr>
          <p:cNvSpPr txBox="1">
            <a:spLocks noChangeArrowheads="1"/>
          </p:cNvSpPr>
          <p:nvPr/>
        </p:nvSpPr>
        <p:spPr>
          <a:xfrm>
            <a:off x="1050202" y="1752600"/>
            <a:ext cx="9976918" cy="4067175"/>
          </a:xfr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pPr>
            <a:r>
              <a:rPr lang="en-US" altLang="en-US" sz="2400" b="1" dirty="0">
                <a:latin typeface="Arial" panose="020B0604020202020204" pitchFamily="34" charset="0"/>
                <a:cs typeface="Arial" panose="020B0604020202020204" pitchFamily="34" charset="0"/>
              </a:rPr>
              <a:t>Shipping, Packaging, and Documentation Requirements</a:t>
            </a:r>
          </a:p>
          <a:p>
            <a:pPr>
              <a:lnSpc>
                <a:spcPct val="80000"/>
              </a:lnSpc>
            </a:pPr>
            <a:r>
              <a:rPr lang="en-US" altLang="en-US" sz="2400" b="1" dirty="0">
                <a:latin typeface="Arial" panose="020B0604020202020204" pitchFamily="34" charset="0"/>
                <a:cs typeface="Arial" panose="020B0604020202020204" pitchFamily="34" charset="0"/>
              </a:rPr>
              <a:t>Notification Requirements</a:t>
            </a:r>
          </a:p>
          <a:p>
            <a:pPr>
              <a:lnSpc>
                <a:spcPct val="80000"/>
              </a:lnSpc>
            </a:pPr>
            <a:r>
              <a:rPr lang="en-US" altLang="en-US" sz="2400" b="1" dirty="0">
                <a:latin typeface="Arial" panose="020B0604020202020204" pitchFamily="34" charset="0"/>
                <a:cs typeface="Arial" panose="020B0604020202020204" pitchFamily="34" charset="0"/>
              </a:rPr>
              <a:t>License Requirements</a:t>
            </a:r>
          </a:p>
          <a:p>
            <a:pPr>
              <a:lnSpc>
                <a:spcPct val="80000"/>
              </a:lnSpc>
            </a:pPr>
            <a:r>
              <a:rPr lang="en-US" altLang="en-US" sz="2400" b="1" dirty="0">
                <a:latin typeface="Arial" panose="020B0604020202020204" pitchFamily="34" charset="0"/>
                <a:cs typeface="Arial" panose="020B0604020202020204" pitchFamily="34" charset="0"/>
              </a:rPr>
              <a:t>Out of WAG Parameters</a:t>
            </a:r>
          </a:p>
          <a:p>
            <a:pPr>
              <a:lnSpc>
                <a:spcPct val="80000"/>
              </a:lnSpc>
            </a:pPr>
            <a:r>
              <a:rPr lang="en-US" altLang="en-US" sz="2400" b="1" dirty="0">
                <a:latin typeface="Arial" panose="020B0604020202020204" pitchFamily="34" charset="0"/>
                <a:cs typeface="Arial" panose="020B0604020202020204" pitchFamily="34" charset="0"/>
              </a:rPr>
              <a:t>Process/Material Specific Requirements</a:t>
            </a:r>
          </a:p>
          <a:p>
            <a:pPr>
              <a:lnSpc>
                <a:spcPct val="80000"/>
              </a:lnSpc>
            </a:pPr>
            <a:r>
              <a:rPr lang="en-US" altLang="en-US" sz="2400" b="1" dirty="0">
                <a:latin typeface="Arial" panose="020B0604020202020204" pitchFamily="34" charset="0"/>
                <a:cs typeface="Arial" panose="020B0604020202020204" pitchFamily="34" charset="0"/>
              </a:rPr>
              <a:t>Material Specific Packaging Requirements</a:t>
            </a:r>
          </a:p>
          <a:p>
            <a:pPr>
              <a:lnSpc>
                <a:spcPct val="80000"/>
              </a:lnSpc>
              <a:buFontTx/>
              <a:buNone/>
            </a:pPr>
            <a:endParaRPr lang="en-US" altLang="en-US" sz="2200" b="1" dirty="0"/>
          </a:p>
        </p:txBody>
      </p:sp>
      <p:sp>
        <p:nvSpPr>
          <p:cNvPr id="7" name="TextBox 6">
            <a:extLst>
              <a:ext uri="{FF2B5EF4-FFF2-40B4-BE49-F238E27FC236}">
                <a16:creationId xmlns:a16="http://schemas.microsoft.com/office/drawing/2014/main" id="{E73462EA-DF7C-B52D-8D49-19F77419E054}"/>
              </a:ext>
            </a:extLst>
          </p:cNvPr>
          <p:cNvSpPr txBox="1"/>
          <p:nvPr/>
        </p:nvSpPr>
        <p:spPr>
          <a:xfrm>
            <a:off x="3754925" y="1038225"/>
            <a:ext cx="4040108" cy="461665"/>
          </a:xfrm>
          <a:prstGeom prst="rect">
            <a:avLst/>
          </a:prstGeom>
          <a:noFill/>
        </p:spPr>
        <p:txBody>
          <a:bodyPr wrap="square">
            <a:spAutoFit/>
          </a:bodyPr>
          <a:lstStyle/>
          <a:p>
            <a:r>
              <a:rPr lang="en-US" altLang="en-US" sz="2400" dirty="0">
                <a:latin typeface="Arial" charset="0"/>
              </a:rPr>
              <a:t>Major Components Of WAG</a:t>
            </a:r>
          </a:p>
        </p:txBody>
      </p:sp>
    </p:spTree>
    <p:extLst>
      <p:ext uri="{BB962C8B-B14F-4D97-AF65-F5344CB8AC3E}">
        <p14:creationId xmlns:p14="http://schemas.microsoft.com/office/powerpoint/2010/main" val="16514243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6EF60A-A680-8ED4-3467-40E07885F923}"/>
              </a:ext>
            </a:extLst>
          </p:cNvPr>
          <p:cNvSpPr txBox="1">
            <a:spLocks noChangeArrowheads="1"/>
          </p:cNvSpPr>
          <p:nvPr/>
        </p:nvSpPr>
        <p:spPr>
          <a:xfrm>
            <a:off x="990599" y="1955548"/>
            <a:ext cx="10118003" cy="40831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latin typeface="Arial" panose="020B0604020202020204" pitchFamily="34" charset="0"/>
                <a:cs typeface="Arial" panose="020B0604020202020204" pitchFamily="34" charset="0"/>
              </a:rPr>
              <a:t>Shipment of waste to Energy</a:t>
            </a:r>
            <a:r>
              <a:rPr lang="en-US" altLang="en-US" sz="2400" b="1" i="1" dirty="0">
                <a:latin typeface="Arial" panose="020B0604020202020204" pitchFamily="34" charset="0"/>
                <a:cs typeface="Arial" panose="020B0604020202020204" pitchFamily="34" charset="0"/>
              </a:rPr>
              <a:t>Solutions</a:t>
            </a:r>
            <a:r>
              <a:rPr lang="en-US" altLang="en-US" sz="2400" b="1" dirty="0">
                <a:latin typeface="Arial" panose="020B0604020202020204" pitchFamily="34" charset="0"/>
                <a:cs typeface="Arial" panose="020B0604020202020204" pitchFamily="34" charset="0"/>
              </a:rPr>
              <a:t>’ Bear Creek require</a:t>
            </a:r>
          </a:p>
          <a:p>
            <a:pPr lvl="1" indent="-287338"/>
            <a:r>
              <a:rPr lang="en-US" altLang="en-US" sz="2200" b="1" dirty="0">
                <a:latin typeface="Arial" panose="020B0604020202020204" pitchFamily="34" charset="0"/>
                <a:cs typeface="Arial" panose="020B0604020202020204" pitchFamily="34" charset="0"/>
              </a:rPr>
              <a:t>Compliance with the WAG 501 Rev.15</a:t>
            </a:r>
          </a:p>
          <a:p>
            <a:pPr lvl="1" indent="-287338"/>
            <a:r>
              <a:rPr lang="en-US" altLang="en-US" sz="2200" b="1" dirty="0">
                <a:latin typeface="Arial" panose="020B0604020202020204" pitchFamily="34" charset="0"/>
                <a:cs typeface="Arial" panose="020B0604020202020204" pitchFamily="34" charset="0"/>
              </a:rPr>
              <a:t>Approval to Ship Out of WAG Material (if applicable)</a:t>
            </a:r>
          </a:p>
          <a:p>
            <a:pPr lvl="1" indent="-287338"/>
            <a:r>
              <a:rPr lang="en-US" altLang="en-US" sz="2200" b="1" dirty="0">
                <a:latin typeface="Arial" panose="020B0604020202020204" pitchFamily="34" charset="0"/>
                <a:cs typeface="Arial" panose="020B0604020202020204" pitchFamily="34" charset="0"/>
              </a:rPr>
              <a:t>Valid contract mechanism</a:t>
            </a:r>
          </a:p>
          <a:p>
            <a:pPr lvl="1" indent="-287338"/>
            <a:r>
              <a:rPr lang="en-US" altLang="en-US" sz="2200" b="1" dirty="0">
                <a:latin typeface="Arial" panose="020B0604020202020204" pitchFamily="34" charset="0"/>
                <a:cs typeface="Arial" panose="020B0604020202020204" pitchFamily="34" charset="0"/>
              </a:rPr>
              <a:t>A completed Shipment Summary Form (WAG-501-F11)</a:t>
            </a:r>
          </a:p>
          <a:p>
            <a:pPr lvl="1" indent="-287338"/>
            <a:r>
              <a:rPr lang="en-US" altLang="en-US" sz="2200" b="1" dirty="0">
                <a:latin typeface="Arial" panose="020B0604020202020204" pitchFamily="34" charset="0"/>
                <a:cs typeface="Arial" panose="020B0604020202020204" pitchFamily="34" charset="0"/>
              </a:rPr>
              <a:t>A valid Category 2 Tennessee Radioactive Waste License-for-Delivery</a:t>
            </a:r>
          </a:p>
          <a:p>
            <a:pPr lvl="1" indent="-287338"/>
            <a:r>
              <a:rPr lang="en-US" altLang="en-US" sz="2200" b="1" dirty="0">
                <a:latin typeface="Arial" panose="020B0604020202020204" pitchFamily="34" charset="0"/>
                <a:cs typeface="Arial" panose="020B0604020202020204" pitchFamily="34" charset="0"/>
              </a:rPr>
              <a:t>Uniform Low-Level Radioactive Waste Manifest (540/541 forms)</a:t>
            </a:r>
          </a:p>
        </p:txBody>
      </p:sp>
      <p:sp>
        <p:nvSpPr>
          <p:cNvPr id="5" name="Rectangle 2">
            <a:extLst>
              <a:ext uri="{FF2B5EF4-FFF2-40B4-BE49-F238E27FC236}">
                <a16:creationId xmlns:a16="http://schemas.microsoft.com/office/drawing/2014/main" id="{B5B9CB71-219D-41C2-D925-F356148F1316}"/>
              </a:ext>
            </a:extLst>
          </p:cNvPr>
          <p:cNvSpPr>
            <a:spLocks noGrp="1" noChangeArrowheads="1"/>
          </p:cNvSpPr>
          <p:nvPr>
            <p:ph type="title"/>
          </p:nvPr>
        </p:nvSpPr>
        <p:spPr>
          <a:xfrm>
            <a:off x="2031749" y="1124108"/>
            <a:ext cx="7845582" cy="514570"/>
          </a:xfrm>
        </p:spPr>
        <p:txBody>
          <a:bodyPr/>
          <a:lstStyle/>
          <a:p>
            <a:r>
              <a:rPr lang="en-US" altLang="en-US" sz="2400" dirty="0">
                <a:latin typeface="Arial" charset="0"/>
                <a:cs typeface="Times New Roman" pitchFamily="18" charset="0"/>
              </a:rPr>
              <a:t>Shipping, Packaging, and Documentation Requirements</a:t>
            </a:r>
          </a:p>
        </p:txBody>
      </p:sp>
    </p:spTree>
    <p:extLst>
      <p:ext uri="{BB962C8B-B14F-4D97-AF65-F5344CB8AC3E}">
        <p14:creationId xmlns:p14="http://schemas.microsoft.com/office/powerpoint/2010/main" val="33687709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E1E524E9-911B-BA7E-0242-0FF4257513AD}"/>
              </a:ext>
            </a:extLst>
          </p:cNvPr>
          <p:cNvSpPr>
            <a:spLocks noGrp="1" noChangeArrowheads="1"/>
          </p:cNvSpPr>
          <p:nvPr>
            <p:ph type="title"/>
          </p:nvPr>
        </p:nvSpPr>
        <p:spPr>
          <a:xfrm>
            <a:off x="4078962" y="689539"/>
            <a:ext cx="4034073" cy="740907"/>
          </a:xfrm>
        </p:spPr>
        <p:txBody>
          <a:bodyPr/>
          <a:lstStyle/>
          <a:p>
            <a:r>
              <a:rPr lang="en-US" altLang="en-US" sz="2400" dirty="0">
                <a:latin typeface="Arial" charset="0"/>
              </a:rPr>
              <a:t>Shipment Summary Form</a:t>
            </a:r>
          </a:p>
        </p:txBody>
      </p:sp>
      <p:pic>
        <p:nvPicPr>
          <p:cNvPr id="11" name="Picture 10">
            <a:extLst>
              <a:ext uri="{FF2B5EF4-FFF2-40B4-BE49-F238E27FC236}">
                <a16:creationId xmlns:a16="http://schemas.microsoft.com/office/drawing/2014/main" id="{D230E073-D74C-20BD-6C25-FDD7272EDD88}"/>
              </a:ext>
            </a:extLst>
          </p:cNvPr>
          <p:cNvPicPr>
            <a:picLocks noChangeAspect="1"/>
          </p:cNvPicPr>
          <p:nvPr/>
        </p:nvPicPr>
        <p:blipFill>
          <a:blip r:embed="rId2"/>
          <a:stretch>
            <a:fillRect/>
          </a:stretch>
        </p:blipFill>
        <p:spPr>
          <a:xfrm>
            <a:off x="3440605" y="1430446"/>
            <a:ext cx="5310790" cy="5427554"/>
          </a:xfrm>
          <a:prstGeom prst="rect">
            <a:avLst/>
          </a:prstGeom>
        </p:spPr>
      </p:pic>
    </p:spTree>
    <p:extLst>
      <p:ext uri="{BB962C8B-B14F-4D97-AF65-F5344CB8AC3E}">
        <p14:creationId xmlns:p14="http://schemas.microsoft.com/office/powerpoint/2010/main" val="12219567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E1E524E9-911B-BA7E-0242-0FF4257513AD}"/>
              </a:ext>
            </a:extLst>
          </p:cNvPr>
          <p:cNvSpPr>
            <a:spLocks noGrp="1" noChangeArrowheads="1"/>
          </p:cNvSpPr>
          <p:nvPr>
            <p:ph type="title"/>
          </p:nvPr>
        </p:nvSpPr>
        <p:spPr>
          <a:xfrm>
            <a:off x="4078962" y="689539"/>
            <a:ext cx="4034073" cy="740907"/>
          </a:xfrm>
        </p:spPr>
        <p:txBody>
          <a:bodyPr/>
          <a:lstStyle/>
          <a:p>
            <a:r>
              <a:rPr lang="en-US" altLang="en-US" sz="2400" dirty="0">
                <a:latin typeface="Arial" charset="0"/>
              </a:rPr>
              <a:t>Shipment Summary Form</a:t>
            </a:r>
          </a:p>
        </p:txBody>
      </p:sp>
      <p:pic>
        <p:nvPicPr>
          <p:cNvPr id="4" name="Picture 3">
            <a:extLst>
              <a:ext uri="{FF2B5EF4-FFF2-40B4-BE49-F238E27FC236}">
                <a16:creationId xmlns:a16="http://schemas.microsoft.com/office/drawing/2014/main" id="{F3A76903-8157-C2D9-4700-38D5D49CEFE1}"/>
              </a:ext>
            </a:extLst>
          </p:cNvPr>
          <p:cNvPicPr>
            <a:picLocks noChangeAspect="1"/>
          </p:cNvPicPr>
          <p:nvPr/>
        </p:nvPicPr>
        <p:blipFill>
          <a:blip r:embed="rId2"/>
          <a:stretch>
            <a:fillRect/>
          </a:stretch>
        </p:blipFill>
        <p:spPr>
          <a:xfrm>
            <a:off x="3379519" y="1430446"/>
            <a:ext cx="5432961" cy="5427554"/>
          </a:xfrm>
          <a:prstGeom prst="rect">
            <a:avLst/>
          </a:prstGeom>
        </p:spPr>
      </p:pic>
    </p:spTree>
    <p:extLst>
      <p:ext uri="{BB962C8B-B14F-4D97-AF65-F5344CB8AC3E}">
        <p14:creationId xmlns:p14="http://schemas.microsoft.com/office/powerpoint/2010/main" val="39005844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1AE0A36-0728-0DA9-0E9F-47D89C65D994}"/>
              </a:ext>
            </a:extLst>
          </p:cNvPr>
          <p:cNvSpPr>
            <a:spLocks noGrp="1"/>
          </p:cNvSpPr>
          <p:nvPr>
            <p:ph type="title"/>
          </p:nvPr>
        </p:nvSpPr>
        <p:spPr>
          <a:xfrm>
            <a:off x="2680203" y="1060733"/>
            <a:ext cx="6831594" cy="632265"/>
          </a:xfrm>
        </p:spPr>
        <p:txBody>
          <a:bodyPr/>
          <a:lstStyle/>
          <a:p>
            <a:r>
              <a:rPr lang="en-US" altLang="en-US" sz="2400" dirty="0">
                <a:latin typeface="Arial" charset="0"/>
              </a:rPr>
              <a:t>Shipment Summary Form - Shipment Information</a:t>
            </a:r>
            <a:endParaRPr lang="en-US" sz="2400" dirty="0"/>
          </a:p>
        </p:txBody>
      </p:sp>
      <p:pic>
        <p:nvPicPr>
          <p:cNvPr id="5" name="Picture 4">
            <a:extLst>
              <a:ext uri="{FF2B5EF4-FFF2-40B4-BE49-F238E27FC236}">
                <a16:creationId xmlns:a16="http://schemas.microsoft.com/office/drawing/2014/main" id="{2130525C-1ABF-0E61-59F5-589C06F526AC}"/>
              </a:ext>
            </a:extLst>
          </p:cNvPr>
          <p:cNvPicPr>
            <a:picLocks noChangeAspect="1"/>
          </p:cNvPicPr>
          <p:nvPr/>
        </p:nvPicPr>
        <p:blipFill>
          <a:blip r:embed="rId2"/>
          <a:stretch>
            <a:fillRect/>
          </a:stretch>
        </p:blipFill>
        <p:spPr>
          <a:xfrm>
            <a:off x="219456" y="1692998"/>
            <a:ext cx="11631168" cy="4293274"/>
          </a:xfrm>
          <a:prstGeom prst="rect">
            <a:avLst/>
          </a:prstGeom>
        </p:spPr>
      </p:pic>
    </p:spTree>
    <p:extLst>
      <p:ext uri="{BB962C8B-B14F-4D97-AF65-F5344CB8AC3E}">
        <p14:creationId xmlns:p14="http://schemas.microsoft.com/office/powerpoint/2010/main" val="2949098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7204F824-D7A1-1EE4-6442-05D9E38FF065}"/>
              </a:ext>
            </a:extLst>
          </p:cNvPr>
          <p:cNvSpPr>
            <a:spLocks noGrp="1"/>
          </p:cNvSpPr>
          <p:nvPr>
            <p:ph type="title"/>
          </p:nvPr>
        </p:nvSpPr>
        <p:spPr>
          <a:xfrm>
            <a:off x="2657569" y="952092"/>
            <a:ext cx="6876861" cy="677532"/>
          </a:xfrm>
        </p:spPr>
        <p:txBody>
          <a:bodyPr/>
          <a:lstStyle/>
          <a:p>
            <a:r>
              <a:rPr lang="en-US" altLang="en-US" sz="2400" dirty="0">
                <a:latin typeface="Arial" charset="0"/>
              </a:rPr>
              <a:t>Shipment Summary Form - Material Identification</a:t>
            </a:r>
            <a:endParaRPr lang="en-US" sz="2400" dirty="0"/>
          </a:p>
        </p:txBody>
      </p:sp>
      <p:pic>
        <p:nvPicPr>
          <p:cNvPr id="5" name="Picture 4">
            <a:extLst>
              <a:ext uri="{FF2B5EF4-FFF2-40B4-BE49-F238E27FC236}">
                <a16:creationId xmlns:a16="http://schemas.microsoft.com/office/drawing/2014/main" id="{458D3504-9D97-10B3-B274-9516249FF7BE}"/>
              </a:ext>
            </a:extLst>
          </p:cNvPr>
          <p:cNvPicPr>
            <a:picLocks noChangeAspect="1"/>
          </p:cNvPicPr>
          <p:nvPr/>
        </p:nvPicPr>
        <p:blipFill>
          <a:blip r:embed="rId2"/>
          <a:stretch>
            <a:fillRect/>
          </a:stretch>
        </p:blipFill>
        <p:spPr>
          <a:xfrm>
            <a:off x="0" y="1629624"/>
            <a:ext cx="12192000" cy="6356136"/>
          </a:xfrm>
          <a:prstGeom prst="rect">
            <a:avLst/>
          </a:prstGeom>
        </p:spPr>
      </p:pic>
    </p:spTree>
    <p:extLst>
      <p:ext uri="{BB962C8B-B14F-4D97-AF65-F5344CB8AC3E}">
        <p14:creationId xmlns:p14="http://schemas.microsoft.com/office/powerpoint/2010/main" val="33764469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43C29D5-4A83-5A4C-46D6-D004E4D9FA71}"/>
              </a:ext>
            </a:extLst>
          </p:cNvPr>
          <p:cNvSpPr>
            <a:spLocks noGrp="1" noChangeArrowheads="1"/>
          </p:cNvSpPr>
          <p:nvPr>
            <p:ph type="title"/>
          </p:nvPr>
        </p:nvSpPr>
        <p:spPr>
          <a:xfrm>
            <a:off x="2372385" y="989320"/>
            <a:ext cx="7447230" cy="713746"/>
          </a:xfrm>
        </p:spPr>
        <p:txBody>
          <a:bodyPr/>
          <a:lstStyle/>
          <a:p>
            <a:r>
              <a:rPr lang="en-US" altLang="en-US" sz="2400" dirty="0">
                <a:latin typeface="Arial" charset="0"/>
              </a:rPr>
              <a:t>Shipment Summary Form - Notification Requirements</a:t>
            </a:r>
          </a:p>
        </p:txBody>
      </p:sp>
      <p:sp>
        <p:nvSpPr>
          <p:cNvPr id="4" name="Rectangle 3">
            <a:extLst>
              <a:ext uri="{FF2B5EF4-FFF2-40B4-BE49-F238E27FC236}">
                <a16:creationId xmlns:a16="http://schemas.microsoft.com/office/drawing/2014/main" id="{4E5DA0D5-3FEC-948E-354B-1B116DF74988}"/>
              </a:ext>
            </a:extLst>
          </p:cNvPr>
          <p:cNvSpPr txBox="1">
            <a:spLocks noChangeArrowheads="1"/>
          </p:cNvSpPr>
          <p:nvPr/>
        </p:nvSpPr>
        <p:spPr>
          <a:xfrm>
            <a:off x="2324100" y="1843088"/>
            <a:ext cx="7543800" cy="112489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1588" algn="ctr">
              <a:buFontTx/>
              <a:buNone/>
            </a:pPr>
            <a:r>
              <a:rPr lang="en-US" altLang="en-US" sz="2000" b="1" dirty="0">
                <a:latin typeface="Arial" panose="020B0604020202020204" pitchFamily="34" charset="0"/>
                <a:cs typeface="Arial" panose="020B0604020202020204" pitchFamily="34" charset="0"/>
              </a:rPr>
              <a:t>Approvals From Bear Creek Must be Received Prior to Releasing Shipment That Contains Out of WAG Material.  Written Approval must be received for the following Out of WAG Items:</a:t>
            </a:r>
          </a:p>
          <a:p>
            <a:pPr marL="0" indent="1588">
              <a:buFontTx/>
              <a:buNone/>
            </a:pPr>
            <a:endParaRPr lang="en-US" altLang="en-US" sz="2000" b="1" dirty="0"/>
          </a:p>
          <a:p>
            <a:pPr marL="0" indent="1588"/>
            <a:endParaRPr lang="en-US" altLang="en-US" sz="2400" dirty="0"/>
          </a:p>
        </p:txBody>
      </p:sp>
      <p:pic>
        <p:nvPicPr>
          <p:cNvPr id="6" name="Picture 5">
            <a:extLst>
              <a:ext uri="{FF2B5EF4-FFF2-40B4-BE49-F238E27FC236}">
                <a16:creationId xmlns:a16="http://schemas.microsoft.com/office/drawing/2014/main" id="{8FAA1F50-4B4F-CA80-F46C-70BED255EC9F}"/>
              </a:ext>
            </a:extLst>
          </p:cNvPr>
          <p:cNvPicPr>
            <a:picLocks noChangeAspect="1"/>
          </p:cNvPicPr>
          <p:nvPr/>
        </p:nvPicPr>
        <p:blipFill>
          <a:blip r:embed="rId2"/>
          <a:stretch>
            <a:fillRect/>
          </a:stretch>
        </p:blipFill>
        <p:spPr>
          <a:xfrm>
            <a:off x="280416" y="3108003"/>
            <a:ext cx="11631168" cy="3634172"/>
          </a:xfrm>
          <a:prstGeom prst="rect">
            <a:avLst/>
          </a:prstGeom>
        </p:spPr>
      </p:pic>
    </p:spTree>
    <p:extLst>
      <p:ext uri="{BB962C8B-B14F-4D97-AF65-F5344CB8AC3E}">
        <p14:creationId xmlns:p14="http://schemas.microsoft.com/office/powerpoint/2010/main" val="2543543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8507273-D2E7-9DD1-E546-A62FA46159B3}"/>
              </a:ext>
            </a:extLst>
          </p:cNvPr>
          <p:cNvSpPr>
            <a:spLocks noGrp="1"/>
          </p:cNvSpPr>
          <p:nvPr>
            <p:ph type="title"/>
          </p:nvPr>
        </p:nvSpPr>
        <p:spPr>
          <a:xfrm>
            <a:off x="2895976" y="1033574"/>
            <a:ext cx="6704846" cy="614158"/>
          </a:xfrm>
        </p:spPr>
        <p:txBody>
          <a:bodyPr/>
          <a:lstStyle/>
          <a:p>
            <a:r>
              <a:rPr lang="en-US" altLang="en-US" sz="2400" dirty="0">
                <a:latin typeface="Arial" charset="0"/>
              </a:rPr>
              <a:t>Shipment Summary Form – Special Instructions</a:t>
            </a:r>
            <a:endParaRPr lang="en-US" sz="2400" dirty="0"/>
          </a:p>
        </p:txBody>
      </p:sp>
      <p:pic>
        <p:nvPicPr>
          <p:cNvPr id="5" name="Picture 4">
            <a:extLst>
              <a:ext uri="{FF2B5EF4-FFF2-40B4-BE49-F238E27FC236}">
                <a16:creationId xmlns:a16="http://schemas.microsoft.com/office/drawing/2014/main" id="{6CD8BD3F-CA38-6CA6-F963-4C1591BD5B33}"/>
              </a:ext>
            </a:extLst>
          </p:cNvPr>
          <p:cNvPicPr>
            <a:picLocks noChangeAspect="1"/>
          </p:cNvPicPr>
          <p:nvPr/>
        </p:nvPicPr>
        <p:blipFill>
          <a:blip r:embed="rId2"/>
          <a:stretch>
            <a:fillRect/>
          </a:stretch>
        </p:blipFill>
        <p:spPr>
          <a:xfrm>
            <a:off x="243840" y="2059912"/>
            <a:ext cx="11789664" cy="2902232"/>
          </a:xfrm>
          <a:prstGeom prst="rect">
            <a:avLst/>
          </a:prstGeom>
        </p:spPr>
      </p:pic>
    </p:spTree>
    <p:extLst>
      <p:ext uri="{BB962C8B-B14F-4D97-AF65-F5344CB8AC3E}">
        <p14:creationId xmlns:p14="http://schemas.microsoft.com/office/powerpoint/2010/main" val="27414208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E55E835-706D-C739-87D3-67182FE60881}"/>
              </a:ext>
            </a:extLst>
          </p:cNvPr>
          <p:cNvSpPr>
            <a:spLocks noGrp="1"/>
          </p:cNvSpPr>
          <p:nvPr>
            <p:ph type="title"/>
          </p:nvPr>
        </p:nvSpPr>
        <p:spPr>
          <a:xfrm>
            <a:off x="3141929" y="599006"/>
            <a:ext cx="5908141" cy="605105"/>
          </a:xfrm>
        </p:spPr>
        <p:txBody>
          <a:bodyPr/>
          <a:lstStyle/>
          <a:p>
            <a:r>
              <a:rPr lang="en-US" altLang="en-US" sz="2400" dirty="0">
                <a:latin typeface="Arial" charset="0"/>
              </a:rPr>
              <a:t>Shipment Summary Form – Sign Off Page</a:t>
            </a:r>
            <a:endParaRPr lang="en-US" sz="2400" dirty="0"/>
          </a:p>
        </p:txBody>
      </p:sp>
      <p:pic>
        <p:nvPicPr>
          <p:cNvPr id="5" name="Picture 4">
            <a:extLst>
              <a:ext uri="{FF2B5EF4-FFF2-40B4-BE49-F238E27FC236}">
                <a16:creationId xmlns:a16="http://schemas.microsoft.com/office/drawing/2014/main" id="{39AFD5B5-D91D-6C68-2E6F-43F8B1315D1E}"/>
              </a:ext>
            </a:extLst>
          </p:cNvPr>
          <p:cNvPicPr>
            <a:picLocks noChangeAspect="1"/>
          </p:cNvPicPr>
          <p:nvPr/>
        </p:nvPicPr>
        <p:blipFill>
          <a:blip r:embed="rId2"/>
          <a:stretch>
            <a:fillRect/>
          </a:stretch>
        </p:blipFill>
        <p:spPr>
          <a:xfrm>
            <a:off x="3161528" y="1292352"/>
            <a:ext cx="5868944" cy="5565648"/>
          </a:xfrm>
          <a:prstGeom prst="rect">
            <a:avLst/>
          </a:prstGeom>
        </p:spPr>
      </p:pic>
    </p:spTree>
    <p:extLst>
      <p:ext uri="{BB962C8B-B14F-4D97-AF65-F5344CB8AC3E}">
        <p14:creationId xmlns:p14="http://schemas.microsoft.com/office/powerpoint/2010/main" val="20211282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01E98-A0F0-6D01-5497-27811964C49E}"/>
              </a:ext>
            </a:extLst>
          </p:cNvPr>
          <p:cNvSpPr>
            <a:spLocks noGrp="1"/>
          </p:cNvSpPr>
          <p:nvPr>
            <p:ph type="title"/>
          </p:nvPr>
        </p:nvSpPr>
        <p:spPr/>
        <p:txBody>
          <a:bodyPr/>
          <a:lstStyle/>
          <a:p>
            <a:r>
              <a:rPr lang="en-US" dirty="0"/>
              <a:t>Stored/Residual Energy</a:t>
            </a:r>
          </a:p>
        </p:txBody>
      </p:sp>
      <p:pic>
        <p:nvPicPr>
          <p:cNvPr id="1026" name="Picture 1">
            <a:extLst>
              <a:ext uri="{FF2B5EF4-FFF2-40B4-BE49-F238E27FC236}">
                <a16:creationId xmlns:a16="http://schemas.microsoft.com/office/drawing/2014/main" id="{E8481E60-FDC1-791C-B8C9-8F56219D7C52}"/>
              </a:ext>
            </a:extLst>
          </p:cNvPr>
          <p:cNvPicPr>
            <a:picLocks noChangeArrowheads="1"/>
          </p:cNvPicPr>
          <p:nvPr/>
        </p:nvPicPr>
        <p:blipFill>
          <a:blip r:embed="rId2">
            <a:extLst>
              <a:ext uri="{28A0092B-C50C-407E-A947-70E740481C1C}">
                <a14:useLocalDpi xmlns:a14="http://schemas.microsoft.com/office/drawing/2010/main" val="0"/>
              </a:ext>
            </a:extLst>
          </a:blip>
          <a:srcRect r="-27" b="-27"/>
          <a:stretch>
            <a:fillRect/>
          </a:stretch>
        </p:blipFill>
        <p:spPr bwMode="auto">
          <a:xfrm>
            <a:off x="579422" y="1843089"/>
            <a:ext cx="5314384" cy="482026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3CAEE9D-3F43-FE0F-C67B-E5468D178807}"/>
              </a:ext>
            </a:extLst>
          </p:cNvPr>
          <p:cNvSpPr txBox="1"/>
          <p:nvPr/>
        </p:nvSpPr>
        <p:spPr>
          <a:xfrm>
            <a:off x="6464174" y="1843088"/>
            <a:ext cx="4191755" cy="2400657"/>
          </a:xfrm>
          <a:prstGeom prst="rect">
            <a:avLst/>
          </a:prstGeom>
          <a:noFill/>
        </p:spPr>
        <p:txBody>
          <a:bodyPr wrap="square">
            <a:spAutoFit/>
          </a:bodyPr>
          <a:lstStyle/>
          <a:p>
            <a:pPr marL="0" marR="0">
              <a:spcBef>
                <a:spcPts val="0"/>
              </a:spcBef>
              <a:spcAft>
                <a:spcPts val="0"/>
              </a:spcAft>
            </a:pPr>
            <a:r>
              <a:rPr lang="en-US" sz="2500" dirty="0">
                <a:effectLst/>
                <a:latin typeface="Aptos" panose="020B0004020202020204" pitchFamily="34" charset="0"/>
                <a:ea typeface="Calibri" panose="020F0502020204030204" pitchFamily="34" charset="0"/>
              </a:rPr>
              <a:t>The Energy Wheel is a simple method that reminds us of the energy sources that may be present and helps focus our attention to spot the energy sources.</a:t>
            </a:r>
            <a:endParaRPr lang="en-US" sz="25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939992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54F69-25F3-ACA1-58F1-A19039F1D6D4}"/>
              </a:ext>
            </a:extLst>
          </p:cNvPr>
          <p:cNvSpPr>
            <a:spLocks noGrp="1"/>
          </p:cNvSpPr>
          <p:nvPr>
            <p:ph type="title"/>
          </p:nvPr>
        </p:nvSpPr>
        <p:spPr/>
        <p:txBody>
          <a:bodyPr/>
          <a:lstStyle/>
          <a:p>
            <a:endParaRPr lang="en-US" dirty="0"/>
          </a:p>
        </p:txBody>
      </p:sp>
      <p:pic>
        <p:nvPicPr>
          <p:cNvPr id="3" name="CUTSZ 2">
            <a:hlinkClick r:id="" action="ppaction://media"/>
            <a:extLst>
              <a:ext uri="{FF2B5EF4-FFF2-40B4-BE49-F238E27FC236}">
                <a16:creationId xmlns:a16="http://schemas.microsoft.com/office/drawing/2014/main" id="{CC13BBC9-8E12-4D5F-8B70-07E12E30B9E1}"/>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400404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60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6FBF5FF-B408-D76F-10F6-F1CFC88042CC}"/>
              </a:ext>
            </a:extLst>
          </p:cNvPr>
          <p:cNvSpPr>
            <a:spLocks noGrp="1" noChangeArrowheads="1"/>
          </p:cNvSpPr>
          <p:nvPr>
            <p:ph type="title"/>
          </p:nvPr>
        </p:nvSpPr>
        <p:spPr>
          <a:xfrm>
            <a:off x="2947280" y="599006"/>
            <a:ext cx="6297440" cy="731853"/>
          </a:xfrm>
        </p:spPr>
        <p:txBody>
          <a:bodyPr/>
          <a:lstStyle/>
          <a:p>
            <a:r>
              <a:rPr lang="en-US" altLang="en-US" sz="2400" dirty="0">
                <a:latin typeface="Arial" charset="0"/>
              </a:rPr>
              <a:t>License Requirements – Quantity of Concern</a:t>
            </a:r>
          </a:p>
        </p:txBody>
      </p:sp>
      <p:pic>
        <p:nvPicPr>
          <p:cNvPr id="8" name="Picture 7">
            <a:extLst>
              <a:ext uri="{FF2B5EF4-FFF2-40B4-BE49-F238E27FC236}">
                <a16:creationId xmlns:a16="http://schemas.microsoft.com/office/drawing/2014/main" id="{8ADBFE4B-6FF2-51DB-C030-36CC38506290}"/>
              </a:ext>
            </a:extLst>
          </p:cNvPr>
          <p:cNvPicPr>
            <a:picLocks noChangeAspect="1"/>
          </p:cNvPicPr>
          <p:nvPr/>
        </p:nvPicPr>
        <p:blipFill>
          <a:blip r:embed="rId2"/>
          <a:stretch>
            <a:fillRect/>
          </a:stretch>
        </p:blipFill>
        <p:spPr>
          <a:xfrm>
            <a:off x="2011680" y="1269110"/>
            <a:ext cx="8193024" cy="5326762"/>
          </a:xfrm>
          <a:prstGeom prst="rect">
            <a:avLst/>
          </a:prstGeom>
        </p:spPr>
      </p:pic>
    </p:spTree>
    <p:extLst>
      <p:ext uri="{BB962C8B-B14F-4D97-AF65-F5344CB8AC3E}">
        <p14:creationId xmlns:p14="http://schemas.microsoft.com/office/powerpoint/2010/main" val="23593221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50789FE-36D7-B96C-8B38-E785FA10FB6B}"/>
              </a:ext>
            </a:extLst>
          </p:cNvPr>
          <p:cNvSpPr>
            <a:spLocks noGrp="1" noChangeArrowheads="1"/>
          </p:cNvSpPr>
          <p:nvPr>
            <p:ph type="title"/>
          </p:nvPr>
        </p:nvSpPr>
        <p:spPr>
          <a:xfrm>
            <a:off x="3436167" y="807236"/>
            <a:ext cx="5319665" cy="532677"/>
          </a:xfrm>
        </p:spPr>
        <p:txBody>
          <a:bodyPr/>
          <a:lstStyle/>
          <a:p>
            <a:r>
              <a:rPr lang="en-US" altLang="en-US" sz="2400" dirty="0">
                <a:latin typeface="Arial" charset="0"/>
              </a:rPr>
              <a:t>Process Specific Radiological Criteria</a:t>
            </a:r>
          </a:p>
        </p:txBody>
      </p:sp>
      <p:pic>
        <p:nvPicPr>
          <p:cNvPr id="4" name="Picture 331">
            <a:extLst>
              <a:ext uri="{FF2B5EF4-FFF2-40B4-BE49-F238E27FC236}">
                <a16:creationId xmlns:a16="http://schemas.microsoft.com/office/drawing/2014/main" id="{F0F81C7C-BAD8-C235-FDA1-3007360EC4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5525" y="1720158"/>
            <a:ext cx="7600950" cy="4734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57150" cap="flat" cmpd="sng" algn="ctr">
                <a:solidFill>
                  <a:schemeClr val="tx1"/>
                </a:solidFill>
                <a:prstDash val="solid"/>
                <a:miter lim="800000"/>
                <a:headEnd type="none" w="med" len="med"/>
                <a:tailEnd type="none" w="med" len="med"/>
              </a14:hiddenLine>
            </a:ext>
          </a:extLst>
        </p:spPr>
      </p:pic>
    </p:spTree>
    <p:extLst>
      <p:ext uri="{BB962C8B-B14F-4D97-AF65-F5344CB8AC3E}">
        <p14:creationId xmlns:p14="http://schemas.microsoft.com/office/powerpoint/2010/main" val="35772661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5B29DD6-58AD-48C4-2E12-CA6F0346F775}"/>
              </a:ext>
            </a:extLst>
          </p:cNvPr>
          <p:cNvSpPr>
            <a:spLocks noGrp="1" noChangeArrowheads="1"/>
          </p:cNvSpPr>
          <p:nvPr>
            <p:ph type="title"/>
          </p:nvPr>
        </p:nvSpPr>
        <p:spPr>
          <a:xfrm>
            <a:off x="3463327" y="680488"/>
            <a:ext cx="5265345" cy="577944"/>
          </a:xfrm>
        </p:spPr>
        <p:txBody>
          <a:bodyPr/>
          <a:lstStyle/>
          <a:p>
            <a:r>
              <a:rPr lang="en-US" altLang="en-US" sz="2400" dirty="0">
                <a:latin typeface="Arial" charset="0"/>
              </a:rPr>
              <a:t>Process Specific Radiological Criteria</a:t>
            </a:r>
          </a:p>
        </p:txBody>
      </p:sp>
      <p:graphicFrame>
        <p:nvGraphicFramePr>
          <p:cNvPr id="4" name="Table 3">
            <a:extLst>
              <a:ext uri="{FF2B5EF4-FFF2-40B4-BE49-F238E27FC236}">
                <a16:creationId xmlns:a16="http://schemas.microsoft.com/office/drawing/2014/main" id="{14E3FE31-59B3-E89C-E06B-0B4C3A4DC6BB}"/>
              </a:ext>
            </a:extLst>
          </p:cNvPr>
          <p:cNvGraphicFramePr>
            <a:graphicFrameLocks noGrp="1"/>
          </p:cNvGraphicFramePr>
          <p:nvPr>
            <p:extLst>
              <p:ext uri="{D42A27DB-BD31-4B8C-83A1-F6EECF244321}">
                <p14:modId xmlns:p14="http://schemas.microsoft.com/office/powerpoint/2010/main" val="842774087"/>
              </p:ext>
            </p:extLst>
          </p:nvPr>
        </p:nvGraphicFramePr>
        <p:xfrm>
          <a:off x="2476500" y="1614485"/>
          <a:ext cx="7239000" cy="4725990"/>
        </p:xfrm>
        <a:graphic>
          <a:graphicData uri="http://schemas.openxmlformats.org/drawingml/2006/table">
            <a:tbl>
              <a:tblPr/>
              <a:tblGrid>
                <a:gridCol w="4927232">
                  <a:extLst>
                    <a:ext uri="{9D8B030D-6E8A-4147-A177-3AD203B41FA5}">
                      <a16:colId xmlns:a16="http://schemas.microsoft.com/office/drawing/2014/main" val="2542136140"/>
                    </a:ext>
                  </a:extLst>
                </a:gridCol>
                <a:gridCol w="2311768">
                  <a:extLst>
                    <a:ext uri="{9D8B030D-6E8A-4147-A177-3AD203B41FA5}">
                      <a16:colId xmlns:a16="http://schemas.microsoft.com/office/drawing/2014/main" val="1585543307"/>
                    </a:ext>
                  </a:extLst>
                </a:gridCol>
              </a:tblGrid>
              <a:tr h="282509">
                <a:tc gridSpan="2">
                  <a:txBody>
                    <a:bodyPr/>
                    <a:lstStyle/>
                    <a:p>
                      <a:pPr marL="0" marR="0" algn="ctr">
                        <a:spcBef>
                          <a:spcPts val="0"/>
                        </a:spcBef>
                        <a:spcAft>
                          <a:spcPts val="0"/>
                        </a:spcAft>
                      </a:pPr>
                      <a:r>
                        <a:rPr lang="en-US" sz="1100" b="1" spc="-10" dirty="0">
                          <a:effectLst/>
                          <a:latin typeface="Times New Roman" panose="02020603050405020304" pitchFamily="18" charset="0"/>
                          <a:ea typeface="Times New Roman" panose="02020603050405020304" pitchFamily="18" charset="0"/>
                        </a:rPr>
                        <a:t>C.  </a:t>
                      </a:r>
                      <a:r>
                        <a:rPr lang="en-US" sz="1100" b="1" cap="small" spc="-10" dirty="0">
                          <a:effectLst/>
                          <a:latin typeface="Times New Roman" panose="02020603050405020304" pitchFamily="18" charset="0"/>
                          <a:ea typeface="Times New Roman" panose="02020603050405020304" pitchFamily="18" charset="0"/>
                        </a:rPr>
                        <a:t>Radionuclide  Concentration </a:t>
                      </a:r>
                      <a:r>
                        <a:rPr lang="en-US" sz="1100" b="1" spc="-10" dirty="0">
                          <a:effectLst/>
                          <a:latin typeface="Times New Roman" panose="02020603050405020304" pitchFamily="18" charset="0"/>
                          <a:ea typeface="Times New Roman" panose="02020603050405020304" pitchFamily="18" charset="0"/>
                        </a:rPr>
                        <a:t>(Note 2)</a:t>
                      </a:r>
                      <a:endParaRPr lang="en-US" sz="1100" dirty="0">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987553135"/>
                  </a:ext>
                </a:extLst>
              </a:tr>
              <a:tr h="354938">
                <a:tc gridSpan="2">
                  <a:txBody>
                    <a:bodyPr/>
                    <a:lstStyle/>
                    <a:p>
                      <a:pPr marL="0" marR="0" algn="ctr">
                        <a:spcBef>
                          <a:spcPts val="0"/>
                        </a:spcBef>
                        <a:spcAft>
                          <a:spcPts val="0"/>
                        </a:spcAft>
                      </a:pPr>
                      <a:r>
                        <a:rPr lang="en-US" sz="1100" b="1" spc="-10" dirty="0">
                          <a:effectLst/>
                          <a:latin typeface="Times New Roman" panose="02020603050405020304" pitchFamily="18" charset="0"/>
                          <a:ea typeface="Times New Roman" panose="02020603050405020304" pitchFamily="18" charset="0"/>
                        </a:rPr>
                        <a:t>Radionuclide concentration per package (e.g., drum or inner-pack box) shall not exceed the following group or individual limits.</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278734885"/>
                  </a:ext>
                </a:extLst>
              </a:tr>
              <a:tr h="282509">
                <a:tc>
                  <a:txBody>
                    <a:bodyPr/>
                    <a:lstStyle/>
                    <a:p>
                      <a:pPr marL="457200" marR="0" indent="-457200" algn="ctr">
                        <a:spcBef>
                          <a:spcPts val="0"/>
                        </a:spcBef>
                        <a:spcAft>
                          <a:spcPts val="0"/>
                        </a:spcAft>
                      </a:pPr>
                      <a:r>
                        <a:rPr lang="en-US" sz="1100" b="1" spc="-10" dirty="0">
                          <a:effectLst/>
                          <a:latin typeface="Times New Roman" panose="02020603050405020304" pitchFamily="18" charset="0"/>
                          <a:ea typeface="Times New Roman" panose="02020603050405020304" pitchFamily="18" charset="0"/>
                        </a:rPr>
                        <a:t>Radionuclides</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marL="457200" marR="0" indent="-457200" algn="ctr">
                        <a:spcBef>
                          <a:spcPts val="0"/>
                        </a:spcBef>
                        <a:spcAft>
                          <a:spcPts val="0"/>
                        </a:spcAft>
                      </a:pPr>
                      <a:r>
                        <a:rPr lang="en-US" sz="1100" b="1" spc="-10">
                          <a:effectLst/>
                          <a:latin typeface="Times New Roman" panose="02020603050405020304" pitchFamily="18" charset="0"/>
                          <a:ea typeface="Times New Roman" panose="02020603050405020304" pitchFamily="18" charset="0"/>
                        </a:rPr>
                        <a:t>Limiting Values</a:t>
                      </a:r>
                      <a:endParaRPr lang="en-US" sz="1100" b="1">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extLst>
                  <a:ext uri="{0D108BD9-81ED-4DB2-BD59-A6C34878D82A}">
                    <a16:rowId xmlns:a16="http://schemas.microsoft.com/office/drawing/2014/main" val="844633521"/>
                  </a:ext>
                </a:extLst>
              </a:tr>
              <a:tr h="235425">
                <a:tc>
                  <a:txBody>
                    <a:bodyPr/>
                    <a:lstStyle/>
                    <a:p>
                      <a:pPr marL="0" marR="0" algn="just">
                        <a:spcBef>
                          <a:spcPts val="0"/>
                        </a:spcBef>
                        <a:spcAft>
                          <a:spcPts val="180"/>
                        </a:spcAft>
                      </a:pPr>
                      <a:r>
                        <a:rPr lang="en-US" sz="1100" b="1" spc="-10" dirty="0">
                          <a:effectLst/>
                          <a:latin typeface="Times New Roman" panose="02020603050405020304" pitchFamily="18" charset="0"/>
                          <a:ea typeface="Times New Roman" panose="02020603050405020304" pitchFamily="18" charset="0"/>
                        </a:rPr>
                        <a:t>Total, all radionuclides with &gt;5-yr half-lives </a:t>
                      </a:r>
                      <a:r>
                        <a:rPr lang="en-US" sz="1100" b="1" i="1" spc="-10" dirty="0">
                          <a:effectLst/>
                          <a:latin typeface="Times New Roman" panose="02020603050405020304" pitchFamily="18" charset="0"/>
                          <a:ea typeface="Times New Roman" panose="02020603050405020304" pitchFamily="18" charset="0"/>
                        </a:rPr>
                        <a:t>except</a:t>
                      </a:r>
                      <a:r>
                        <a:rPr lang="en-US" sz="1100" b="1" spc="-10" dirty="0">
                          <a:effectLst/>
                          <a:latin typeface="Times New Roman" panose="02020603050405020304" pitchFamily="18" charset="0"/>
                          <a:ea typeface="Times New Roman" panose="02020603050405020304" pitchFamily="18" charset="0"/>
                        </a:rPr>
                        <a:t> H-3, C-14 and Tc-99</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dot"/>
                      <a:round/>
                      <a:headEnd type="none" w="med" len="med"/>
                      <a:tailEnd type="none" w="med" len="med"/>
                    </a:lnB>
                  </a:tcPr>
                </a:tc>
                <a:tc>
                  <a:txBody>
                    <a:bodyPr/>
                    <a:lstStyle/>
                    <a:p>
                      <a:pPr marL="0" marR="0" algn="ctr">
                        <a:spcBef>
                          <a:spcPts val="0"/>
                        </a:spcBef>
                        <a:spcAft>
                          <a:spcPts val="180"/>
                        </a:spcAft>
                      </a:pPr>
                      <a:r>
                        <a:rPr lang="en-US" sz="1100" b="1" spc="-10">
                          <a:effectLst/>
                          <a:latin typeface="Symbol" panose="05050102010706020507" pitchFamily="18" charset="2"/>
                          <a:ea typeface="Times New Roman" panose="02020603050405020304" pitchFamily="18" charset="0"/>
                        </a:rPr>
                        <a:t>£</a:t>
                      </a:r>
                      <a:r>
                        <a:rPr lang="en-US" sz="1100" b="1" spc="-10">
                          <a:effectLst/>
                          <a:latin typeface="Times New Roman" panose="02020603050405020304" pitchFamily="18" charset="0"/>
                          <a:ea typeface="Times New Roman" panose="02020603050405020304" pitchFamily="18" charset="0"/>
                        </a:rPr>
                        <a:t> 0.3 </a:t>
                      </a:r>
                      <a:r>
                        <a:rPr lang="en-US" sz="1100" b="1" spc="-10">
                          <a:effectLst/>
                          <a:latin typeface="Symbol" panose="05050102010706020507" pitchFamily="18" charset="2"/>
                          <a:ea typeface="Times New Roman" panose="02020603050405020304" pitchFamily="18" charset="0"/>
                        </a:rPr>
                        <a:t>m</a:t>
                      </a:r>
                      <a:r>
                        <a:rPr lang="en-US" sz="1100" b="1" spc="-10">
                          <a:effectLst/>
                          <a:latin typeface="Times New Roman" panose="02020603050405020304" pitchFamily="18" charset="0"/>
                          <a:ea typeface="Times New Roman" panose="02020603050405020304" pitchFamily="18" charset="0"/>
                        </a:rPr>
                        <a:t>Ci/cm</a:t>
                      </a:r>
                      <a:r>
                        <a:rPr lang="en-US" sz="1100" b="1" spc="-10" baseline="30000">
                          <a:effectLst/>
                          <a:latin typeface="Times New Roman" panose="02020603050405020304" pitchFamily="18" charset="0"/>
                          <a:ea typeface="Times New Roman" panose="02020603050405020304" pitchFamily="18" charset="0"/>
                        </a:rPr>
                        <a:t>3</a:t>
                      </a:r>
                      <a:endParaRPr lang="en-US" sz="1100" b="1">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859420680"/>
                  </a:ext>
                </a:extLst>
              </a:tr>
              <a:tr h="235425">
                <a:tc>
                  <a:txBody>
                    <a:bodyPr/>
                    <a:lstStyle/>
                    <a:p>
                      <a:pPr marL="0" marR="0" algn="just">
                        <a:spcBef>
                          <a:spcPts val="0"/>
                        </a:spcBef>
                        <a:spcAft>
                          <a:spcPts val="180"/>
                        </a:spcAft>
                      </a:pPr>
                      <a:r>
                        <a:rPr lang="en-US" sz="1100" b="1" spc="-10" dirty="0">
                          <a:effectLst/>
                          <a:latin typeface="Times New Roman" panose="02020603050405020304" pitchFamily="18" charset="0"/>
                          <a:ea typeface="Times New Roman" panose="02020603050405020304" pitchFamily="18" charset="0"/>
                        </a:rPr>
                        <a:t>Total, H-3 and C-14</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tc>
                  <a:txBody>
                    <a:bodyPr/>
                    <a:lstStyle/>
                    <a:p>
                      <a:pPr marL="0" marR="0" algn="ctr">
                        <a:spcBef>
                          <a:spcPts val="0"/>
                        </a:spcBef>
                        <a:spcAft>
                          <a:spcPts val="180"/>
                        </a:spcAft>
                      </a:pPr>
                      <a:r>
                        <a:rPr lang="en-US" sz="1100" b="1" spc="-10" dirty="0">
                          <a:effectLst/>
                          <a:latin typeface="Symbol" panose="05050102010706020507" pitchFamily="18" charset="2"/>
                          <a:ea typeface="Times New Roman" panose="02020603050405020304" pitchFamily="18" charset="0"/>
                        </a:rPr>
                        <a:t>£</a:t>
                      </a:r>
                      <a:r>
                        <a:rPr lang="en-US" sz="1100" b="1" spc="-10" dirty="0">
                          <a:effectLst/>
                          <a:latin typeface="Times New Roman" panose="02020603050405020304" pitchFamily="18" charset="0"/>
                          <a:ea typeface="Times New Roman" panose="02020603050405020304" pitchFamily="18" charset="0"/>
                        </a:rPr>
                        <a:t> 0.03 </a:t>
                      </a:r>
                      <a:r>
                        <a:rPr lang="en-US" sz="1100" b="1" spc="-10" dirty="0" err="1">
                          <a:effectLst/>
                          <a:latin typeface="Symbol" panose="05050102010706020507" pitchFamily="18" charset="2"/>
                          <a:ea typeface="Times New Roman" panose="02020603050405020304" pitchFamily="18" charset="0"/>
                        </a:rPr>
                        <a:t>m</a:t>
                      </a:r>
                      <a:r>
                        <a:rPr lang="en-US" sz="1100" b="1" spc="-10" dirty="0" err="1">
                          <a:effectLst/>
                          <a:latin typeface="Times New Roman" panose="02020603050405020304" pitchFamily="18" charset="0"/>
                          <a:ea typeface="Times New Roman" panose="02020603050405020304" pitchFamily="18" charset="0"/>
                        </a:rPr>
                        <a:t>Ci</a:t>
                      </a:r>
                      <a:r>
                        <a:rPr lang="en-US" sz="1100" b="1" spc="-10" dirty="0">
                          <a:effectLst/>
                          <a:latin typeface="Times New Roman" panose="02020603050405020304" pitchFamily="18" charset="0"/>
                          <a:ea typeface="Times New Roman" panose="02020603050405020304" pitchFamily="18" charset="0"/>
                        </a:rPr>
                        <a:t>/cm3</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285605878"/>
                  </a:ext>
                </a:extLst>
              </a:tr>
              <a:tr h="235425">
                <a:tc>
                  <a:txBody>
                    <a:bodyPr/>
                    <a:lstStyle/>
                    <a:p>
                      <a:pPr marL="457200" marR="0" indent="-457200" algn="just">
                        <a:spcBef>
                          <a:spcPts val="0"/>
                        </a:spcBef>
                        <a:spcAft>
                          <a:spcPts val="180"/>
                        </a:spcAft>
                      </a:pPr>
                      <a:r>
                        <a:rPr lang="en-US" sz="1100" b="1" spc="-10" dirty="0">
                          <a:effectLst/>
                          <a:latin typeface="Times New Roman" panose="02020603050405020304" pitchFamily="18" charset="0"/>
                          <a:ea typeface="Times New Roman" panose="02020603050405020304" pitchFamily="18" charset="0"/>
                        </a:rPr>
                        <a:t>I-125</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tc>
                  <a:txBody>
                    <a:bodyPr/>
                    <a:lstStyle/>
                    <a:p>
                      <a:pPr marL="0" marR="0" algn="ctr">
                        <a:spcBef>
                          <a:spcPts val="0"/>
                        </a:spcBef>
                        <a:spcAft>
                          <a:spcPts val="180"/>
                        </a:spcAft>
                      </a:pPr>
                      <a:r>
                        <a:rPr lang="en-US" sz="1100" b="1" spc="-10" dirty="0">
                          <a:effectLst/>
                          <a:latin typeface="Symbol" panose="05050102010706020507" pitchFamily="18" charset="2"/>
                          <a:ea typeface="Times New Roman" panose="02020603050405020304" pitchFamily="18" charset="0"/>
                        </a:rPr>
                        <a:t>£</a:t>
                      </a:r>
                      <a:r>
                        <a:rPr lang="en-US" sz="1100" b="1" spc="-10" dirty="0">
                          <a:effectLst/>
                          <a:latin typeface="Times New Roman" panose="02020603050405020304" pitchFamily="18" charset="0"/>
                          <a:ea typeface="Times New Roman" panose="02020603050405020304" pitchFamily="18" charset="0"/>
                        </a:rPr>
                        <a:t> 1 </a:t>
                      </a:r>
                      <a:r>
                        <a:rPr lang="en-US" sz="1100" b="1" spc="-10" dirty="0" err="1">
                          <a:effectLst/>
                          <a:latin typeface="Times New Roman" panose="02020603050405020304" pitchFamily="18" charset="0"/>
                          <a:ea typeface="Times New Roman" panose="02020603050405020304" pitchFamily="18" charset="0"/>
                        </a:rPr>
                        <a:t>mCi</a:t>
                      </a:r>
                      <a:r>
                        <a:rPr lang="en-US" sz="1100" b="1" spc="-10" dirty="0">
                          <a:effectLst/>
                          <a:latin typeface="Times New Roman" panose="02020603050405020304" pitchFamily="18" charset="0"/>
                          <a:ea typeface="Times New Roman" panose="02020603050405020304" pitchFamily="18" charset="0"/>
                        </a:rPr>
                        <a:t>/package</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199648330"/>
                  </a:ext>
                </a:extLst>
              </a:tr>
              <a:tr h="235425">
                <a:tc>
                  <a:txBody>
                    <a:bodyPr/>
                    <a:lstStyle/>
                    <a:p>
                      <a:pPr marL="457200" marR="0" indent="-457200" algn="just">
                        <a:spcBef>
                          <a:spcPts val="0"/>
                        </a:spcBef>
                        <a:spcAft>
                          <a:spcPts val="180"/>
                        </a:spcAft>
                      </a:pPr>
                      <a:r>
                        <a:rPr lang="en-US" sz="1100" b="1" spc="-10" dirty="0">
                          <a:effectLst/>
                          <a:latin typeface="Times New Roman" panose="02020603050405020304" pitchFamily="18" charset="0"/>
                          <a:ea typeface="Times New Roman" panose="02020603050405020304" pitchFamily="18" charset="0"/>
                        </a:rPr>
                        <a:t>Other mixed fission and activation products, Z &lt;84</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tc>
                  <a:txBody>
                    <a:bodyPr/>
                    <a:lstStyle/>
                    <a:p>
                      <a:pPr marL="0" marR="0" algn="ctr">
                        <a:spcBef>
                          <a:spcPts val="0"/>
                        </a:spcBef>
                        <a:spcAft>
                          <a:spcPts val="180"/>
                        </a:spcAft>
                      </a:pPr>
                      <a:r>
                        <a:rPr lang="en-US" sz="1100" b="1" spc="-10" dirty="0">
                          <a:effectLst/>
                          <a:latin typeface="Symbol" panose="05050102010706020507" pitchFamily="18" charset="2"/>
                          <a:ea typeface="Times New Roman" panose="02020603050405020304" pitchFamily="18" charset="0"/>
                        </a:rPr>
                        <a:t>£</a:t>
                      </a:r>
                      <a:r>
                        <a:rPr lang="en-US" sz="1100" b="1" spc="-10" dirty="0">
                          <a:effectLst/>
                          <a:latin typeface="Times New Roman" panose="02020603050405020304" pitchFamily="18" charset="0"/>
                          <a:ea typeface="Times New Roman" panose="02020603050405020304" pitchFamily="18" charset="0"/>
                        </a:rPr>
                        <a:t> 25 </a:t>
                      </a:r>
                      <a:r>
                        <a:rPr lang="en-US" sz="1100" b="1" spc="-10" dirty="0" err="1">
                          <a:effectLst/>
                          <a:latin typeface="Times New Roman" panose="02020603050405020304" pitchFamily="18" charset="0"/>
                          <a:ea typeface="Times New Roman" panose="02020603050405020304" pitchFamily="18" charset="0"/>
                        </a:rPr>
                        <a:t>mCi</a:t>
                      </a:r>
                      <a:r>
                        <a:rPr lang="en-US" sz="1100" b="1" spc="-10" dirty="0">
                          <a:effectLst/>
                          <a:latin typeface="Times New Roman" panose="02020603050405020304" pitchFamily="18" charset="0"/>
                          <a:ea typeface="Times New Roman" panose="02020603050405020304" pitchFamily="18" charset="0"/>
                        </a:rPr>
                        <a:t>/ft3</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815700623"/>
                  </a:ext>
                </a:extLst>
              </a:tr>
              <a:tr h="235425">
                <a:tc>
                  <a:txBody>
                    <a:bodyPr/>
                    <a:lstStyle/>
                    <a:p>
                      <a:pPr marL="457200" marR="0" indent="-457200" algn="l">
                        <a:spcBef>
                          <a:spcPts val="0"/>
                        </a:spcBef>
                        <a:spcAft>
                          <a:spcPts val="180"/>
                        </a:spcAft>
                      </a:pPr>
                      <a:r>
                        <a:rPr lang="en-US" sz="1100" b="1" spc="-10">
                          <a:effectLst/>
                          <a:latin typeface="Times New Roman" panose="02020603050405020304" pitchFamily="18" charset="0"/>
                          <a:ea typeface="Times New Roman" panose="02020603050405020304" pitchFamily="18" charset="0"/>
                        </a:rPr>
                        <a:t>Tc-99</a:t>
                      </a:r>
                      <a:endParaRPr lang="en-US" sz="1100" b="1">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tc>
                  <a:txBody>
                    <a:bodyPr/>
                    <a:lstStyle/>
                    <a:p>
                      <a:pPr marL="0" marR="0" algn="ctr">
                        <a:spcBef>
                          <a:spcPts val="0"/>
                        </a:spcBef>
                        <a:spcAft>
                          <a:spcPts val="180"/>
                        </a:spcAft>
                      </a:pPr>
                      <a:r>
                        <a:rPr lang="en-US" sz="1100" b="1" spc="-10" dirty="0">
                          <a:effectLst/>
                          <a:latin typeface="Symbol" panose="05050102010706020507" pitchFamily="18" charset="2"/>
                          <a:ea typeface="Times New Roman" panose="02020603050405020304" pitchFamily="18" charset="0"/>
                        </a:rPr>
                        <a:t>£</a:t>
                      </a:r>
                      <a:r>
                        <a:rPr lang="en-US" sz="1100" b="1" spc="-10" dirty="0">
                          <a:effectLst/>
                          <a:latin typeface="Times New Roman" panose="02020603050405020304" pitchFamily="18" charset="0"/>
                          <a:ea typeface="Times New Roman" panose="02020603050405020304" pitchFamily="18" charset="0"/>
                        </a:rPr>
                        <a:t> 100 </a:t>
                      </a:r>
                      <a:r>
                        <a:rPr lang="en-US" sz="1100" b="1" spc="-10" dirty="0" err="1">
                          <a:effectLst/>
                          <a:latin typeface="Symbol" panose="05050102010706020507" pitchFamily="18" charset="2"/>
                          <a:ea typeface="Times New Roman" panose="02020603050405020304" pitchFamily="18" charset="0"/>
                        </a:rPr>
                        <a:t>m</a:t>
                      </a:r>
                      <a:r>
                        <a:rPr lang="en-US" sz="1100" b="1" spc="-10" dirty="0" err="1">
                          <a:effectLst/>
                          <a:latin typeface="Times New Roman" panose="02020603050405020304" pitchFamily="18" charset="0"/>
                          <a:ea typeface="Times New Roman" panose="02020603050405020304" pitchFamily="18" charset="0"/>
                        </a:rPr>
                        <a:t>Ci</a:t>
                      </a:r>
                      <a:r>
                        <a:rPr lang="en-US" sz="1100" b="1" spc="-10" dirty="0">
                          <a:effectLst/>
                          <a:latin typeface="Times New Roman" panose="02020603050405020304" pitchFamily="18" charset="0"/>
                          <a:ea typeface="Times New Roman" panose="02020603050405020304" pitchFamily="18" charset="0"/>
                        </a:rPr>
                        <a:t>/ft3</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630328079"/>
                  </a:ext>
                </a:extLst>
              </a:tr>
              <a:tr h="235425">
                <a:tc>
                  <a:txBody>
                    <a:bodyPr/>
                    <a:lstStyle/>
                    <a:p>
                      <a:pPr marL="457200" marR="0" indent="-457200" algn="l">
                        <a:spcBef>
                          <a:spcPts val="0"/>
                        </a:spcBef>
                        <a:spcAft>
                          <a:spcPts val="180"/>
                        </a:spcAft>
                      </a:pPr>
                      <a:r>
                        <a:rPr lang="en-US" sz="1100" b="1" spc="-10">
                          <a:effectLst/>
                          <a:latin typeface="Times New Roman" panose="02020603050405020304" pitchFamily="18" charset="0"/>
                          <a:ea typeface="Times New Roman" panose="02020603050405020304" pitchFamily="18" charset="0"/>
                        </a:rPr>
                        <a:t>Be </a:t>
                      </a:r>
                      <a:endParaRPr lang="en-US" sz="1100" b="1">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tc>
                  <a:txBody>
                    <a:bodyPr/>
                    <a:lstStyle/>
                    <a:p>
                      <a:pPr marL="0" marR="0" algn="ctr">
                        <a:spcBef>
                          <a:spcPts val="0"/>
                        </a:spcBef>
                        <a:spcAft>
                          <a:spcPts val="180"/>
                        </a:spcAft>
                      </a:pPr>
                      <a:r>
                        <a:rPr lang="en-US" sz="1100" b="1" spc="-10">
                          <a:effectLst/>
                          <a:latin typeface="Times New Roman" panose="02020603050405020304" pitchFamily="18" charset="0"/>
                          <a:ea typeface="Times New Roman" panose="02020603050405020304" pitchFamily="18" charset="0"/>
                        </a:rPr>
                        <a:t>Special approval required</a:t>
                      </a:r>
                      <a:endParaRPr lang="en-US" sz="1100" b="1">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794588387"/>
                  </a:ext>
                </a:extLst>
              </a:tr>
              <a:tr h="235425">
                <a:tc>
                  <a:txBody>
                    <a:bodyPr/>
                    <a:lstStyle/>
                    <a:p>
                      <a:pPr marL="457200" marR="0" indent="-457200" algn="just">
                        <a:spcBef>
                          <a:spcPts val="0"/>
                        </a:spcBef>
                        <a:spcAft>
                          <a:spcPts val="180"/>
                        </a:spcAft>
                      </a:pPr>
                      <a:r>
                        <a:rPr lang="en-US" sz="1100" b="1" spc="-10" dirty="0">
                          <a:effectLst/>
                          <a:latin typeface="Times New Roman" panose="02020603050405020304" pitchFamily="18" charset="0"/>
                          <a:ea typeface="Times New Roman" panose="02020603050405020304" pitchFamily="18" charset="0"/>
                        </a:rPr>
                        <a:t>Th-232</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tc>
                  <a:txBody>
                    <a:bodyPr/>
                    <a:lstStyle/>
                    <a:p>
                      <a:pPr marL="0" marR="0" algn="ctr">
                        <a:spcBef>
                          <a:spcPts val="0"/>
                        </a:spcBef>
                        <a:spcAft>
                          <a:spcPts val="180"/>
                        </a:spcAft>
                      </a:pPr>
                      <a:r>
                        <a:rPr lang="en-US" sz="1100" b="1" spc="-10" dirty="0">
                          <a:effectLst/>
                          <a:latin typeface="Symbol" panose="05050102010706020507" pitchFamily="18" charset="2"/>
                          <a:ea typeface="Times New Roman" panose="02020603050405020304" pitchFamily="18" charset="0"/>
                        </a:rPr>
                        <a:t>£</a:t>
                      </a:r>
                      <a:r>
                        <a:rPr lang="en-US" sz="1100" b="1" spc="-10" dirty="0">
                          <a:effectLst/>
                          <a:latin typeface="Times New Roman" panose="02020603050405020304" pitchFamily="18" charset="0"/>
                          <a:ea typeface="Times New Roman" panose="02020603050405020304" pitchFamily="18" charset="0"/>
                        </a:rPr>
                        <a:t> 5 </a:t>
                      </a:r>
                      <a:r>
                        <a:rPr lang="en-US" sz="1100" b="1" spc="-10" dirty="0" err="1">
                          <a:effectLst/>
                          <a:latin typeface="Times New Roman" panose="02020603050405020304" pitchFamily="18" charset="0"/>
                          <a:ea typeface="Times New Roman" panose="02020603050405020304" pitchFamily="18" charset="0"/>
                        </a:rPr>
                        <a:t>mCi</a:t>
                      </a:r>
                      <a:r>
                        <a:rPr lang="en-US" sz="1100" b="1" spc="-10" dirty="0">
                          <a:effectLst/>
                          <a:latin typeface="Times New Roman" panose="02020603050405020304" pitchFamily="18" charset="0"/>
                          <a:ea typeface="Times New Roman" panose="02020603050405020304" pitchFamily="18" charset="0"/>
                        </a:rPr>
                        <a:t>/ft3 or 100 lb. Th/ft3 waste</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996250137"/>
                  </a:ext>
                </a:extLst>
              </a:tr>
              <a:tr h="235425">
                <a:tc>
                  <a:txBody>
                    <a:bodyPr/>
                    <a:lstStyle/>
                    <a:p>
                      <a:pPr marL="457200" marR="0" indent="-457200" algn="just">
                        <a:spcBef>
                          <a:spcPts val="0"/>
                        </a:spcBef>
                        <a:spcAft>
                          <a:spcPts val="180"/>
                        </a:spcAft>
                      </a:pPr>
                      <a:r>
                        <a:rPr lang="en-US" sz="1100" b="1" spc="-10" dirty="0">
                          <a:effectLst/>
                          <a:latin typeface="Times New Roman" panose="02020603050405020304" pitchFamily="18" charset="0"/>
                          <a:ea typeface="Times New Roman" panose="02020603050405020304" pitchFamily="18" charset="0"/>
                        </a:rPr>
                        <a:t>U-238 as metal or oxide</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tc>
                  <a:txBody>
                    <a:bodyPr/>
                    <a:lstStyle/>
                    <a:p>
                      <a:pPr marL="0" marR="0" algn="ctr">
                        <a:spcBef>
                          <a:spcPts val="0"/>
                        </a:spcBef>
                        <a:spcAft>
                          <a:spcPts val="180"/>
                        </a:spcAft>
                      </a:pPr>
                      <a:r>
                        <a:rPr lang="en-US" sz="1100" b="1" spc="-10">
                          <a:effectLst/>
                          <a:latin typeface="Symbol" panose="05050102010706020507" pitchFamily="18" charset="2"/>
                          <a:ea typeface="Times New Roman" panose="02020603050405020304" pitchFamily="18" charset="0"/>
                        </a:rPr>
                        <a:t>£</a:t>
                      </a:r>
                      <a:r>
                        <a:rPr lang="en-US" sz="1100" b="1" spc="-10">
                          <a:effectLst/>
                          <a:latin typeface="Times New Roman" panose="02020603050405020304" pitchFamily="18" charset="0"/>
                          <a:ea typeface="Times New Roman" panose="02020603050405020304" pitchFamily="18" charset="0"/>
                        </a:rPr>
                        <a:t> 15 mCi/ft3 or 100 lb. U/ft3 waste</a:t>
                      </a:r>
                      <a:endParaRPr lang="en-US" sz="1100" b="1">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85299226"/>
                  </a:ext>
                </a:extLst>
              </a:tr>
              <a:tr h="235425">
                <a:tc>
                  <a:txBody>
                    <a:bodyPr/>
                    <a:lstStyle/>
                    <a:p>
                      <a:pPr marL="457200" marR="0" indent="-457200" algn="just">
                        <a:spcBef>
                          <a:spcPts val="0"/>
                        </a:spcBef>
                        <a:spcAft>
                          <a:spcPts val="180"/>
                        </a:spcAft>
                      </a:pPr>
                      <a:r>
                        <a:rPr lang="en-US" sz="1100" b="1" spc="-10" dirty="0">
                          <a:effectLst/>
                          <a:latin typeface="Times New Roman" panose="02020603050405020304" pitchFamily="18" charset="0"/>
                          <a:ea typeface="Times New Roman" panose="02020603050405020304" pitchFamily="18" charset="0"/>
                        </a:rPr>
                        <a:t>Depleted Uranium contaminated materials</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tc>
                  <a:txBody>
                    <a:bodyPr/>
                    <a:lstStyle/>
                    <a:p>
                      <a:pPr marL="0" marR="0" algn="ctr">
                        <a:spcBef>
                          <a:spcPts val="0"/>
                        </a:spcBef>
                        <a:spcAft>
                          <a:spcPts val="180"/>
                        </a:spcAft>
                      </a:pPr>
                      <a:r>
                        <a:rPr lang="en-US" sz="1100" b="1" spc="-10" dirty="0">
                          <a:effectLst/>
                          <a:latin typeface="Symbol" panose="05050102010706020507" pitchFamily="18" charset="2"/>
                          <a:ea typeface="Times New Roman" panose="02020603050405020304" pitchFamily="18" charset="0"/>
                        </a:rPr>
                        <a:t>£</a:t>
                      </a:r>
                      <a:r>
                        <a:rPr lang="en-US" sz="1100" b="1" spc="-10" dirty="0">
                          <a:effectLst/>
                          <a:latin typeface="Times New Roman" panose="02020603050405020304" pitchFamily="18" charset="0"/>
                          <a:ea typeface="Times New Roman" panose="02020603050405020304" pitchFamily="18" charset="0"/>
                        </a:rPr>
                        <a:t> 18 </a:t>
                      </a:r>
                      <a:r>
                        <a:rPr lang="en-US" sz="1100" b="1" spc="-10" dirty="0" err="1">
                          <a:effectLst/>
                          <a:latin typeface="Times New Roman" panose="02020603050405020304" pitchFamily="18" charset="0"/>
                          <a:ea typeface="Times New Roman" panose="02020603050405020304" pitchFamily="18" charset="0"/>
                        </a:rPr>
                        <a:t>nCi</a:t>
                      </a:r>
                      <a:r>
                        <a:rPr lang="en-US" sz="1100" b="1" spc="-10" dirty="0">
                          <a:effectLst/>
                          <a:latin typeface="Times New Roman" panose="02020603050405020304" pitchFamily="18" charset="0"/>
                          <a:ea typeface="Times New Roman" panose="02020603050405020304" pitchFamily="18" charset="0"/>
                        </a:rPr>
                        <a:t>/g</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803399702"/>
                  </a:ext>
                </a:extLst>
              </a:tr>
              <a:tr h="470848">
                <a:tc>
                  <a:txBody>
                    <a:bodyPr/>
                    <a:lstStyle/>
                    <a:p>
                      <a:pPr marL="457200" marR="0" indent="-457200" algn="just">
                        <a:spcBef>
                          <a:spcPts val="0"/>
                        </a:spcBef>
                        <a:spcAft>
                          <a:spcPts val="0"/>
                        </a:spcAft>
                      </a:pPr>
                      <a:r>
                        <a:rPr lang="en-US" sz="1100" b="1" spc="-10" dirty="0">
                          <a:effectLst/>
                          <a:latin typeface="Symbol" panose="05050102010706020507" pitchFamily="18" charset="2"/>
                          <a:ea typeface="Times New Roman" panose="02020603050405020304" pitchFamily="18" charset="0"/>
                        </a:rPr>
                        <a:t>a </a:t>
                      </a:r>
                      <a:r>
                        <a:rPr lang="en-US" sz="1100" b="1" spc="-10" dirty="0">
                          <a:effectLst/>
                          <a:latin typeface="Times New Roman" panose="02020603050405020304" pitchFamily="18" charset="0"/>
                          <a:ea typeface="Times New Roman" panose="02020603050405020304" pitchFamily="18" charset="0"/>
                        </a:rPr>
                        <a:t>for TRUs, Ac, Ra and Th for processing (unless otherwise listed)</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tc>
                  <a:txBody>
                    <a:bodyPr/>
                    <a:lstStyle/>
                    <a:p>
                      <a:pPr marL="0" marR="0" algn="ctr">
                        <a:spcBef>
                          <a:spcPts val="0"/>
                        </a:spcBef>
                        <a:spcAft>
                          <a:spcPts val="180"/>
                        </a:spcAft>
                      </a:pPr>
                      <a:r>
                        <a:rPr lang="en-US" sz="1100" b="1" spc="-10" dirty="0">
                          <a:effectLst/>
                          <a:latin typeface="Symbol" panose="05050102010706020507" pitchFamily="18" charset="2"/>
                          <a:ea typeface="Times New Roman" panose="02020603050405020304" pitchFamily="18" charset="0"/>
                        </a:rPr>
                        <a:t>£</a:t>
                      </a:r>
                      <a:r>
                        <a:rPr lang="en-US" sz="1100" b="1" spc="-10" dirty="0">
                          <a:effectLst/>
                          <a:latin typeface="Times New Roman" panose="02020603050405020304" pitchFamily="18" charset="0"/>
                          <a:ea typeface="Times New Roman" panose="02020603050405020304" pitchFamily="18" charset="0"/>
                        </a:rPr>
                        <a:t> 0.1 </a:t>
                      </a:r>
                      <a:r>
                        <a:rPr lang="en-US" sz="1100" b="1" spc="-10" dirty="0" err="1">
                          <a:effectLst/>
                          <a:latin typeface="Times New Roman" panose="02020603050405020304" pitchFamily="18" charset="0"/>
                          <a:ea typeface="Times New Roman" panose="02020603050405020304" pitchFamily="18" charset="0"/>
                        </a:rPr>
                        <a:t>nCi</a:t>
                      </a:r>
                      <a:r>
                        <a:rPr lang="en-US" sz="1100" b="1" spc="-10" dirty="0">
                          <a:effectLst/>
                          <a:latin typeface="Times New Roman" panose="02020603050405020304" pitchFamily="18" charset="0"/>
                          <a:ea typeface="Times New Roman" panose="02020603050405020304" pitchFamily="18" charset="0"/>
                        </a:rPr>
                        <a:t>/g and less than 1% of activity</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536802412"/>
                  </a:ext>
                </a:extLst>
              </a:tr>
              <a:tr h="235425">
                <a:tc>
                  <a:txBody>
                    <a:bodyPr/>
                    <a:lstStyle/>
                    <a:p>
                      <a:pPr marL="457200" marR="0" indent="-457200" algn="just">
                        <a:spcBef>
                          <a:spcPts val="0"/>
                        </a:spcBef>
                        <a:spcAft>
                          <a:spcPts val="180"/>
                        </a:spcAft>
                      </a:pPr>
                      <a:r>
                        <a:rPr lang="en-US" sz="1100" b="1" spc="-10" dirty="0">
                          <a:effectLst/>
                          <a:latin typeface="Symbol" panose="05050102010706020507" pitchFamily="18" charset="2"/>
                          <a:ea typeface="Times New Roman" panose="02020603050405020304" pitchFamily="18" charset="0"/>
                        </a:rPr>
                        <a:t>a </a:t>
                      </a:r>
                      <a:r>
                        <a:rPr lang="en-US" sz="1100" b="1" spc="-10" dirty="0">
                          <a:effectLst/>
                          <a:latin typeface="Times New Roman" panose="02020603050405020304" pitchFamily="18" charset="0"/>
                          <a:ea typeface="Times New Roman" panose="02020603050405020304" pitchFamily="18" charset="0"/>
                        </a:rPr>
                        <a:t>for TRUs, Ac, Ra and  Th for trans-shipment (unless otherwise listed)</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tc>
                  <a:txBody>
                    <a:bodyPr/>
                    <a:lstStyle/>
                    <a:p>
                      <a:pPr marL="0" marR="0" algn="ctr">
                        <a:spcBef>
                          <a:spcPts val="0"/>
                        </a:spcBef>
                        <a:spcAft>
                          <a:spcPts val="180"/>
                        </a:spcAft>
                      </a:pPr>
                      <a:r>
                        <a:rPr lang="en-US" sz="1100" b="1" spc="-10" dirty="0">
                          <a:effectLst/>
                          <a:latin typeface="Symbol" panose="05050102010706020507" pitchFamily="18" charset="2"/>
                          <a:ea typeface="Times New Roman" panose="02020603050405020304" pitchFamily="18" charset="0"/>
                        </a:rPr>
                        <a:t>£</a:t>
                      </a:r>
                      <a:r>
                        <a:rPr lang="en-US" sz="1100" b="1" spc="-10" dirty="0">
                          <a:effectLst/>
                          <a:latin typeface="Times New Roman" panose="02020603050405020304" pitchFamily="18" charset="0"/>
                          <a:ea typeface="Times New Roman" panose="02020603050405020304" pitchFamily="18" charset="0"/>
                        </a:rPr>
                        <a:t> 10 </a:t>
                      </a:r>
                      <a:r>
                        <a:rPr lang="en-US" sz="1100" b="1" spc="-10" dirty="0" err="1">
                          <a:effectLst/>
                          <a:latin typeface="Times New Roman" panose="02020603050405020304" pitchFamily="18" charset="0"/>
                          <a:ea typeface="Times New Roman" panose="02020603050405020304" pitchFamily="18" charset="0"/>
                        </a:rPr>
                        <a:t>nCi</a:t>
                      </a:r>
                      <a:r>
                        <a:rPr lang="en-US" sz="1100" b="1" spc="-10" dirty="0">
                          <a:effectLst/>
                          <a:latin typeface="Times New Roman" panose="02020603050405020304" pitchFamily="18" charset="0"/>
                          <a:ea typeface="Times New Roman" panose="02020603050405020304" pitchFamily="18" charset="0"/>
                        </a:rPr>
                        <a:t>/g</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623317226"/>
                  </a:ext>
                </a:extLst>
              </a:tr>
              <a:tr h="235425">
                <a:tc>
                  <a:txBody>
                    <a:bodyPr/>
                    <a:lstStyle/>
                    <a:p>
                      <a:pPr marL="457200" marR="0" indent="-457200" algn="just">
                        <a:spcBef>
                          <a:spcPts val="0"/>
                        </a:spcBef>
                        <a:spcAft>
                          <a:spcPts val="180"/>
                        </a:spcAft>
                      </a:pPr>
                      <a:r>
                        <a:rPr lang="en-US" sz="1100" b="1" spc="-10" dirty="0">
                          <a:effectLst/>
                          <a:latin typeface="Times New Roman" panose="02020603050405020304" pitchFamily="18" charset="0"/>
                          <a:ea typeface="Times New Roman" panose="02020603050405020304" pitchFamily="18" charset="0"/>
                        </a:rPr>
                        <a:t>Special Nuclear Material (Pu, U-233 and uranium enriched in U-233 or U-235)</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tc>
                  <a:txBody>
                    <a:bodyPr/>
                    <a:lstStyle/>
                    <a:p>
                      <a:pPr marL="457200" marR="0" algn="just">
                        <a:spcBef>
                          <a:spcPts val="0"/>
                        </a:spcBef>
                        <a:spcAft>
                          <a:spcPts val="180"/>
                        </a:spcAft>
                      </a:pPr>
                      <a:r>
                        <a:rPr lang="en-US" sz="1100" b="1" spc="-10" dirty="0">
                          <a:effectLst/>
                          <a:latin typeface="Calibri" panose="020F0502020204030204" pitchFamily="34" charset="0"/>
                          <a:ea typeface="Times New Roman" panose="02020603050405020304" pitchFamily="18" charset="0"/>
                        </a:rPr>
                        <a:t>       ≤</a:t>
                      </a:r>
                      <a:r>
                        <a:rPr lang="en-US" sz="1100" b="1" spc="-10" dirty="0">
                          <a:effectLst/>
                          <a:latin typeface="Times New Roman" panose="02020603050405020304" pitchFamily="18" charset="0"/>
                          <a:ea typeface="Times New Roman" panose="02020603050405020304" pitchFamily="18" charset="0"/>
                        </a:rPr>
                        <a:t> 0.49 g</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b">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34141390"/>
                  </a:ext>
                </a:extLst>
              </a:tr>
              <a:tr h="235425">
                <a:tc>
                  <a:txBody>
                    <a:bodyPr/>
                    <a:lstStyle/>
                    <a:p>
                      <a:pPr marL="0" marR="0" algn="just">
                        <a:spcBef>
                          <a:spcPts val="0"/>
                        </a:spcBef>
                        <a:spcAft>
                          <a:spcPts val="0"/>
                        </a:spcAft>
                      </a:pPr>
                      <a:r>
                        <a:rPr lang="en-US" sz="1100" b="1" spc="-10">
                          <a:effectLst/>
                          <a:latin typeface="Times New Roman" panose="02020603050405020304" pitchFamily="18" charset="0"/>
                          <a:ea typeface="Times New Roman" panose="02020603050405020304" pitchFamily="18" charset="0"/>
                        </a:rPr>
                        <a:t>Source Material (Th, U(NAT) and U(DEP)</a:t>
                      </a:r>
                      <a:endParaRPr lang="en-US" sz="1100" b="1">
                        <a:effectLst/>
                        <a:latin typeface="Times New Roman" panose="02020603050405020304" pitchFamily="18" charset="0"/>
                        <a:ea typeface="Times New Roman" panose="020206030504050203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1" spc="-10" dirty="0">
                          <a:effectLst/>
                          <a:latin typeface="Calibri" panose="020F0502020204030204" pitchFamily="34" charset="0"/>
                          <a:ea typeface="Times New Roman" panose="02020603050405020304" pitchFamily="18" charset="0"/>
                        </a:rPr>
                        <a:t>≤</a:t>
                      </a:r>
                      <a:r>
                        <a:rPr lang="en-US" sz="1100" b="1" spc="-10" dirty="0">
                          <a:effectLst/>
                          <a:latin typeface="Times New Roman" panose="02020603050405020304" pitchFamily="18" charset="0"/>
                          <a:ea typeface="Times New Roman" panose="02020603050405020304" pitchFamily="18" charset="0"/>
                        </a:rPr>
                        <a:t> 0.49 kg</a:t>
                      </a:r>
                      <a:endParaRPr lang="en-US" sz="1100" b="1"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32762820"/>
                  </a:ext>
                </a:extLst>
              </a:tr>
              <a:tr h="510086">
                <a:tc gridSpan="2">
                  <a:txBody>
                    <a:bodyPr/>
                    <a:lstStyle/>
                    <a:p>
                      <a:pPr marL="457200" marR="0" indent="-457200" algn="l">
                        <a:spcBef>
                          <a:spcPts val="200"/>
                        </a:spcBef>
                        <a:spcAft>
                          <a:spcPts val="0"/>
                        </a:spcAft>
                      </a:pPr>
                      <a:r>
                        <a:rPr lang="en-US" sz="900" spc="-10" dirty="0">
                          <a:effectLst/>
                          <a:latin typeface="Times New Roman" panose="02020603050405020304" pitchFamily="18" charset="0"/>
                          <a:ea typeface="Times New Roman" panose="02020603050405020304" pitchFamily="18" charset="0"/>
                        </a:rPr>
                        <a:t>Note 1</a:t>
                      </a:r>
                      <a:r>
                        <a:rPr lang="en-US" sz="1000" spc="-10" dirty="0">
                          <a:effectLst/>
                          <a:latin typeface="Times New Roman" panose="02020603050405020304" pitchFamily="18" charset="0"/>
                          <a:ea typeface="Times New Roman" panose="02020603050405020304" pitchFamily="18" charset="0"/>
                        </a:rPr>
                        <a:t>:	Sr-90  and I-129 must be &lt; 2% of the total </a:t>
                      </a:r>
                      <a:r>
                        <a:rPr lang="en-US" sz="1000" spc="-10" dirty="0">
                          <a:effectLst/>
                          <a:latin typeface="Symbol" panose="05050102010706020507" pitchFamily="18" charset="2"/>
                          <a:ea typeface="Times New Roman" panose="02020603050405020304" pitchFamily="18" charset="0"/>
                        </a:rPr>
                        <a:t>b</a:t>
                      </a:r>
                      <a:r>
                        <a:rPr lang="en-US" sz="1000" spc="-10" dirty="0">
                          <a:effectLst/>
                          <a:latin typeface="Times New Roman" panose="02020603050405020304" pitchFamily="18" charset="0"/>
                          <a:ea typeface="Times New Roman" panose="02020603050405020304" pitchFamily="18" charset="0"/>
                        </a:rPr>
                        <a:t>–</a:t>
                      </a:r>
                      <a:r>
                        <a:rPr lang="en-US" sz="1000" spc="-10" dirty="0">
                          <a:effectLst/>
                          <a:latin typeface="Symbol" panose="05050102010706020507" pitchFamily="18" charset="2"/>
                          <a:ea typeface="Times New Roman" panose="02020603050405020304" pitchFamily="18" charset="0"/>
                        </a:rPr>
                        <a:t>g</a:t>
                      </a:r>
                      <a:r>
                        <a:rPr lang="en-US" sz="1000" spc="-10" dirty="0">
                          <a:effectLst/>
                          <a:latin typeface="Times New Roman" panose="02020603050405020304" pitchFamily="18" charset="0"/>
                          <a:ea typeface="Times New Roman" panose="02020603050405020304" pitchFamily="18" charset="0"/>
                        </a:rPr>
                        <a:t> activity</a:t>
                      </a:r>
                      <a:endParaRPr lang="en-US" sz="1200" dirty="0">
                        <a:effectLst/>
                        <a:latin typeface="Times New Roman" panose="02020603050405020304" pitchFamily="18" charset="0"/>
                        <a:ea typeface="Times New Roman" panose="02020603050405020304" pitchFamily="18" charset="0"/>
                      </a:endParaRPr>
                    </a:p>
                    <a:p>
                      <a:pPr marL="457200" marR="0" indent="-457200" algn="l">
                        <a:spcBef>
                          <a:spcPts val="200"/>
                        </a:spcBef>
                        <a:spcAft>
                          <a:spcPts val="0"/>
                        </a:spcAft>
                      </a:pPr>
                      <a:r>
                        <a:rPr lang="en-US" sz="900" spc="-10" dirty="0">
                          <a:effectLst/>
                          <a:latin typeface="Times New Roman" panose="02020603050405020304" pitchFamily="18" charset="0"/>
                          <a:ea typeface="Times New Roman" panose="02020603050405020304" pitchFamily="18" charset="0"/>
                        </a:rPr>
                        <a:t>Note 2</a:t>
                      </a:r>
                      <a:r>
                        <a:rPr lang="en-US" sz="1000" spc="-10" dirty="0">
                          <a:effectLst/>
                          <a:latin typeface="Times New Roman" panose="02020603050405020304" pitchFamily="18" charset="0"/>
                          <a:ea typeface="Times New Roman" panose="02020603050405020304" pitchFamily="18" charset="0"/>
                        </a:rPr>
                        <a:t>:	Disposal sites may have more restrictive concentration limits</a:t>
                      </a:r>
                      <a:endParaRPr lang="en-US" sz="1200" dirty="0">
                        <a:effectLst/>
                        <a:latin typeface="Times New Roman" panose="02020603050405020304" pitchFamily="18" charset="0"/>
                        <a:ea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487916190"/>
                  </a:ext>
                </a:extLst>
              </a:tr>
            </a:tbl>
          </a:graphicData>
        </a:graphic>
      </p:graphicFrame>
    </p:spTree>
    <p:extLst>
      <p:ext uri="{BB962C8B-B14F-4D97-AF65-F5344CB8AC3E}">
        <p14:creationId xmlns:p14="http://schemas.microsoft.com/office/powerpoint/2010/main" val="27380481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A8A40DE-608C-3C46-91AF-8482E2BB950E}"/>
              </a:ext>
            </a:extLst>
          </p:cNvPr>
          <p:cNvSpPr>
            <a:spLocks noGrp="1" noChangeArrowheads="1"/>
          </p:cNvSpPr>
          <p:nvPr>
            <p:ph type="title"/>
          </p:nvPr>
        </p:nvSpPr>
        <p:spPr>
          <a:xfrm>
            <a:off x="3587058" y="580900"/>
            <a:ext cx="3617614" cy="577944"/>
          </a:xfrm>
        </p:spPr>
        <p:txBody>
          <a:bodyPr/>
          <a:lstStyle/>
          <a:p>
            <a:r>
              <a:rPr lang="en-US" altLang="en-US" sz="2400" dirty="0">
                <a:latin typeface="Arial" charset="0"/>
              </a:rPr>
              <a:t>Out Of WAG Parameters</a:t>
            </a:r>
          </a:p>
        </p:txBody>
      </p:sp>
      <p:sp>
        <p:nvSpPr>
          <p:cNvPr id="4" name="Text Box 681">
            <a:extLst>
              <a:ext uri="{FF2B5EF4-FFF2-40B4-BE49-F238E27FC236}">
                <a16:creationId xmlns:a16="http://schemas.microsoft.com/office/drawing/2014/main" id="{3E027F63-0B99-057C-CCC6-DFB09A10FBC7}"/>
              </a:ext>
            </a:extLst>
          </p:cNvPr>
          <p:cNvSpPr txBox="1">
            <a:spLocks noChangeArrowheads="1"/>
          </p:cNvSpPr>
          <p:nvPr/>
        </p:nvSpPr>
        <p:spPr bwMode="auto">
          <a:xfrm>
            <a:off x="1130928" y="2162016"/>
            <a:ext cx="4264937"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571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2800" b="1" dirty="0">
                <a:latin typeface="Arial" panose="020B0604020202020204" pitchFamily="34" charset="0"/>
                <a:cs typeface="Arial" panose="020B0604020202020204" pitchFamily="34" charset="0"/>
              </a:rPr>
              <a:t>Material requiring pre-approval can be found in Table 2. of the WAG.  Examples of material requiring</a:t>
            </a:r>
          </a:p>
          <a:p>
            <a:pPr algn="l"/>
            <a:r>
              <a:rPr lang="en-US" altLang="en-US" sz="2800" b="1" dirty="0">
                <a:latin typeface="Arial" panose="020B0604020202020204" pitchFamily="34" charset="0"/>
                <a:cs typeface="Arial" panose="020B0604020202020204" pitchFamily="34" charset="0"/>
              </a:rPr>
              <a:t>pre-approval are as follows:</a:t>
            </a:r>
          </a:p>
        </p:txBody>
      </p:sp>
      <p:pic>
        <p:nvPicPr>
          <p:cNvPr id="5" name="Picture 890">
            <a:extLst>
              <a:ext uri="{FF2B5EF4-FFF2-40B4-BE49-F238E27FC236}">
                <a16:creationId xmlns:a16="http://schemas.microsoft.com/office/drawing/2014/main" id="{D1B00E74-28B6-8978-C76F-038326E575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1427048"/>
            <a:ext cx="4495800" cy="53980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57150" cap="flat" cmpd="sng" algn="ctr">
                <a:solidFill>
                  <a:schemeClr val="tx1"/>
                </a:solidFill>
                <a:prstDash val="solid"/>
                <a:miter lim="800000"/>
                <a:headEnd type="none" w="med" len="med"/>
                <a:tailEnd type="none" w="med" len="med"/>
              </a14:hiddenLine>
            </a:ext>
          </a:extLst>
        </p:spPr>
      </p:pic>
    </p:spTree>
    <p:extLst>
      <p:ext uri="{BB962C8B-B14F-4D97-AF65-F5344CB8AC3E}">
        <p14:creationId xmlns:p14="http://schemas.microsoft.com/office/powerpoint/2010/main" val="14574958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86D5770-92CB-AA2F-87CC-DC4915D98E0C}"/>
              </a:ext>
            </a:extLst>
          </p:cNvPr>
          <p:cNvSpPr>
            <a:spLocks noGrp="1"/>
          </p:cNvSpPr>
          <p:nvPr>
            <p:ph type="title"/>
          </p:nvPr>
        </p:nvSpPr>
        <p:spPr>
          <a:xfrm>
            <a:off x="2565902" y="979253"/>
            <a:ext cx="7329535" cy="614158"/>
          </a:xfrm>
        </p:spPr>
        <p:txBody>
          <a:bodyPr>
            <a:normAutofit/>
          </a:bodyPr>
          <a:lstStyle/>
          <a:p>
            <a:r>
              <a:rPr lang="en-US" sz="2400" dirty="0"/>
              <a:t>WAG-501 Section 4.4 Aqueous Liquids, Sludges, and Resins</a:t>
            </a:r>
          </a:p>
        </p:txBody>
      </p:sp>
      <p:graphicFrame>
        <p:nvGraphicFramePr>
          <p:cNvPr id="2" name="Table 1">
            <a:extLst>
              <a:ext uri="{FF2B5EF4-FFF2-40B4-BE49-F238E27FC236}">
                <a16:creationId xmlns:a16="http://schemas.microsoft.com/office/drawing/2014/main" id="{38B154FB-22B8-1A28-E694-411524E98449}"/>
              </a:ext>
            </a:extLst>
          </p:cNvPr>
          <p:cNvGraphicFramePr>
            <a:graphicFrameLocks noGrp="1"/>
          </p:cNvGraphicFramePr>
          <p:nvPr>
            <p:extLst>
              <p:ext uri="{D42A27DB-BD31-4B8C-83A1-F6EECF244321}">
                <p14:modId xmlns:p14="http://schemas.microsoft.com/office/powerpoint/2010/main" val="286399800"/>
              </p:ext>
            </p:extLst>
          </p:nvPr>
        </p:nvGraphicFramePr>
        <p:xfrm>
          <a:off x="1377696" y="1593411"/>
          <a:ext cx="9058656" cy="4770813"/>
        </p:xfrm>
        <a:graphic>
          <a:graphicData uri="http://schemas.openxmlformats.org/drawingml/2006/table">
            <a:tbl>
              <a:tblPr firstRow="1" firstCol="1" bandRow="1"/>
              <a:tblGrid>
                <a:gridCol w="2805395">
                  <a:extLst>
                    <a:ext uri="{9D8B030D-6E8A-4147-A177-3AD203B41FA5}">
                      <a16:colId xmlns:a16="http://schemas.microsoft.com/office/drawing/2014/main" val="617653803"/>
                    </a:ext>
                  </a:extLst>
                </a:gridCol>
                <a:gridCol w="1246842">
                  <a:extLst>
                    <a:ext uri="{9D8B030D-6E8A-4147-A177-3AD203B41FA5}">
                      <a16:colId xmlns:a16="http://schemas.microsoft.com/office/drawing/2014/main" val="2796901543"/>
                    </a:ext>
                  </a:extLst>
                </a:gridCol>
                <a:gridCol w="1236452">
                  <a:extLst>
                    <a:ext uri="{9D8B030D-6E8A-4147-A177-3AD203B41FA5}">
                      <a16:colId xmlns:a16="http://schemas.microsoft.com/office/drawing/2014/main" val="378420025"/>
                    </a:ext>
                  </a:extLst>
                </a:gridCol>
                <a:gridCol w="368399">
                  <a:extLst>
                    <a:ext uri="{9D8B030D-6E8A-4147-A177-3AD203B41FA5}">
                      <a16:colId xmlns:a16="http://schemas.microsoft.com/office/drawing/2014/main" val="1501565413"/>
                    </a:ext>
                  </a:extLst>
                </a:gridCol>
                <a:gridCol w="2232653">
                  <a:extLst>
                    <a:ext uri="{9D8B030D-6E8A-4147-A177-3AD203B41FA5}">
                      <a16:colId xmlns:a16="http://schemas.microsoft.com/office/drawing/2014/main" val="175141610"/>
                    </a:ext>
                  </a:extLst>
                </a:gridCol>
                <a:gridCol w="1168915">
                  <a:extLst>
                    <a:ext uri="{9D8B030D-6E8A-4147-A177-3AD203B41FA5}">
                      <a16:colId xmlns:a16="http://schemas.microsoft.com/office/drawing/2014/main" val="2740102367"/>
                    </a:ext>
                  </a:extLst>
                </a:gridCol>
              </a:tblGrid>
              <a:tr h="283977">
                <a:tc rowSpan="2">
                  <a:txBody>
                    <a:bodyPr/>
                    <a:lstStyle/>
                    <a:p>
                      <a:pPr marL="0" marR="0" algn="ctr">
                        <a:spcBef>
                          <a:spcPts val="0"/>
                        </a:spcBef>
                        <a:spcAft>
                          <a:spcPts val="0"/>
                        </a:spcAft>
                      </a:pPr>
                      <a:r>
                        <a:rPr lang="en-US" sz="1000" b="1">
                          <a:solidFill>
                            <a:srgbClr val="000000"/>
                          </a:solidFill>
                          <a:effectLst/>
                          <a:latin typeface="Times New Roman" panose="02020603050405020304" pitchFamily="18" charset="0"/>
                          <a:ea typeface="Times New Roman" panose="02020603050405020304" pitchFamily="18" charset="0"/>
                        </a:rPr>
                        <a:t>Descriptor (Note 1)</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D9D9D9"/>
                    </a:solidFill>
                  </a:tcPr>
                </a:tc>
                <a:tc gridSpan="5">
                  <a:txBody>
                    <a:bodyPr/>
                    <a:lstStyle/>
                    <a:p>
                      <a:pPr marL="0" marR="0" algn="ctr">
                        <a:spcBef>
                          <a:spcPts val="0"/>
                        </a:spcBef>
                        <a:spcAft>
                          <a:spcPts val="0"/>
                        </a:spcAft>
                      </a:pPr>
                      <a:r>
                        <a:rPr lang="en-US" sz="1000" b="1">
                          <a:solidFill>
                            <a:srgbClr val="000000"/>
                          </a:solidFill>
                          <a:effectLst/>
                          <a:latin typeface="Times New Roman" panose="02020603050405020304" pitchFamily="18" charset="0"/>
                          <a:ea typeface="Times New Roman" panose="02020603050405020304" pitchFamily="18" charset="0"/>
                        </a:rPr>
                        <a:t>Processing Operations</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D9D9D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65681497"/>
                  </a:ext>
                </a:extLst>
              </a:tr>
              <a:tr h="681545">
                <a:tc vMerge="1">
                  <a:txBody>
                    <a:bodyPr/>
                    <a:lstStyle/>
                    <a:p>
                      <a:endParaRPr lang="en-US"/>
                    </a:p>
                  </a:txBody>
                  <a:tcPr/>
                </a:tc>
                <a:tc>
                  <a:txBody>
                    <a:bodyPr/>
                    <a:lstStyle/>
                    <a:p>
                      <a:pPr marL="0" marR="0" algn="ctr">
                        <a:spcBef>
                          <a:spcPts val="0"/>
                        </a:spcBef>
                        <a:spcAft>
                          <a:spcPts val="0"/>
                        </a:spcAft>
                      </a:pPr>
                      <a:r>
                        <a:rPr lang="en-US" sz="1000" b="1">
                          <a:solidFill>
                            <a:srgbClr val="000000"/>
                          </a:solidFill>
                          <a:effectLst/>
                          <a:latin typeface="Times New Roman" panose="02020603050405020304" pitchFamily="18" charset="0"/>
                          <a:ea typeface="Times New Roman" panose="02020603050405020304" pitchFamily="18" charset="0"/>
                        </a:rPr>
                        <a:t>Incineration</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D9D9D9"/>
                    </a:solidFill>
                  </a:tcPr>
                </a:tc>
                <a:tc>
                  <a:txBody>
                    <a:bodyPr/>
                    <a:lstStyle/>
                    <a:p>
                      <a:pPr marL="0" marR="0" algn="ctr">
                        <a:spcBef>
                          <a:spcPts val="0"/>
                        </a:spcBef>
                        <a:spcAft>
                          <a:spcPts val="0"/>
                        </a:spcAft>
                      </a:pPr>
                      <a:r>
                        <a:rPr lang="en-US" sz="1000" b="1">
                          <a:solidFill>
                            <a:srgbClr val="000000"/>
                          </a:solidFill>
                          <a:effectLst/>
                          <a:latin typeface="Times New Roman" panose="02020603050405020304" pitchFamily="18" charset="0"/>
                          <a:ea typeface="Times New Roman" panose="02020603050405020304" pitchFamily="18" charset="0"/>
                        </a:rPr>
                        <a:t>Waste Water Evaporator</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D9D9D9"/>
                    </a:solidFill>
                  </a:tcPr>
                </a:tc>
                <a:tc>
                  <a:txBody>
                    <a:bodyPr/>
                    <a:lstStyle/>
                    <a:p>
                      <a:pPr marL="0" marR="0" algn="ctr">
                        <a:spcBef>
                          <a:spcPts val="0"/>
                        </a:spcBef>
                        <a:spcAft>
                          <a:spcPts val="0"/>
                        </a:spcAft>
                      </a:pPr>
                      <a:r>
                        <a:rPr lang="en-US" sz="1000" b="1">
                          <a:solidFill>
                            <a:srgbClr val="000000"/>
                          </a:solidFill>
                          <a:effectLst/>
                          <a:latin typeface="Times New Roman" panose="02020603050405020304" pitchFamily="18" charset="0"/>
                          <a:ea typeface="Times New Roman" panose="02020603050405020304" pitchFamily="18" charset="0"/>
                        </a:rPr>
                        <a:t> </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D9D9D9"/>
                    </a:solidFill>
                  </a:tcPr>
                </a:tc>
                <a:tc>
                  <a:txBody>
                    <a:bodyPr/>
                    <a:lstStyle/>
                    <a:p>
                      <a:pPr marL="0" marR="0" algn="ctr">
                        <a:spcBef>
                          <a:spcPts val="0"/>
                        </a:spcBef>
                        <a:spcAft>
                          <a:spcPts val="0"/>
                        </a:spcAft>
                      </a:pPr>
                      <a:r>
                        <a:rPr lang="en-US" sz="1000" b="1">
                          <a:solidFill>
                            <a:srgbClr val="000000"/>
                          </a:solidFill>
                          <a:effectLst/>
                          <a:latin typeface="Times New Roman" panose="02020603050405020304" pitchFamily="18" charset="0"/>
                          <a:ea typeface="Times New Roman" panose="02020603050405020304" pitchFamily="18" charset="0"/>
                        </a:rPr>
                        <a:t>Liquid Evap</a:t>
                      </a:r>
                      <a:endParaRPr lang="en-US" sz="120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US" sz="1000" b="1">
                          <a:solidFill>
                            <a:srgbClr val="000000"/>
                          </a:solidFill>
                          <a:effectLst/>
                          <a:latin typeface="Times New Roman" panose="02020603050405020304" pitchFamily="18" charset="0"/>
                          <a:ea typeface="Times New Roman" panose="02020603050405020304" pitchFamily="18" charset="0"/>
                        </a:rPr>
                        <a:t>System</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D9D9D9"/>
                    </a:solidFill>
                  </a:tcPr>
                </a:tc>
                <a:tc>
                  <a:txBody>
                    <a:bodyPr/>
                    <a:lstStyle/>
                    <a:p>
                      <a:pPr marL="0" marR="0" algn="ctr">
                        <a:spcBef>
                          <a:spcPts val="0"/>
                        </a:spcBef>
                        <a:spcAft>
                          <a:spcPts val="0"/>
                        </a:spcAft>
                      </a:pPr>
                      <a:r>
                        <a:rPr lang="en-US" sz="1000" b="1">
                          <a:solidFill>
                            <a:srgbClr val="000000"/>
                          </a:solidFill>
                          <a:effectLst/>
                          <a:latin typeface="Times New Roman" panose="02020603050405020304" pitchFamily="18" charset="0"/>
                          <a:ea typeface="Times New Roman" panose="02020603050405020304" pitchFamily="18" charset="0"/>
                        </a:rPr>
                        <a:t>Drum Oven</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344787345"/>
                  </a:ext>
                </a:extLst>
              </a:tr>
              <a:tr h="454363">
                <a:tc>
                  <a:txBody>
                    <a:bodyPr/>
                    <a:lstStyle/>
                    <a:p>
                      <a:pPr marL="0" marR="0" algn="l">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pH</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5 to 9</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&gt;2 and &lt;12.5</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000">
                        <a:effectLst/>
                        <a:latin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&gt;2 and &lt;12.5</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&gt;2 and &lt;12.5</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44923081"/>
                  </a:ext>
                </a:extLst>
              </a:tr>
              <a:tr h="454363">
                <a:tc>
                  <a:txBody>
                    <a:bodyPr/>
                    <a:lstStyle/>
                    <a:p>
                      <a:pPr marL="0" marR="0" algn="l">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Solids Content by Volume excluding settled sludge</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&lt;1.0%</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&lt;1%</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000">
                        <a:effectLst/>
                        <a:latin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&lt;1.0%</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&lt;1.0%</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27249596"/>
                  </a:ext>
                </a:extLst>
              </a:tr>
              <a:tr h="454363">
                <a:tc>
                  <a:txBody>
                    <a:bodyPr/>
                    <a:lstStyle/>
                    <a:p>
                      <a:pPr marL="0" marR="0" algn="l">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Oil Content by Volume</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&lt;1.0%</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No visual sheen</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000">
                        <a:effectLst/>
                        <a:latin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&lt;1.0%</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&lt;1.0%</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449608"/>
                  </a:ext>
                </a:extLst>
              </a:tr>
              <a:tr h="283977">
                <a:tc>
                  <a:txBody>
                    <a:bodyPr/>
                    <a:lstStyle/>
                    <a:p>
                      <a:pPr marL="0" marR="0" algn="l">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Chelating Agent by Volume</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&lt;1.0%</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&lt;1.0%</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000">
                        <a:effectLst/>
                        <a:latin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&lt;1.0%</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&lt;1.0%</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51033580"/>
                  </a:ext>
                </a:extLst>
              </a:tr>
              <a:tr h="454363">
                <a:tc>
                  <a:txBody>
                    <a:bodyPr/>
                    <a:lstStyle/>
                    <a:p>
                      <a:pPr marL="0" marR="0" algn="l">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Flash Point </a:t>
                      </a:r>
                      <a:r>
                        <a:rPr lang="en-US" sz="1000" baseline="30000">
                          <a:solidFill>
                            <a:srgbClr val="000000"/>
                          </a:solidFill>
                          <a:effectLst/>
                          <a:latin typeface="Times New Roman" panose="02020603050405020304" pitchFamily="18" charset="0"/>
                          <a:ea typeface="Times New Roman" panose="02020603050405020304" pitchFamily="18" charset="0"/>
                        </a:rPr>
                        <a:t>0</a:t>
                      </a:r>
                      <a:r>
                        <a:rPr lang="en-US" sz="1000">
                          <a:solidFill>
                            <a:srgbClr val="000000"/>
                          </a:solidFill>
                          <a:effectLst/>
                          <a:latin typeface="Times New Roman" panose="02020603050405020304" pitchFamily="18" charset="0"/>
                          <a:ea typeface="Times New Roman" panose="02020603050405020304" pitchFamily="18" charset="0"/>
                        </a:rPr>
                        <a:t>F</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&gt;140</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&gt;250</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000">
                        <a:effectLst/>
                        <a:latin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&gt;200 (Note 2)</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&gt;200 (Note 2)</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40481573"/>
                  </a:ext>
                </a:extLst>
              </a:tr>
              <a:tr h="283977">
                <a:tc>
                  <a:txBody>
                    <a:bodyPr/>
                    <a:lstStyle/>
                    <a:p>
                      <a:pPr marL="0" marR="0" algn="l">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Oil (mg/L)</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N/A</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N/A</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000">
                        <a:effectLst/>
                        <a:latin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N/A</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N/A</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43176691"/>
                  </a:ext>
                </a:extLst>
              </a:tr>
              <a:tr h="283977">
                <a:tc>
                  <a:txBody>
                    <a:bodyPr/>
                    <a:lstStyle/>
                    <a:p>
                      <a:pPr marL="0" marR="0" algn="l">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Gross Beta-Gamma (µCi/ml)</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N/A</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&lt;1.0E-3</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000">
                        <a:effectLst/>
                        <a:latin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&lt;1.0E-3</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N/A</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1285131"/>
                  </a:ext>
                </a:extLst>
              </a:tr>
              <a:tr h="283977">
                <a:tc>
                  <a:txBody>
                    <a:bodyPr/>
                    <a:lstStyle/>
                    <a:p>
                      <a:pPr marL="0" marR="0" algn="l">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Gross Alpha (µCi/ml)</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N/A</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&lt;1.0E-5</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000">
                        <a:effectLst/>
                        <a:latin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&lt;1.0E-6</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N/A</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23548129"/>
                  </a:ext>
                </a:extLst>
              </a:tr>
              <a:tr h="283977">
                <a:tc>
                  <a:txBody>
                    <a:bodyPr/>
                    <a:lstStyle/>
                    <a:p>
                      <a:pPr marL="0" marR="0" algn="l">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Beryllium (mg/L)</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&lt;0.02</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&lt;0.02</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 </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&lt;0.02</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&lt;0.02</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4902724"/>
                  </a:ext>
                </a:extLst>
              </a:tr>
              <a:tr h="283977">
                <a:tc gridSpan="6">
                  <a:txBody>
                    <a:bodyPr/>
                    <a:lstStyle/>
                    <a:p>
                      <a:pPr marL="0" marR="0" algn="l">
                        <a:spcBef>
                          <a:spcPts val="300"/>
                        </a:spcBef>
                        <a:spcAft>
                          <a:spcPts val="0"/>
                        </a:spcAft>
                      </a:pPr>
                      <a:r>
                        <a:rPr lang="en-US" sz="1000">
                          <a:solidFill>
                            <a:srgbClr val="000000"/>
                          </a:solidFill>
                          <a:effectLst/>
                          <a:latin typeface="Times New Roman" panose="02020603050405020304" pitchFamily="18" charset="0"/>
                          <a:ea typeface="Times New Roman" panose="02020603050405020304" pitchFamily="18" charset="0"/>
                        </a:rPr>
                        <a:t>Note 1: Chemical agents present in the waste stream shall be identified.</a:t>
                      </a:r>
                      <a:endParaRPr lang="en-US" sz="1200">
                        <a:effectLst/>
                        <a:latin typeface="Times New Roman" panose="02020603050405020304" pitchFamily="18" charset="0"/>
                        <a:ea typeface="Times New Roman" panose="02020603050405020304" pitchFamily="18"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0370463"/>
                  </a:ext>
                </a:extLst>
              </a:tr>
              <a:tr h="283977">
                <a:tc gridSpan="6">
                  <a:txBody>
                    <a:bodyPr/>
                    <a:lstStyle/>
                    <a:p>
                      <a:pPr marL="0" marR="0" algn="l">
                        <a:spcBef>
                          <a:spcPts val="0"/>
                        </a:spcBef>
                        <a:spcAft>
                          <a:spcPts val="0"/>
                        </a:spcAft>
                      </a:pPr>
                      <a:r>
                        <a:rPr lang="en-US" sz="1000" dirty="0">
                          <a:solidFill>
                            <a:srgbClr val="000000"/>
                          </a:solidFill>
                          <a:effectLst/>
                          <a:latin typeface="Times New Roman" panose="02020603050405020304" pitchFamily="18" charset="0"/>
                          <a:ea typeface="Times New Roman" panose="02020603050405020304" pitchFamily="18" charset="0"/>
                        </a:rPr>
                        <a:t>Note 2: Actual Flash Point result needed to determine proper processing plan.</a:t>
                      </a:r>
                      <a:endParaRPr lang="en-US" sz="12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222497789"/>
                  </a:ext>
                </a:extLst>
              </a:tr>
            </a:tbl>
          </a:graphicData>
        </a:graphic>
      </p:graphicFrame>
    </p:spTree>
    <p:extLst>
      <p:ext uri="{BB962C8B-B14F-4D97-AF65-F5344CB8AC3E}">
        <p14:creationId xmlns:p14="http://schemas.microsoft.com/office/powerpoint/2010/main" val="22597568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45E1C9A-138E-69F6-DD31-B0770411347E}"/>
              </a:ext>
            </a:extLst>
          </p:cNvPr>
          <p:cNvSpPr>
            <a:spLocks noGrp="1" noChangeArrowheads="1"/>
          </p:cNvSpPr>
          <p:nvPr>
            <p:ph type="title"/>
          </p:nvPr>
        </p:nvSpPr>
        <p:spPr>
          <a:xfrm>
            <a:off x="3617236" y="544685"/>
            <a:ext cx="4957527" cy="532677"/>
          </a:xfrm>
        </p:spPr>
        <p:txBody>
          <a:bodyPr/>
          <a:lstStyle/>
          <a:p>
            <a:r>
              <a:rPr lang="en-US" altLang="en-US" sz="2400" dirty="0">
                <a:latin typeface="Arial" charset="0"/>
              </a:rPr>
              <a:t>Metal Unacceptable for Processing</a:t>
            </a:r>
          </a:p>
        </p:txBody>
      </p:sp>
      <p:pic>
        <p:nvPicPr>
          <p:cNvPr id="4" name="Picture 4">
            <a:extLst>
              <a:ext uri="{FF2B5EF4-FFF2-40B4-BE49-F238E27FC236}">
                <a16:creationId xmlns:a16="http://schemas.microsoft.com/office/drawing/2014/main" id="{90418A54-15D5-D455-EADD-007BD84830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7762" y="1330859"/>
            <a:ext cx="7496476" cy="52922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57150" cap="flat" cmpd="sng" algn="ctr">
                <a:solidFill>
                  <a:schemeClr val="tx1"/>
                </a:solidFill>
                <a:prstDash val="solid"/>
                <a:miter lim="800000"/>
                <a:headEnd type="none" w="med" len="med"/>
                <a:tailEnd type="none" w="med" len="med"/>
              </a14:hiddenLine>
            </a:ext>
          </a:extLst>
        </p:spPr>
      </p:pic>
    </p:spTree>
    <p:extLst>
      <p:ext uri="{BB962C8B-B14F-4D97-AF65-F5344CB8AC3E}">
        <p14:creationId xmlns:p14="http://schemas.microsoft.com/office/powerpoint/2010/main" val="7751035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4ECF92B-C8EE-80E2-F112-D6CE7F4D1FFE}"/>
              </a:ext>
            </a:extLst>
          </p:cNvPr>
          <p:cNvSpPr>
            <a:spLocks noGrp="1" noChangeArrowheads="1"/>
          </p:cNvSpPr>
          <p:nvPr>
            <p:ph type="title"/>
          </p:nvPr>
        </p:nvSpPr>
        <p:spPr>
          <a:xfrm>
            <a:off x="3114769" y="559806"/>
            <a:ext cx="5962461" cy="581135"/>
          </a:xfrm>
        </p:spPr>
        <p:txBody>
          <a:bodyPr/>
          <a:lstStyle/>
          <a:p>
            <a:r>
              <a:rPr lang="en-US" altLang="en-US" sz="2400" dirty="0">
                <a:latin typeface="Arial" charset="0"/>
              </a:rPr>
              <a:t>Material Specific Packaging Requirements</a:t>
            </a:r>
          </a:p>
        </p:txBody>
      </p:sp>
      <p:sp>
        <p:nvSpPr>
          <p:cNvPr id="4" name="Rectangle 3">
            <a:extLst>
              <a:ext uri="{FF2B5EF4-FFF2-40B4-BE49-F238E27FC236}">
                <a16:creationId xmlns:a16="http://schemas.microsoft.com/office/drawing/2014/main" id="{D6B7C14A-9618-8AE0-EEE5-649BE5129C93}"/>
              </a:ext>
            </a:extLst>
          </p:cNvPr>
          <p:cNvSpPr txBox="1">
            <a:spLocks noChangeArrowheads="1"/>
          </p:cNvSpPr>
          <p:nvPr/>
        </p:nvSpPr>
        <p:spPr>
          <a:xfrm>
            <a:off x="2589291" y="1492777"/>
            <a:ext cx="5151422" cy="3179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sz="2000" dirty="0">
                <a:cs typeface="Times New Roman" pitchFamily="18" charset="0"/>
              </a:rPr>
              <a:t>  	</a:t>
            </a:r>
            <a:r>
              <a:rPr lang="en-US" altLang="en-US" sz="2000" b="1" dirty="0">
                <a:cs typeface="Times New Roman" pitchFamily="18" charset="0"/>
              </a:rPr>
              <a:t>WAG Provides Packaging Instructions for:</a:t>
            </a:r>
          </a:p>
          <a:p>
            <a:endParaRPr lang="en-US" altLang="en-US" sz="2000" b="1" dirty="0"/>
          </a:p>
        </p:txBody>
      </p:sp>
      <p:pic>
        <p:nvPicPr>
          <p:cNvPr id="5" name="Picture 4">
            <a:extLst>
              <a:ext uri="{FF2B5EF4-FFF2-40B4-BE49-F238E27FC236}">
                <a16:creationId xmlns:a16="http://schemas.microsoft.com/office/drawing/2014/main" id="{063D376E-7080-6FB6-257E-50280BB3E0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1664" y="1878594"/>
            <a:ext cx="6368669" cy="441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57150" cap="flat" cmpd="sng" algn="ctr">
                <a:solidFill>
                  <a:schemeClr val="tx1"/>
                </a:solidFill>
                <a:prstDash val="solid"/>
                <a:miter lim="800000"/>
                <a:headEnd type="none" w="med" len="med"/>
                <a:tailEnd type="none" w="med" len="med"/>
              </a14:hiddenLine>
            </a:ext>
          </a:extLst>
        </p:spPr>
      </p:pic>
    </p:spTree>
    <p:extLst>
      <p:ext uri="{BB962C8B-B14F-4D97-AF65-F5344CB8AC3E}">
        <p14:creationId xmlns:p14="http://schemas.microsoft.com/office/powerpoint/2010/main" val="4013227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93BCACE-737D-E1C5-2BD5-708015171D6B}"/>
              </a:ext>
            </a:extLst>
          </p:cNvPr>
          <p:cNvSpPr>
            <a:spLocks noGrp="1" noChangeArrowheads="1"/>
          </p:cNvSpPr>
          <p:nvPr>
            <p:ph type="title"/>
          </p:nvPr>
        </p:nvSpPr>
        <p:spPr>
          <a:xfrm>
            <a:off x="2413124" y="979253"/>
            <a:ext cx="7365749" cy="614158"/>
          </a:xfrm>
        </p:spPr>
        <p:txBody>
          <a:bodyPr/>
          <a:lstStyle/>
          <a:p>
            <a:r>
              <a:rPr lang="en-US" altLang="en-US" sz="2400" dirty="0">
                <a:latin typeface="Arial" charset="0"/>
              </a:rPr>
              <a:t>Examples Material Specific Packaging Requirements</a:t>
            </a:r>
          </a:p>
        </p:txBody>
      </p:sp>
      <p:pic>
        <p:nvPicPr>
          <p:cNvPr id="4" name="Picture 4">
            <a:extLst>
              <a:ext uri="{FF2B5EF4-FFF2-40B4-BE49-F238E27FC236}">
                <a16:creationId xmlns:a16="http://schemas.microsoft.com/office/drawing/2014/main" id="{EB155B3F-255B-E56C-544E-3922923438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9896" y="1742602"/>
            <a:ext cx="8452207" cy="45044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57150" cap="flat" cmpd="sng" algn="ctr">
                <a:solidFill>
                  <a:schemeClr val="tx1"/>
                </a:solidFill>
                <a:prstDash val="solid"/>
                <a:miter lim="800000"/>
                <a:headEnd type="none" w="med" len="med"/>
                <a:tailEnd type="none" w="med" len="med"/>
              </a14:hiddenLine>
            </a:ext>
          </a:extLst>
        </p:spPr>
      </p:pic>
    </p:spTree>
    <p:extLst>
      <p:ext uri="{BB962C8B-B14F-4D97-AF65-F5344CB8AC3E}">
        <p14:creationId xmlns:p14="http://schemas.microsoft.com/office/powerpoint/2010/main" val="1349584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1A77A74-9C24-7F87-8D52-F66BA0CABA25}"/>
              </a:ext>
            </a:extLst>
          </p:cNvPr>
          <p:cNvSpPr>
            <a:spLocks noChangeArrowheads="1"/>
          </p:cNvSpPr>
          <p:nvPr/>
        </p:nvSpPr>
        <p:spPr bwMode="auto">
          <a:xfrm>
            <a:off x="2093393" y="1604318"/>
            <a:ext cx="8202613" cy="3160607"/>
          </a:xfrm>
          <a:prstGeom prst="rect">
            <a:avLst/>
          </a:prstGeom>
          <a:noFill/>
          <a:ln>
            <a:noFill/>
          </a:ln>
          <a:effectLst/>
          <a:extLst>
            <a:ext uri="{909E8E84-426E-40DD-AFC4-6F175D3DCCD1}">
              <a14:hiddenFill xmlns:a14="http://schemas.microsoft.com/office/drawing/2010/main">
                <a:solidFill>
                  <a:srgbClr val="091C5A"/>
                </a:solidFill>
              </a14:hiddenFill>
            </a:ext>
            <a:ext uri="{91240B29-F687-4F45-9708-019B960494DF}">
              <a14:hiddenLine xmlns:a14="http://schemas.microsoft.com/office/drawing/2010/main" w="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2039" tIns="41020" rIns="82039" bIns="41020">
            <a:spAutoFit/>
          </a:bodyPr>
          <a:lstStyle>
            <a:lvl1pPr algn="l" defTabSz="820738">
              <a:defRPr>
                <a:solidFill>
                  <a:schemeClr val="tx1"/>
                </a:solidFill>
                <a:latin typeface="Arial" charset="0"/>
              </a:defRPr>
            </a:lvl1pPr>
            <a:lvl2pPr marL="409575" algn="l" defTabSz="820738">
              <a:defRPr>
                <a:solidFill>
                  <a:schemeClr val="tx1"/>
                </a:solidFill>
                <a:latin typeface="Arial" charset="0"/>
              </a:defRPr>
            </a:lvl2pPr>
            <a:lvl3pPr marL="820738" algn="l" defTabSz="820738">
              <a:defRPr>
                <a:solidFill>
                  <a:schemeClr val="tx1"/>
                </a:solidFill>
                <a:latin typeface="Arial" charset="0"/>
              </a:defRPr>
            </a:lvl3pPr>
            <a:lvl4pPr marL="1230313" algn="l" defTabSz="820738">
              <a:defRPr>
                <a:solidFill>
                  <a:schemeClr val="tx1"/>
                </a:solidFill>
                <a:latin typeface="Arial" charset="0"/>
              </a:defRPr>
            </a:lvl4pPr>
            <a:lvl5pPr marL="1641475" algn="l" defTabSz="820738">
              <a:defRPr>
                <a:solidFill>
                  <a:schemeClr val="tx1"/>
                </a:solidFill>
                <a:latin typeface="Arial" charset="0"/>
              </a:defRPr>
            </a:lvl5pPr>
            <a:lvl6pPr marL="2098675" defTabSz="820738" fontAlgn="base">
              <a:spcBef>
                <a:spcPct val="0"/>
              </a:spcBef>
              <a:spcAft>
                <a:spcPct val="0"/>
              </a:spcAft>
              <a:defRPr>
                <a:solidFill>
                  <a:schemeClr val="tx1"/>
                </a:solidFill>
                <a:latin typeface="Arial" charset="0"/>
              </a:defRPr>
            </a:lvl6pPr>
            <a:lvl7pPr marL="2555875" defTabSz="820738" fontAlgn="base">
              <a:spcBef>
                <a:spcPct val="0"/>
              </a:spcBef>
              <a:spcAft>
                <a:spcPct val="0"/>
              </a:spcAft>
              <a:defRPr>
                <a:solidFill>
                  <a:schemeClr val="tx1"/>
                </a:solidFill>
                <a:latin typeface="Arial" charset="0"/>
              </a:defRPr>
            </a:lvl7pPr>
            <a:lvl8pPr marL="3013075" defTabSz="820738" fontAlgn="base">
              <a:spcBef>
                <a:spcPct val="0"/>
              </a:spcBef>
              <a:spcAft>
                <a:spcPct val="0"/>
              </a:spcAft>
              <a:defRPr>
                <a:solidFill>
                  <a:schemeClr val="tx1"/>
                </a:solidFill>
                <a:latin typeface="Arial" charset="0"/>
              </a:defRPr>
            </a:lvl8pPr>
            <a:lvl9pPr marL="3470275" defTabSz="820738" fontAlgn="base">
              <a:spcBef>
                <a:spcPct val="0"/>
              </a:spcBef>
              <a:spcAft>
                <a:spcPct val="0"/>
              </a:spcAft>
              <a:defRPr>
                <a:solidFill>
                  <a:schemeClr val="tx1"/>
                </a:solidFill>
                <a:latin typeface="Arial" charset="0"/>
              </a:defRPr>
            </a:lvl9pPr>
          </a:lstStyle>
          <a:p>
            <a:pPr algn="ctr" eaLnBrk="0" hangingPunct="0"/>
            <a:r>
              <a:rPr lang="en-US" altLang="en-US" sz="4000" b="1" dirty="0">
                <a:solidFill>
                  <a:schemeClr val="tx2"/>
                </a:solidFill>
              </a:rPr>
              <a:t>If it’s not in the WAG we are likely able to accept the waste, but need prior review for approvals to ensure efficiency and ALARA</a:t>
            </a:r>
          </a:p>
        </p:txBody>
      </p:sp>
    </p:spTree>
    <p:extLst>
      <p:ext uri="{BB962C8B-B14F-4D97-AF65-F5344CB8AC3E}">
        <p14:creationId xmlns:p14="http://schemas.microsoft.com/office/powerpoint/2010/main" val="33471080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0AE6671-80CB-FE56-6DA8-F48D12AA5762}"/>
              </a:ext>
            </a:extLst>
          </p:cNvPr>
          <p:cNvSpPr>
            <a:spLocks noGrp="1" noChangeArrowheads="1"/>
          </p:cNvSpPr>
          <p:nvPr>
            <p:ph type="title"/>
          </p:nvPr>
        </p:nvSpPr>
        <p:spPr>
          <a:xfrm>
            <a:off x="4794187" y="1108280"/>
            <a:ext cx="2603626" cy="659425"/>
          </a:xfrm>
        </p:spPr>
        <p:txBody>
          <a:bodyPr/>
          <a:lstStyle/>
          <a:p>
            <a:r>
              <a:rPr lang="en-US" altLang="en-US" sz="2400" dirty="0">
                <a:latin typeface="Arial" charset="0"/>
              </a:rPr>
              <a:t>WAG Distribution</a:t>
            </a:r>
          </a:p>
        </p:txBody>
      </p:sp>
      <p:sp>
        <p:nvSpPr>
          <p:cNvPr id="4" name="Rectangle 3">
            <a:extLst>
              <a:ext uri="{FF2B5EF4-FFF2-40B4-BE49-F238E27FC236}">
                <a16:creationId xmlns:a16="http://schemas.microsoft.com/office/drawing/2014/main" id="{0B04597E-DBAA-782A-58E1-BABB64386169}"/>
              </a:ext>
            </a:extLst>
          </p:cNvPr>
          <p:cNvSpPr txBox="1">
            <a:spLocks noChangeArrowheads="1"/>
          </p:cNvSpPr>
          <p:nvPr/>
        </p:nvSpPr>
        <p:spPr>
          <a:xfrm>
            <a:off x="1752600" y="1767705"/>
            <a:ext cx="8686800" cy="23787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endParaRPr lang="en-US" altLang="en-US" sz="2000" dirty="0"/>
          </a:p>
          <a:p>
            <a:pPr lvl="1">
              <a:buFontTx/>
              <a:buNone/>
            </a:pPr>
            <a:endParaRPr lang="en-US" altLang="en-US" b="1" dirty="0">
              <a:latin typeface="Arial" panose="020B0604020202020204" pitchFamily="34" charset="0"/>
              <a:cs typeface="Arial" panose="020B0604020202020204" pitchFamily="34" charset="0"/>
            </a:endParaRPr>
          </a:p>
          <a:p>
            <a:pPr marL="457200" lvl="1" indent="0">
              <a:buFont typeface="Arial" panose="020B0604020202020204" pitchFamily="34" charset="0"/>
              <a:buNone/>
            </a:pPr>
            <a:r>
              <a:rPr lang="en-US" altLang="en-US" sz="3200" b="1" dirty="0">
                <a:latin typeface="Arial" panose="020B0604020202020204" pitchFamily="34" charset="0"/>
                <a:cs typeface="Arial" panose="020B0604020202020204" pitchFamily="34" charset="0"/>
              </a:rPr>
              <a:t>The WAG is available through the Customer Portal at our web page at </a:t>
            </a:r>
            <a:r>
              <a:rPr lang="en-US" altLang="en-US" sz="3200" b="1" dirty="0">
                <a:latin typeface="Arial" panose="020B0604020202020204" pitchFamily="34" charset="0"/>
                <a:cs typeface="Arial" panose="020B0604020202020204" pitchFamily="34" charset="0"/>
                <a:hlinkClick r:id="rId2"/>
              </a:rPr>
              <a:t>http://www.energysolutions.com</a:t>
            </a:r>
            <a:r>
              <a:rPr lang="en-US" altLang="en-US" sz="3200" b="1" dirty="0">
                <a:latin typeface="Arial" panose="020B0604020202020204" pitchFamily="34" charset="0"/>
                <a:cs typeface="Arial" panose="020B0604020202020204" pitchFamily="34" charset="0"/>
              </a:rPr>
              <a:t>.</a:t>
            </a:r>
          </a:p>
          <a:p>
            <a:pPr marL="457200" lvl="1" indent="0">
              <a:buFont typeface="Arial" panose="020B0604020202020204" pitchFamily="34" charset="0"/>
              <a:buNone/>
            </a:pPr>
            <a:endParaRPr lang="en-US" altLang="en-US" sz="3200" b="1" dirty="0"/>
          </a:p>
          <a:p>
            <a:endParaRPr lang="en-US" altLang="en-US" sz="2400" b="1" dirty="0"/>
          </a:p>
        </p:txBody>
      </p:sp>
      <p:pic>
        <p:nvPicPr>
          <p:cNvPr id="5" name="Picture 2">
            <a:extLst>
              <a:ext uri="{FF2B5EF4-FFF2-40B4-BE49-F238E27FC236}">
                <a16:creationId xmlns:a16="http://schemas.microsoft.com/office/drawing/2014/main" id="{3F8F544E-6CC5-8828-A87A-2A6001715F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1800" y="4446342"/>
            <a:ext cx="8788400" cy="11371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878555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651385E-C49E-537E-801A-B6DCB7D7E479}"/>
              </a:ext>
            </a:extLst>
          </p:cNvPr>
          <p:cNvSpPr>
            <a:spLocks noGrp="1" noChangeArrowheads="1"/>
          </p:cNvSpPr>
          <p:nvPr>
            <p:ph type="title"/>
          </p:nvPr>
        </p:nvSpPr>
        <p:spPr>
          <a:xfrm>
            <a:off x="1894815" y="1278016"/>
            <a:ext cx="8506485" cy="659425"/>
          </a:xfrm>
        </p:spPr>
        <p:txBody>
          <a:bodyPr/>
          <a:lstStyle/>
          <a:p>
            <a:r>
              <a:rPr lang="en-US" altLang="en-US" sz="2400" dirty="0">
                <a:latin typeface="Arial" charset="0"/>
              </a:rPr>
              <a:t>Energy</a:t>
            </a:r>
            <a:r>
              <a:rPr lang="en-US" altLang="en-US" sz="2400" i="1" dirty="0">
                <a:latin typeface="Arial" charset="0"/>
              </a:rPr>
              <a:t>Solutions</a:t>
            </a:r>
            <a:r>
              <a:rPr lang="en-US" altLang="en-US" sz="2400" dirty="0">
                <a:latin typeface="Arial" charset="0"/>
              </a:rPr>
              <a:t> Commercial Processing Contact Information</a:t>
            </a:r>
          </a:p>
        </p:txBody>
      </p:sp>
      <p:sp>
        <p:nvSpPr>
          <p:cNvPr id="4" name="Rectangle 3">
            <a:extLst>
              <a:ext uri="{FF2B5EF4-FFF2-40B4-BE49-F238E27FC236}">
                <a16:creationId xmlns:a16="http://schemas.microsoft.com/office/drawing/2014/main" id="{42FEE3B6-5934-450D-6484-B8A8AE2C7D51}"/>
              </a:ext>
            </a:extLst>
          </p:cNvPr>
          <p:cNvSpPr txBox="1">
            <a:spLocks noChangeArrowheads="1"/>
          </p:cNvSpPr>
          <p:nvPr/>
        </p:nvSpPr>
        <p:spPr>
          <a:xfrm>
            <a:off x="1790700" y="2073244"/>
            <a:ext cx="8610600" cy="38032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50000"/>
              </a:spcBef>
              <a:buFontTx/>
              <a:buNone/>
            </a:pPr>
            <a:endParaRPr lang="en-US" altLang="en-US" sz="2000" dirty="0"/>
          </a:p>
          <a:p>
            <a:pPr algn="ctr">
              <a:spcBef>
                <a:spcPct val="50000"/>
              </a:spcBef>
              <a:buFontTx/>
              <a:buNone/>
            </a:pPr>
            <a:r>
              <a:rPr lang="en-US" altLang="en-US" sz="3000" dirty="0">
                <a:latin typeface="Arial" panose="020B0604020202020204" pitchFamily="34" charset="0"/>
                <a:cs typeface="Arial" panose="020B0604020202020204" pitchFamily="34" charset="0"/>
              </a:rPr>
              <a:t>Contact your Account Executive or</a:t>
            </a:r>
          </a:p>
          <a:p>
            <a:pPr algn="ctr">
              <a:spcBef>
                <a:spcPct val="50000"/>
              </a:spcBef>
              <a:buFontTx/>
              <a:buNone/>
            </a:pPr>
            <a:endParaRPr lang="en-US" altLang="en-US" sz="3000" dirty="0">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US" b="1" dirty="0">
                <a:latin typeface="Arial" panose="020B0604020202020204" pitchFamily="34" charset="0"/>
                <a:cs typeface="Arial" panose="020B0604020202020204" pitchFamily="34" charset="0"/>
              </a:rPr>
              <a:t>Donnie Brackett</a:t>
            </a:r>
          </a:p>
          <a:p>
            <a:pPr marL="0" indent="0" algn="ctr">
              <a:buFont typeface="Arial" panose="020B0604020202020204" pitchFamily="34" charset="0"/>
              <a:buNone/>
            </a:pPr>
            <a:r>
              <a:rPr lang="en-US" b="1" dirty="0">
                <a:latin typeface="Arial" panose="020B0604020202020204" pitchFamily="34" charset="0"/>
                <a:cs typeface="Arial" panose="020B0604020202020204" pitchFamily="34" charset="0"/>
              </a:rPr>
              <a:t>email: </a:t>
            </a:r>
            <a:r>
              <a:rPr lang="en-US" b="1" u="sng" dirty="0">
                <a:latin typeface="Arial" panose="020B0604020202020204" pitchFamily="34" charset="0"/>
                <a:cs typeface="Arial" panose="020B0604020202020204" pitchFamily="34" charset="0"/>
              </a:rPr>
              <a:t>dbrackett</a:t>
            </a:r>
            <a:r>
              <a:rPr lang="en-US" b="1" u="sng" dirty="0">
                <a:latin typeface="Arial" panose="020B0604020202020204" pitchFamily="34" charset="0"/>
                <a:cs typeface="Arial" panose="020B0604020202020204" pitchFamily="34" charset="0"/>
                <a:hlinkClick r:id="rId2" tooltip="mailto:segeary@energysolutions.com"/>
              </a:rPr>
              <a:t>@energysolutions.com</a:t>
            </a:r>
            <a:r>
              <a:rPr lang="en-US" b="1" dirty="0">
                <a:latin typeface="Arial" panose="020B0604020202020204" pitchFamily="34" charset="0"/>
                <a:cs typeface="Arial" panose="020B0604020202020204" pitchFamily="34" charset="0"/>
              </a:rPr>
              <a:t> </a:t>
            </a:r>
          </a:p>
          <a:p>
            <a:pPr marL="0" indent="0" algn="ctr">
              <a:buFont typeface="Arial" panose="020B0604020202020204" pitchFamily="34" charset="0"/>
              <a:buNone/>
            </a:pPr>
            <a:r>
              <a:rPr lang="en-US" b="1" dirty="0">
                <a:latin typeface="Arial" panose="020B0604020202020204" pitchFamily="34" charset="0"/>
                <a:cs typeface="Arial" panose="020B0604020202020204" pitchFamily="34" charset="0"/>
              </a:rPr>
              <a:t>voice: 865.220-1526</a:t>
            </a:r>
          </a:p>
          <a:p>
            <a:pPr marL="0" indent="0" algn="ctr">
              <a:buFont typeface="Arial" panose="020B0604020202020204" pitchFamily="34" charset="0"/>
              <a:buNone/>
            </a:pPr>
            <a:r>
              <a:rPr lang="en-US" b="1" dirty="0">
                <a:latin typeface="Arial" panose="020B0604020202020204" pitchFamily="34" charset="0"/>
                <a:cs typeface="Arial" panose="020B0604020202020204" pitchFamily="34" charset="0"/>
              </a:rPr>
              <a:t>mobile: 865.803-7646</a:t>
            </a:r>
          </a:p>
          <a:p>
            <a:pPr algn="ctr">
              <a:spcBef>
                <a:spcPct val="50000"/>
              </a:spcBef>
              <a:buFontTx/>
              <a:buNone/>
            </a:pPr>
            <a:endParaRPr lang="en-US" altLang="en-US" sz="2000" dirty="0"/>
          </a:p>
          <a:p>
            <a:pPr algn="ctr">
              <a:spcBef>
                <a:spcPct val="50000"/>
              </a:spcBef>
              <a:buClr>
                <a:schemeClr val="tx1"/>
              </a:buClr>
              <a:buFont typeface="Wingdings" pitchFamily="2" charset="2"/>
              <a:buNone/>
            </a:pPr>
            <a:endParaRPr lang="en-US" altLang="en-US" sz="2600" dirty="0"/>
          </a:p>
        </p:txBody>
      </p:sp>
    </p:spTree>
    <p:extLst>
      <p:ext uri="{BB962C8B-B14F-4D97-AF65-F5344CB8AC3E}">
        <p14:creationId xmlns:p14="http://schemas.microsoft.com/office/powerpoint/2010/main" val="30945036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0A007131-E748-57BF-A6C9-3B383634E9C8}"/>
              </a:ext>
            </a:extLst>
          </p:cNvPr>
          <p:cNvSpPr txBox="1">
            <a:spLocks noChangeArrowheads="1"/>
          </p:cNvSpPr>
          <p:nvPr/>
        </p:nvSpPr>
        <p:spPr>
          <a:xfrm>
            <a:off x="1943100" y="2417274"/>
            <a:ext cx="8610600" cy="31423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50000"/>
              </a:spcBef>
              <a:buFontTx/>
              <a:buNone/>
            </a:pPr>
            <a:r>
              <a:rPr lang="en-US" altLang="en-US" sz="4000" dirty="0"/>
              <a:t>Questions?</a:t>
            </a:r>
          </a:p>
          <a:p>
            <a:pPr algn="ctr">
              <a:spcBef>
                <a:spcPct val="50000"/>
              </a:spcBef>
              <a:buClr>
                <a:schemeClr val="tx1"/>
              </a:buClr>
              <a:buFont typeface="Wingdings" pitchFamily="2" charset="2"/>
              <a:buNone/>
            </a:pPr>
            <a:endParaRPr lang="en-US" altLang="en-US" sz="2600" dirty="0"/>
          </a:p>
        </p:txBody>
      </p:sp>
    </p:spTree>
    <p:extLst>
      <p:ext uri="{BB962C8B-B14F-4D97-AF65-F5344CB8AC3E}">
        <p14:creationId xmlns:p14="http://schemas.microsoft.com/office/powerpoint/2010/main" val="11495046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CF441-267A-8883-50FB-3121D1A3760B}"/>
              </a:ext>
            </a:extLst>
          </p:cNvPr>
          <p:cNvSpPr>
            <a:spLocks noGrp="1"/>
          </p:cNvSpPr>
          <p:nvPr>
            <p:ph type="title"/>
          </p:nvPr>
        </p:nvSpPr>
        <p:spPr/>
        <p:txBody>
          <a:bodyPr/>
          <a:lstStyle/>
          <a:p>
            <a:pPr algn="ct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r>
              <a:rPr lang="en-US" sz="4800" b="1" dirty="0">
                <a:latin typeface="Times New Roman" panose="02020603050405020304" pitchFamily="18" charset="0"/>
                <a:cs typeface="Times New Roman" panose="02020603050405020304" pitchFamily="18" charset="0"/>
              </a:rPr>
              <a:t>International Radioactive Material Acceptance Criteria</a:t>
            </a:r>
            <a:endParaRPr lang="en-US" sz="4800" dirty="0"/>
          </a:p>
        </p:txBody>
      </p:sp>
    </p:spTree>
    <p:extLst>
      <p:ext uri="{BB962C8B-B14F-4D97-AF65-F5344CB8AC3E}">
        <p14:creationId xmlns:p14="http://schemas.microsoft.com/office/powerpoint/2010/main" val="2422679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21857-71BA-3F0C-64A2-5D6C43A39626}"/>
              </a:ext>
            </a:extLst>
          </p:cNvPr>
          <p:cNvSpPr>
            <a:spLocks noGrp="1"/>
          </p:cNvSpPr>
          <p:nvPr>
            <p:ph type="title"/>
          </p:nvPr>
        </p:nvSpPr>
        <p:spPr>
          <a:xfrm>
            <a:off x="1038225" y="819150"/>
            <a:ext cx="10515600" cy="717024"/>
          </a:xfrm>
        </p:spPr>
        <p:txBody>
          <a:bodyPr/>
          <a:lstStyle/>
          <a:p>
            <a:pPr algn="ctr"/>
            <a:br>
              <a:rPr lang="en-US" sz="3200" b="1" dirty="0"/>
            </a:br>
            <a:br>
              <a:rPr lang="en-US" sz="3200" b="1" dirty="0"/>
            </a:br>
            <a:r>
              <a:rPr lang="en-US" sz="3600" b="1" dirty="0">
                <a:latin typeface="Times New Roman" panose="02020603050405020304" pitchFamily="18" charset="0"/>
                <a:cs typeface="Times New Roman" panose="02020603050405020304" pitchFamily="18" charset="0"/>
              </a:rPr>
              <a:t>International Radioactive Material Acceptance Criteria</a:t>
            </a:r>
          </a:p>
        </p:txBody>
      </p:sp>
      <p:sp>
        <p:nvSpPr>
          <p:cNvPr id="6" name="TextBox 5">
            <a:extLst>
              <a:ext uri="{FF2B5EF4-FFF2-40B4-BE49-F238E27FC236}">
                <a16:creationId xmlns:a16="http://schemas.microsoft.com/office/drawing/2014/main" id="{34A81D83-9218-7186-7693-42A829182FAB}"/>
              </a:ext>
            </a:extLst>
          </p:cNvPr>
          <p:cNvSpPr txBox="1"/>
          <p:nvPr/>
        </p:nvSpPr>
        <p:spPr>
          <a:xfrm>
            <a:off x="666750" y="1536174"/>
            <a:ext cx="11258550" cy="2677656"/>
          </a:xfrm>
          <a:prstGeom prst="rect">
            <a:avLst/>
          </a:prstGeom>
          <a:noFill/>
        </p:spPr>
        <p:txBody>
          <a:bodyPr wrap="square">
            <a:spAutoFit/>
          </a:bodyPr>
          <a:lstStyle/>
          <a:p>
            <a:pPr marL="571500" marR="0" lvl="0" indent="-571500" defTabSz="914400" rtl="0" eaLnBrk="0" fontAlgn="auto" latinLnBrk="0" hangingPunct="0">
              <a:lnSpc>
                <a:spcPct val="100000"/>
              </a:lnSpc>
              <a:spcBef>
                <a:spcPts val="0"/>
              </a:spcBef>
              <a:spcAft>
                <a:spcPts val="0"/>
              </a:spcAft>
              <a:buClrTx/>
              <a:buSzTx/>
              <a:buFont typeface="Arial" panose="020B0604020202020204" pitchFamily="34" charset="0"/>
              <a:buChar char="•"/>
              <a:tabLst/>
              <a:defRPr/>
            </a:pPr>
            <a:endParaRPr lang="en-US" altLang="en-US" sz="3200" b="1" dirty="0">
              <a:latin typeface="Myriad Pro Light" panose="020B0403030403020204" pitchFamily="34" charset="0"/>
              <a:ea typeface="+mj-ea"/>
              <a:cs typeface="+mj-cs"/>
            </a:endParaRPr>
          </a:p>
          <a:p>
            <a:pPr marL="571500" marR="0" lvl="0" indent="-571500" defTabSz="914400" rtl="0" eaLnBrk="0" fontAlgn="auto" latinLnBrk="0" hangingPunct="0">
              <a:lnSpc>
                <a:spcPct val="100000"/>
              </a:lnSpc>
              <a:spcBef>
                <a:spcPts val="0"/>
              </a:spcBef>
              <a:spcAft>
                <a:spcPts val="0"/>
              </a:spcAft>
              <a:buClrTx/>
              <a:buSzTx/>
              <a:buFont typeface="Arial" panose="020B0604020202020204" pitchFamily="34" charset="0"/>
              <a:buChar char="•"/>
              <a:tabLst/>
              <a:defRPr/>
            </a:pPr>
            <a:endParaRPr lang="en-US" altLang="en-US" sz="3200" b="1" dirty="0">
              <a:latin typeface="Myriad Pro Light" panose="020B0403030403020204" pitchFamily="34" charset="0"/>
              <a:ea typeface="+mj-ea"/>
              <a:cs typeface="+mj-cs"/>
            </a:endParaRPr>
          </a:p>
          <a:p>
            <a:pPr marR="0" lvl="0" defTabSz="914400" rtl="0" eaLnBrk="0" fontAlgn="auto" latinLnBrk="0" hangingPunct="0">
              <a:lnSpc>
                <a:spcPct val="100000"/>
              </a:lnSpc>
              <a:spcBef>
                <a:spcPts val="0"/>
              </a:spcBef>
              <a:spcAft>
                <a:spcPts val="0"/>
              </a:spcAft>
              <a:buClrTx/>
              <a:buSzTx/>
              <a:tabLst/>
              <a:defRPr/>
            </a:pPr>
            <a:endParaRPr lang="en-US" altLang="en-US" sz="3200" b="1" dirty="0">
              <a:latin typeface="Myriad Pro Light" panose="020B0403030403020204" pitchFamily="34" charset="0"/>
              <a:ea typeface="+mj-ea"/>
              <a:cs typeface="+mj-cs"/>
            </a:endParaRPr>
          </a:p>
          <a:p>
            <a:pPr marL="571500" marR="0" lvl="0" indent="-571500" defTabSz="914400" rtl="0" eaLnBrk="0" fontAlgn="auto" latinLnBrk="0" hangingPunct="0">
              <a:lnSpc>
                <a:spcPct val="100000"/>
              </a:lnSpc>
              <a:spcBef>
                <a:spcPts val="0"/>
              </a:spcBef>
              <a:spcAft>
                <a:spcPts val="0"/>
              </a:spcAft>
              <a:buClrTx/>
              <a:buSzTx/>
              <a:buFont typeface="Arial" panose="020B0604020202020204" pitchFamily="34" charset="0"/>
              <a:buChar char="•"/>
              <a:tabLst/>
              <a:defRPr/>
            </a:pPr>
            <a:r>
              <a:rPr lang="en-US" altLang="en-US" sz="2400" dirty="0">
                <a:latin typeface="Times New Roman" panose="02020603050405020304" pitchFamily="18" charset="0"/>
                <a:ea typeface="+mj-ea"/>
                <a:cs typeface="Times New Roman" panose="02020603050405020304" pitchFamily="18" charset="0"/>
              </a:rPr>
              <a:t>WAG-502 International Radioactive Material Acceptance Guidelines</a:t>
            </a:r>
          </a:p>
          <a:p>
            <a:pPr marR="0" lvl="0" defTabSz="914400" rtl="0" eaLnBrk="0" fontAlgn="auto" latinLnBrk="0" hangingPunct="0">
              <a:lnSpc>
                <a:spcPct val="100000"/>
              </a:lnSpc>
              <a:spcBef>
                <a:spcPts val="0"/>
              </a:spcBef>
              <a:spcAft>
                <a:spcPts val="0"/>
              </a:spcAft>
              <a:buClrTx/>
              <a:buSzTx/>
              <a:tabLst/>
              <a:defRPr/>
            </a:pPr>
            <a:endParaRPr kumimoji="0" lang="en-US" altLang="en-US" sz="2400" b="1" i="0" u="none" strike="noStrike" kern="1200" cap="none" spc="0" normalizeH="0" baseline="0" noProof="0" dirty="0">
              <a:ln>
                <a:noFill/>
              </a:ln>
              <a:solidFill>
                <a:srgbClr val="44546A"/>
              </a:solidFill>
              <a:effectLst/>
              <a:uLnTx/>
              <a:uFillTx/>
              <a:latin typeface="Times New Roman" panose="02020603050405020304" pitchFamily="18" charset="0"/>
              <a:cs typeface="Times New Roman" panose="02020603050405020304" pitchFamily="18" charset="0"/>
            </a:endParaRPr>
          </a:p>
          <a:p>
            <a:pPr marL="571500" indent="-571500" eaLnBrk="0" hangingPunct="0">
              <a:buFont typeface="Arial" panose="020B0604020202020204" pitchFamily="34" charset="0"/>
              <a:buChar char="•"/>
              <a:defRPr/>
            </a:pPr>
            <a:r>
              <a:rPr lang="en-US" altLang="en-US" sz="2400" dirty="0">
                <a:latin typeface="Times New Roman" panose="02020603050405020304" pitchFamily="18" charset="0"/>
                <a:ea typeface="+mj-ea"/>
                <a:cs typeface="Times New Roman" panose="02020603050405020304" pitchFamily="18" charset="0"/>
              </a:rPr>
              <a:t>WAG-503 International Radioactive Metals Acceptance Guidelines</a:t>
            </a:r>
          </a:p>
        </p:txBody>
      </p:sp>
    </p:spTree>
    <p:extLst>
      <p:ext uri="{BB962C8B-B14F-4D97-AF65-F5344CB8AC3E}">
        <p14:creationId xmlns:p14="http://schemas.microsoft.com/office/powerpoint/2010/main" val="1324153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DFC19-DE70-9C57-168B-12EA8735DB83}"/>
              </a:ext>
            </a:extLst>
          </p:cNvPr>
          <p:cNvSpPr>
            <a:spLocks noGrp="1"/>
          </p:cNvSpPr>
          <p:nvPr>
            <p:ph type="title"/>
          </p:nvPr>
        </p:nvSpPr>
        <p:spPr>
          <a:xfrm>
            <a:off x="990600" y="517525"/>
            <a:ext cx="10515600" cy="1600524"/>
          </a:xfrm>
        </p:spPr>
        <p:txBody>
          <a:bodyPr/>
          <a:lstStyle/>
          <a:p>
            <a:pPr algn="ct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International Radioactive Material Acceptance Criteria</a:t>
            </a:r>
            <a:endParaRPr lang="en-US" sz="3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22703132-1551-5177-A36D-A5A7648438E7}"/>
              </a:ext>
            </a:extLst>
          </p:cNvPr>
          <p:cNvSpPr txBox="1"/>
          <p:nvPr/>
        </p:nvSpPr>
        <p:spPr>
          <a:xfrm>
            <a:off x="752475" y="1790699"/>
            <a:ext cx="10067925" cy="4339650"/>
          </a:xfrm>
          <a:prstGeom prst="rect">
            <a:avLst/>
          </a:prstGeom>
          <a:noFill/>
        </p:spPr>
        <p:txBody>
          <a:bodyPr wrap="square">
            <a:spAutoFit/>
          </a:bodyPr>
          <a:lstStyle/>
          <a:p>
            <a:endParaRPr lang="en-US" sz="1800" b="1" dirty="0">
              <a:latin typeface="Times New Roman" panose="02020603050405020304" pitchFamily="18" charset="0"/>
              <a:cs typeface="Times New Roman" panose="02020603050405020304" pitchFamily="18" charset="0"/>
            </a:endParaRPr>
          </a:p>
          <a:p>
            <a:pPr algn="ctr"/>
            <a:r>
              <a:rPr lang="en-US" sz="2400" b="1" dirty="0">
                <a:latin typeface="Times New Roman" panose="02020603050405020304" pitchFamily="18" charset="0"/>
                <a:cs typeface="Times New Roman" panose="02020603050405020304" pitchFamily="18" charset="0"/>
              </a:rPr>
              <a:t>IMPORT/EXPORT CONSIDERATIONS</a:t>
            </a:r>
          </a:p>
          <a:p>
            <a:pPr algn="ctr"/>
            <a:endParaRPr lang="en-US" b="1"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If you wish to export radioactive material, you will need to comply with the exporting country’s regulations.</a:t>
            </a:r>
          </a:p>
          <a:p>
            <a:endParaRPr 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Since Energy</a:t>
            </a:r>
            <a:r>
              <a:rPr lang="en-US" sz="2400" i="1" dirty="0">
                <a:latin typeface="Times New Roman" panose="02020603050405020304" pitchFamily="18" charset="0"/>
                <a:cs typeface="Times New Roman" panose="02020603050405020304" pitchFamily="18" charset="0"/>
              </a:rPr>
              <a:t>Solutions</a:t>
            </a:r>
            <a:r>
              <a:rPr lang="en-US" sz="2400" dirty="0">
                <a:latin typeface="Times New Roman" panose="02020603050405020304" pitchFamily="18" charset="0"/>
                <a:cs typeface="Times New Roman" panose="02020603050405020304" pitchFamily="18" charset="0"/>
              </a:rPr>
              <a:t> can not dispose of any international radioactive material (processed or unprocessed), ES will not be required to obtain an import permit.</a:t>
            </a:r>
          </a:p>
          <a:p>
            <a:endParaRPr 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However, if any radioactive material (processed or unprocessed) is to be returned to the customer, ES will have to obtain an export permit. </a:t>
            </a:r>
          </a:p>
        </p:txBody>
      </p:sp>
    </p:spTree>
    <p:extLst>
      <p:ext uri="{BB962C8B-B14F-4D97-AF65-F5344CB8AC3E}">
        <p14:creationId xmlns:p14="http://schemas.microsoft.com/office/powerpoint/2010/main" val="38706824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DFC19-DE70-9C57-168B-12EA8735DB83}"/>
              </a:ext>
            </a:extLst>
          </p:cNvPr>
          <p:cNvSpPr>
            <a:spLocks noGrp="1"/>
          </p:cNvSpPr>
          <p:nvPr>
            <p:ph type="title"/>
          </p:nvPr>
        </p:nvSpPr>
        <p:spPr>
          <a:xfrm>
            <a:off x="990600" y="517525"/>
            <a:ext cx="10515600" cy="1600524"/>
          </a:xfrm>
        </p:spPr>
        <p:txBody>
          <a:bodyPr/>
          <a:lstStyle/>
          <a:p>
            <a:pPr algn="ctr"/>
            <a:r>
              <a:rPr lang="en-US" sz="3600" b="1" dirty="0">
                <a:latin typeface="Times New Roman" panose="02020603050405020304" pitchFamily="18" charset="0"/>
                <a:cs typeface="Times New Roman" panose="02020603050405020304" pitchFamily="18" charset="0"/>
              </a:rPr>
              <a:t>International Radioactive Material Acceptance Criteria</a:t>
            </a:r>
            <a:endParaRPr lang="en-US" sz="3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22703132-1551-5177-A36D-A5A7648438E7}"/>
              </a:ext>
            </a:extLst>
          </p:cNvPr>
          <p:cNvSpPr txBox="1"/>
          <p:nvPr/>
        </p:nvSpPr>
        <p:spPr>
          <a:xfrm>
            <a:off x="752475" y="1790699"/>
            <a:ext cx="10067925" cy="553997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ctr" defTabSz="914400" rtl="0" eaLnBrk="1" fontAlgn="auto" latinLnBrk="0" hangingPunct="1">
              <a:lnSpc>
                <a:spcPct val="100000"/>
              </a:lnSpc>
              <a:spcBef>
                <a:spcPts val="0"/>
              </a:spcBef>
              <a:spcAft>
                <a:spcPts val="0"/>
              </a:spcAft>
              <a:buClrTx/>
              <a:buSzTx/>
              <a:tabLst/>
              <a:defRPr/>
            </a:pPr>
            <a:r>
              <a:rPr lang="en-US" sz="2400" b="1" dirty="0">
                <a:solidFill>
                  <a:prstClr val="black"/>
                </a:solidFill>
                <a:latin typeface="Times New Roman" panose="02020603050405020304" pitchFamily="18" charset="0"/>
                <a:cs typeface="Times New Roman" panose="02020603050405020304" pitchFamily="18" charset="0"/>
              </a:rPr>
              <a:t>RESIDUAL WASTE</a:t>
            </a:r>
          </a:p>
          <a:p>
            <a:pPr marR="0" lvl="0" algn="ctr" defTabSz="914400" rtl="0" eaLnBrk="1" fontAlgn="auto" latinLnBrk="0" hangingPunct="1">
              <a:lnSpc>
                <a:spcPct val="100000"/>
              </a:lnSpc>
              <a:spcBef>
                <a:spcPts val="0"/>
              </a:spcBef>
              <a:spcAft>
                <a:spcPts val="0"/>
              </a:spcAft>
              <a:buClrTx/>
              <a:buSzTx/>
              <a:tabLst/>
              <a:defRPr/>
            </a:pPr>
            <a:endParaRPr lang="en-US" sz="2400" b="1" dirty="0">
              <a:solidFill>
                <a:prstClr val="black"/>
              </a:solidFill>
              <a:latin typeface="Times New Roman" panose="02020603050405020304" pitchFamily="18" charset="0"/>
              <a:cs typeface="Times New Roman" panose="02020603050405020304" pitchFamily="18" charset="0"/>
            </a:endParaRP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Times New Roman" panose="02020603050405020304" pitchFamily="18" charset="0"/>
                <a:cs typeface="Times New Roman" panose="02020603050405020304" pitchFamily="18" charset="0"/>
              </a:rPr>
              <a:t>NRC Definition - </a:t>
            </a:r>
            <a:r>
              <a:rPr lang="en-US" sz="2400" i="1" dirty="0">
                <a:solidFill>
                  <a:prstClr val="black"/>
                </a:solidFill>
                <a:latin typeface="Times New Roman" panose="02020603050405020304" pitchFamily="18" charset="0"/>
                <a:cs typeface="Times New Roman" panose="02020603050405020304" pitchFamily="18" charset="0"/>
              </a:rPr>
              <a:t>Residual waste </a:t>
            </a:r>
            <a:r>
              <a:rPr lang="en-US" sz="2400" dirty="0">
                <a:solidFill>
                  <a:prstClr val="black"/>
                </a:solidFill>
                <a:latin typeface="Times New Roman" panose="02020603050405020304" pitchFamily="18" charset="0"/>
                <a:cs typeface="Times New Roman" panose="02020603050405020304" pitchFamily="18" charset="0"/>
              </a:rPr>
              <a:t>means low-level radioactive waste resulting from processing or decontamination activities that cannot be easily separated into distinct batches attributable to specific waste generators. This waste is attributable to the processor or decontamination facility, as applicable.</a:t>
            </a:r>
          </a:p>
          <a:p>
            <a:pPr marR="0" lvl="0" defTabSz="914400" rtl="0" eaLnBrk="1" fontAlgn="auto" latinLnBrk="0" hangingPunct="1">
              <a:lnSpc>
                <a:spcPct val="100000"/>
              </a:lnSpc>
              <a:spcBef>
                <a:spcPts val="0"/>
              </a:spcBef>
              <a:spcAft>
                <a:spcPts val="0"/>
              </a:spcAft>
              <a:buClrTx/>
              <a:buSzTx/>
              <a:tabLst/>
              <a:defRPr/>
            </a:pPr>
            <a:endParaRPr lang="en-US" sz="2400" dirty="0">
              <a:solidFill>
                <a:prstClr val="black"/>
              </a:solidFill>
              <a:latin typeface="Times New Roman" panose="02020603050405020304" pitchFamily="18" charset="0"/>
              <a:cs typeface="Times New Roman" panose="02020603050405020304" pitchFamily="18" charset="0"/>
            </a:endParaRPr>
          </a:p>
          <a:p>
            <a:pPr marL="800100" lvl="1" indent="-342900">
              <a:buFont typeface="Courier New" panose="02070309020205020404" pitchFamily="49" charset="0"/>
              <a:buChar char="o"/>
              <a:defRPr/>
            </a:pPr>
            <a:r>
              <a:rPr lang="en-US" sz="2400" b="1" dirty="0">
                <a:solidFill>
                  <a:prstClr val="black"/>
                </a:solidFill>
                <a:latin typeface="Times New Roman" panose="02020603050405020304" pitchFamily="18" charset="0"/>
                <a:cs typeface="Times New Roman" panose="02020603050405020304" pitchFamily="18" charset="0"/>
              </a:rPr>
              <a:t>Metal Melt </a:t>
            </a:r>
            <a:r>
              <a:rPr lang="en-US" sz="2400" dirty="0">
                <a:solidFill>
                  <a:prstClr val="black"/>
                </a:solidFill>
                <a:latin typeface="Times New Roman" panose="02020603050405020304" pitchFamily="18" charset="0"/>
                <a:cs typeface="Times New Roman" panose="02020603050405020304" pitchFamily="18" charset="0"/>
              </a:rPr>
              <a:t>– All slag from cutting and sizing metal, melting of the metal, PPE, floor sweepings, metal waste from grinding of blocks are considered secondary waste and are the responsibility of ES and are not returned to the customer.</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b="1" dirty="0">
              <a:solidFill>
                <a:prstClr val="black"/>
              </a:solidFill>
              <a:latin typeface="Times New Roman" panose="02020603050405020304" pitchFamily="18" charset="0"/>
              <a:cs typeface="Times New Roman" panose="02020603050405020304" pitchFamily="18" charset="0"/>
            </a:endParaRPr>
          </a:p>
          <a:p>
            <a:pPr marR="0" lvl="0" algn="ctr"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512949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DFC19-DE70-9C57-168B-12EA8735DB83}"/>
              </a:ext>
            </a:extLst>
          </p:cNvPr>
          <p:cNvSpPr>
            <a:spLocks noGrp="1"/>
          </p:cNvSpPr>
          <p:nvPr>
            <p:ph type="title"/>
          </p:nvPr>
        </p:nvSpPr>
        <p:spPr>
          <a:xfrm>
            <a:off x="990600" y="517525"/>
            <a:ext cx="10515600" cy="1600524"/>
          </a:xfrm>
        </p:spPr>
        <p:txBody>
          <a:bodyPr/>
          <a:lstStyle/>
          <a:p>
            <a:pPr algn="ctr"/>
            <a:r>
              <a:rPr lang="en-US" sz="3600" b="1" dirty="0">
                <a:latin typeface="Times New Roman" panose="02020603050405020304" pitchFamily="18" charset="0"/>
                <a:cs typeface="Times New Roman" panose="02020603050405020304" pitchFamily="18" charset="0"/>
              </a:rPr>
              <a:t>International Radioactive Material Acceptance Criteria</a:t>
            </a:r>
            <a:endParaRPr lang="en-US" sz="3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22703132-1551-5177-A36D-A5A7648438E7}"/>
              </a:ext>
            </a:extLst>
          </p:cNvPr>
          <p:cNvSpPr txBox="1"/>
          <p:nvPr/>
        </p:nvSpPr>
        <p:spPr>
          <a:xfrm>
            <a:off x="752475" y="1790699"/>
            <a:ext cx="10067925" cy="443198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ctr" defTabSz="914400" rtl="0" eaLnBrk="1" fontAlgn="auto" latinLnBrk="0" hangingPunct="1">
              <a:lnSpc>
                <a:spcPct val="100000"/>
              </a:lnSpc>
              <a:spcBef>
                <a:spcPts val="0"/>
              </a:spcBef>
              <a:spcAft>
                <a:spcPts val="0"/>
              </a:spcAft>
              <a:buClrTx/>
              <a:buSzTx/>
              <a:tabLst/>
              <a:defRPr/>
            </a:pPr>
            <a:r>
              <a:rPr lang="en-US" sz="2400" b="1" dirty="0">
                <a:solidFill>
                  <a:prstClr val="black"/>
                </a:solidFill>
                <a:latin typeface="Times New Roman" panose="02020603050405020304" pitchFamily="18" charset="0"/>
                <a:cs typeface="Times New Roman" panose="02020603050405020304" pitchFamily="18" charset="0"/>
              </a:rPr>
              <a:t>SECONDARY WASTE (continued)</a:t>
            </a:r>
          </a:p>
          <a:p>
            <a:pPr marR="0" lvl="0" algn="ctr" defTabSz="914400" rtl="0" eaLnBrk="1" fontAlgn="auto" latinLnBrk="0" hangingPunct="1">
              <a:lnSpc>
                <a:spcPct val="100000"/>
              </a:lnSpc>
              <a:spcBef>
                <a:spcPts val="0"/>
              </a:spcBef>
              <a:spcAft>
                <a:spcPts val="0"/>
              </a:spcAft>
              <a:buClrTx/>
              <a:buSzTx/>
              <a:tabLst/>
              <a:defRPr/>
            </a:pPr>
            <a:endParaRPr lang="en-US" sz="2400" b="1" dirty="0">
              <a:solidFill>
                <a:prstClr val="black"/>
              </a:solidFill>
              <a:latin typeface="Times New Roman" panose="02020603050405020304" pitchFamily="18" charset="0"/>
              <a:cs typeface="Times New Roman" panose="02020603050405020304" pitchFamily="18" charset="0"/>
            </a:endParaRP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b="1" dirty="0">
              <a:solidFill>
                <a:prstClr val="black"/>
              </a:solidFill>
              <a:latin typeface="Times New Roman" panose="02020603050405020304" pitchFamily="18" charset="0"/>
              <a:cs typeface="Times New Roman" panose="02020603050405020304" pitchFamily="18" charset="0"/>
            </a:endParaRPr>
          </a:p>
          <a:p>
            <a:pPr marL="800100" lvl="1" indent="-342900">
              <a:buFont typeface="Courier New" panose="02070309020205020404" pitchFamily="49" charset="0"/>
              <a:buChar char="o"/>
              <a:defRPr/>
            </a:pPr>
            <a:r>
              <a:rPr lang="en-US" sz="2400" b="1" dirty="0">
                <a:solidFill>
                  <a:prstClr val="black"/>
                </a:solidFill>
                <a:latin typeface="Times New Roman" panose="02020603050405020304" pitchFamily="18" charset="0"/>
                <a:cs typeface="Times New Roman" panose="02020603050405020304" pitchFamily="18" charset="0"/>
              </a:rPr>
              <a:t>DAW Incineration </a:t>
            </a:r>
            <a:r>
              <a:rPr lang="en-US" sz="2400" dirty="0">
                <a:solidFill>
                  <a:prstClr val="black"/>
                </a:solidFill>
                <a:latin typeface="Times New Roman" panose="02020603050405020304" pitchFamily="18" charset="0"/>
                <a:cs typeface="Times New Roman" panose="02020603050405020304" pitchFamily="18" charset="0"/>
              </a:rPr>
              <a:t>– Hearth ash is returned to the customer. All other waste (secondary chamber ash, baghouse filters, PPE, etc.) are considered secondary waste and are the responsibility of ES and are not returned to the customer.</a:t>
            </a:r>
          </a:p>
          <a:p>
            <a:pPr marL="800100" lvl="1" indent="-342900">
              <a:buFont typeface="Courier New" panose="02070309020205020404" pitchFamily="49" charset="0"/>
              <a:buChar char="o"/>
              <a:defRPr/>
            </a:pPr>
            <a:r>
              <a:rPr lang="en-US" sz="2400" b="1" dirty="0">
                <a:solidFill>
                  <a:prstClr val="black"/>
                </a:solidFill>
                <a:latin typeface="Times New Roman" panose="02020603050405020304" pitchFamily="18" charset="0"/>
                <a:cs typeface="Times New Roman" panose="02020603050405020304" pitchFamily="18" charset="0"/>
              </a:rPr>
              <a:t>Oil Incineration </a:t>
            </a:r>
            <a:r>
              <a:rPr lang="en-US" sz="2400" dirty="0">
                <a:solidFill>
                  <a:prstClr val="black"/>
                </a:solidFill>
                <a:latin typeface="Times New Roman" panose="02020603050405020304" pitchFamily="18" charset="0"/>
                <a:cs typeface="Times New Roman" panose="02020603050405020304" pitchFamily="18" charset="0"/>
              </a:rPr>
              <a:t>– this is injected into the secondary chamber and any ash from ash is considered secondary waste and are the responsibility of ES and are not returned to the customer.</a:t>
            </a:r>
          </a:p>
          <a:p>
            <a:pPr marR="0" lvl="0" algn="ctr"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506680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DFC19-DE70-9C57-168B-12EA8735DB83}"/>
              </a:ext>
            </a:extLst>
          </p:cNvPr>
          <p:cNvSpPr>
            <a:spLocks noGrp="1"/>
          </p:cNvSpPr>
          <p:nvPr>
            <p:ph type="title"/>
          </p:nvPr>
        </p:nvSpPr>
        <p:spPr>
          <a:xfrm>
            <a:off x="990600" y="517525"/>
            <a:ext cx="10515600" cy="1600524"/>
          </a:xfrm>
        </p:spPr>
        <p:txBody>
          <a:bodyPr/>
          <a:lstStyle/>
          <a:p>
            <a:pPr algn="ctr"/>
            <a:r>
              <a:rPr lang="en-US" sz="3600" b="1" dirty="0">
                <a:latin typeface="Times New Roman" panose="02020603050405020304" pitchFamily="18" charset="0"/>
                <a:cs typeface="Times New Roman" panose="02020603050405020304" pitchFamily="18" charset="0"/>
              </a:rPr>
              <a:t>International Radioactive Material Acceptance Criteria</a:t>
            </a:r>
            <a:endParaRPr lang="en-US" sz="3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22703132-1551-5177-A36D-A5A7648438E7}"/>
              </a:ext>
            </a:extLst>
          </p:cNvPr>
          <p:cNvSpPr txBox="1"/>
          <p:nvPr/>
        </p:nvSpPr>
        <p:spPr>
          <a:xfrm>
            <a:off x="752475" y="1790699"/>
            <a:ext cx="10067925" cy="480131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ctr" defTabSz="914400" rtl="0" eaLnBrk="1" fontAlgn="auto" latinLnBrk="0" hangingPunct="1">
              <a:lnSpc>
                <a:spcPct val="100000"/>
              </a:lnSpc>
              <a:spcBef>
                <a:spcPts val="0"/>
              </a:spcBef>
              <a:spcAft>
                <a:spcPts val="0"/>
              </a:spcAft>
              <a:buClrTx/>
              <a:buSzTx/>
              <a:tabLst/>
              <a:defRPr/>
            </a:pPr>
            <a:r>
              <a:rPr lang="en-US" sz="2400" b="1" dirty="0">
                <a:solidFill>
                  <a:prstClr val="black"/>
                </a:solidFill>
                <a:latin typeface="Times New Roman" panose="02020603050405020304" pitchFamily="18" charset="0"/>
                <a:cs typeface="Times New Roman" panose="02020603050405020304" pitchFamily="18" charset="0"/>
              </a:rPr>
              <a:t>SECONDARY WASTE (continued)</a:t>
            </a:r>
          </a:p>
          <a:p>
            <a:pPr marR="0" lvl="0" algn="ctr" defTabSz="914400" rtl="0" eaLnBrk="1" fontAlgn="auto" latinLnBrk="0" hangingPunct="1">
              <a:lnSpc>
                <a:spcPct val="100000"/>
              </a:lnSpc>
              <a:spcBef>
                <a:spcPts val="0"/>
              </a:spcBef>
              <a:spcAft>
                <a:spcPts val="0"/>
              </a:spcAft>
              <a:buClrTx/>
              <a:buSzTx/>
              <a:tabLst/>
              <a:defRPr/>
            </a:pPr>
            <a:endParaRPr lang="en-US" sz="2400" b="1" dirty="0">
              <a:solidFill>
                <a:prstClr val="black"/>
              </a:solidFill>
              <a:latin typeface="Times New Roman" panose="02020603050405020304" pitchFamily="18" charset="0"/>
              <a:cs typeface="Times New Roman" panose="02020603050405020304" pitchFamily="18" charset="0"/>
            </a:endParaRPr>
          </a:p>
          <a:p>
            <a:pPr marL="800100" lvl="1" indent="-342900">
              <a:buFont typeface="Courier New" panose="02070309020205020404" pitchFamily="49" charset="0"/>
              <a:buChar char="o"/>
              <a:defRPr/>
            </a:pPr>
            <a:r>
              <a:rPr lang="en-US" sz="2400" b="1" dirty="0">
                <a:solidFill>
                  <a:prstClr val="black"/>
                </a:solidFill>
                <a:latin typeface="Times New Roman" panose="02020603050405020304" pitchFamily="18" charset="0"/>
                <a:cs typeface="Times New Roman" panose="02020603050405020304" pitchFamily="18" charset="0"/>
              </a:rPr>
              <a:t>Liquid Processing – </a:t>
            </a:r>
            <a:r>
              <a:rPr lang="en-US" sz="2400" dirty="0">
                <a:solidFill>
                  <a:prstClr val="black"/>
                </a:solidFill>
                <a:latin typeface="Times New Roman" panose="02020603050405020304" pitchFamily="18" charset="0"/>
                <a:cs typeface="Times New Roman" panose="02020603050405020304" pitchFamily="18" charset="0"/>
              </a:rPr>
              <a:t>Liquids to be evaporated or incinerated are pumped into a feed tank that contains multiple customer liquids. Once liquid is pumped into the feed tank it loses its customer identity and is considered ES waste. Any residual solids or ash is considered as ES secondary waste  and not returned to the customer.</a:t>
            </a:r>
          </a:p>
          <a:p>
            <a:pPr marL="800100" lvl="1" indent="-342900">
              <a:buFont typeface="Courier New" panose="02070309020205020404" pitchFamily="49" charset="0"/>
              <a:buChar char="o"/>
              <a:defRPr/>
            </a:pPr>
            <a:r>
              <a:rPr lang="en-US" sz="2400" b="1" dirty="0">
                <a:solidFill>
                  <a:prstClr val="black"/>
                </a:solidFill>
                <a:latin typeface="Times New Roman" panose="02020603050405020304" pitchFamily="18" charset="0"/>
                <a:cs typeface="Times New Roman" panose="02020603050405020304" pitchFamily="18" charset="0"/>
              </a:rPr>
              <a:t>Compaction – </a:t>
            </a:r>
            <a:r>
              <a:rPr lang="en-US" sz="2400" dirty="0">
                <a:solidFill>
                  <a:prstClr val="black"/>
                </a:solidFill>
                <a:latin typeface="Times New Roman" panose="02020603050405020304" pitchFamily="18" charset="0"/>
                <a:cs typeface="Times New Roman" panose="02020603050405020304" pitchFamily="18" charset="0"/>
              </a:rPr>
              <a:t>Compacted material is returned to the customer. All other waste (PPE, sump liquids/sludges, etc.) are considered secondary waste and are the responsibility of ES and are not returned to the customer.</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b="1" dirty="0">
              <a:solidFill>
                <a:prstClr val="black"/>
              </a:solidFill>
              <a:latin typeface="Times New Roman" panose="02020603050405020304" pitchFamily="18" charset="0"/>
              <a:cs typeface="Times New Roman" panose="02020603050405020304" pitchFamily="18" charset="0"/>
            </a:endParaRPr>
          </a:p>
          <a:p>
            <a:pPr marR="0" lvl="0" algn="ctr"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752604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DFC19-DE70-9C57-168B-12EA8735DB83}"/>
              </a:ext>
            </a:extLst>
          </p:cNvPr>
          <p:cNvSpPr>
            <a:spLocks noGrp="1"/>
          </p:cNvSpPr>
          <p:nvPr>
            <p:ph type="title"/>
          </p:nvPr>
        </p:nvSpPr>
        <p:spPr>
          <a:xfrm>
            <a:off x="990600" y="517525"/>
            <a:ext cx="10515600" cy="1600524"/>
          </a:xfrm>
        </p:spPr>
        <p:txBody>
          <a:bodyPr/>
          <a:lstStyle/>
          <a:p>
            <a:pPr algn="ct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International Radioactive Material Acceptance Criteria</a:t>
            </a:r>
            <a:endParaRPr lang="en-US" sz="3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22703132-1551-5177-A36D-A5A7648438E7}"/>
              </a:ext>
            </a:extLst>
          </p:cNvPr>
          <p:cNvSpPr txBox="1"/>
          <p:nvPr/>
        </p:nvSpPr>
        <p:spPr>
          <a:xfrm>
            <a:off x="752475" y="1790699"/>
            <a:ext cx="10067925" cy="406265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ctr" defTabSz="9144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defTabSz="914400" rtl="0" eaLnBrk="1" fontAlgn="auto" latinLnBrk="0" hangingPunct="1">
              <a:lnSpc>
                <a:spcPct val="100000"/>
              </a:lnSpc>
              <a:spcBef>
                <a:spcPts val="0"/>
              </a:spcBef>
              <a:spcAft>
                <a:spcPts val="0"/>
              </a:spcAft>
              <a:buClrTx/>
              <a:buSzTx/>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Any waste defined below is prohibited from import without authorization of the US Environmental Protection Agency (USEPA) and the exporting country’s appropriate regulatory authority. </a:t>
            </a:r>
          </a:p>
          <a:p>
            <a:pPr marL="800100" lvl="1" indent="-342900">
              <a:buFont typeface="Arial" panose="020B0604020202020204" pitchFamily="34" charset="0"/>
              <a:buChar char="•"/>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Hazardous as defined in 40 CFR 261</a:t>
            </a:r>
          </a:p>
          <a:p>
            <a:pPr marL="800100" lvl="1" indent="-3429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Off-specification used oil as defined in 40 CFR 279</a:t>
            </a:r>
          </a:p>
          <a:p>
            <a:pPr lvl="1">
              <a:defRPr/>
            </a:pPr>
            <a:endParaRPr lang="en-US" sz="2400" b="1" dirty="0">
              <a:solidFill>
                <a:prstClr val="black"/>
              </a:solidFill>
              <a:latin typeface="Times New Roman" panose="02020603050405020304" pitchFamily="18" charset="0"/>
              <a:cs typeface="Times New Roman" panose="02020603050405020304" pitchFamily="18" charset="0"/>
            </a:endParaRPr>
          </a:p>
          <a:p>
            <a:pPr>
              <a:defRPr/>
            </a:pPr>
            <a:endParaRPr lang="en-US" sz="2400" b="1" dirty="0">
              <a:solidFill>
                <a:prstClr val="black"/>
              </a:solidFill>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defRPr/>
            </a:pPr>
            <a:endParaRPr lang="en-US" sz="2400" b="1" dirty="0">
              <a:solidFill>
                <a:prstClr val="black"/>
              </a:solidFill>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849553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C1C89-E882-CA34-96A9-195AD68D99FA}"/>
              </a:ext>
            </a:extLst>
          </p:cNvPr>
          <p:cNvSpPr>
            <a:spLocks noGrp="1"/>
          </p:cNvSpPr>
          <p:nvPr>
            <p:ph type="title"/>
          </p:nvPr>
        </p:nvSpPr>
        <p:spPr/>
        <p:txBody>
          <a:bodyPr/>
          <a:lstStyle/>
          <a:p>
            <a:pPr algn="ctr"/>
            <a:r>
              <a:rPr lang="en-US" sz="3200" b="1" dirty="0">
                <a:latin typeface="Times New Roman" panose="02020603050405020304" pitchFamily="18" charset="0"/>
                <a:cs typeface="Times New Roman" panose="02020603050405020304" pitchFamily="18" charset="0"/>
              </a:rPr>
              <a:t>International Radioactive Material Acceptance Criteria</a:t>
            </a:r>
            <a:br>
              <a:rPr lang="en-US" sz="4000" b="1" dirty="0">
                <a:latin typeface="Times New Roman" panose="02020603050405020304" pitchFamily="18" charset="0"/>
                <a:cs typeface="Times New Roman" panose="02020603050405020304" pitchFamily="18" charset="0"/>
              </a:rPr>
            </a:br>
            <a:endParaRPr lang="en-US" dirty="0"/>
          </a:p>
        </p:txBody>
      </p:sp>
      <p:pic>
        <p:nvPicPr>
          <p:cNvPr id="10" name="Picture 9">
            <a:extLst>
              <a:ext uri="{FF2B5EF4-FFF2-40B4-BE49-F238E27FC236}">
                <a16:creationId xmlns:a16="http://schemas.microsoft.com/office/drawing/2014/main" id="{973BE6A9-0039-9691-4A04-3EC71F2E9923}"/>
              </a:ext>
            </a:extLst>
          </p:cNvPr>
          <p:cNvPicPr>
            <a:picLocks noChangeAspect="1"/>
          </p:cNvPicPr>
          <p:nvPr/>
        </p:nvPicPr>
        <p:blipFill>
          <a:blip r:embed="rId2"/>
          <a:stretch>
            <a:fillRect/>
          </a:stretch>
        </p:blipFill>
        <p:spPr>
          <a:xfrm>
            <a:off x="2345088" y="1252139"/>
            <a:ext cx="7501824" cy="5088336"/>
          </a:xfrm>
          <a:prstGeom prst="rect">
            <a:avLst/>
          </a:prstGeom>
        </p:spPr>
      </p:pic>
    </p:spTree>
    <p:extLst>
      <p:ext uri="{BB962C8B-B14F-4D97-AF65-F5344CB8AC3E}">
        <p14:creationId xmlns:p14="http://schemas.microsoft.com/office/powerpoint/2010/main" val="29935995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76045-CBDD-9EFF-C6D1-1DCD8DD88A7E}"/>
              </a:ext>
            </a:extLst>
          </p:cNvPr>
          <p:cNvSpPr>
            <a:spLocks noGrp="1"/>
          </p:cNvSpPr>
          <p:nvPr>
            <p:ph type="title"/>
          </p:nvPr>
        </p:nvSpPr>
        <p:spPr>
          <a:xfrm>
            <a:off x="990600" y="1518699"/>
            <a:ext cx="10515600" cy="324389"/>
          </a:xfrm>
        </p:spPr>
        <p:txBody>
          <a:bodyPr/>
          <a:lstStyle/>
          <a:p>
            <a:pPr algn="ctr"/>
            <a:br>
              <a:rPr lang="en-US" sz="4000"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International Radioactive Material Acceptance Criteria</a:t>
            </a: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endParaRPr lang="en-US" dirty="0"/>
          </a:p>
        </p:txBody>
      </p:sp>
      <p:pic>
        <p:nvPicPr>
          <p:cNvPr id="5" name="Picture 4">
            <a:extLst>
              <a:ext uri="{FF2B5EF4-FFF2-40B4-BE49-F238E27FC236}">
                <a16:creationId xmlns:a16="http://schemas.microsoft.com/office/drawing/2014/main" id="{B24560F7-9848-873F-CB82-662CE5430E63}"/>
              </a:ext>
            </a:extLst>
          </p:cNvPr>
          <p:cNvPicPr>
            <a:picLocks noChangeAspect="1"/>
          </p:cNvPicPr>
          <p:nvPr/>
        </p:nvPicPr>
        <p:blipFill>
          <a:blip r:embed="rId2"/>
          <a:stretch>
            <a:fillRect/>
          </a:stretch>
        </p:blipFill>
        <p:spPr>
          <a:xfrm>
            <a:off x="-147762" y="2577215"/>
            <a:ext cx="10733293" cy="3123869"/>
          </a:xfrm>
          <a:prstGeom prst="rect">
            <a:avLst/>
          </a:prstGeom>
        </p:spPr>
      </p:pic>
    </p:spTree>
    <p:extLst>
      <p:ext uri="{BB962C8B-B14F-4D97-AF65-F5344CB8AC3E}">
        <p14:creationId xmlns:p14="http://schemas.microsoft.com/office/powerpoint/2010/main" val="305831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DFC19-DE70-9C57-168B-12EA8735DB83}"/>
              </a:ext>
            </a:extLst>
          </p:cNvPr>
          <p:cNvSpPr>
            <a:spLocks noGrp="1"/>
          </p:cNvSpPr>
          <p:nvPr>
            <p:ph type="title"/>
          </p:nvPr>
        </p:nvSpPr>
        <p:spPr>
          <a:xfrm>
            <a:off x="990600" y="517525"/>
            <a:ext cx="10515600" cy="1600524"/>
          </a:xfrm>
        </p:spPr>
        <p:txBody>
          <a:bodyPr/>
          <a:lstStyle/>
          <a:p>
            <a:pPr algn="ct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International Radioactive Material Acceptance Criteria</a:t>
            </a:r>
            <a:endParaRPr lang="en-US" sz="3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22703132-1551-5177-A36D-A5A7648438E7}"/>
              </a:ext>
            </a:extLst>
          </p:cNvPr>
          <p:cNvSpPr txBox="1"/>
          <p:nvPr/>
        </p:nvSpPr>
        <p:spPr>
          <a:xfrm>
            <a:off x="779108" y="1748717"/>
            <a:ext cx="10067925"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prstClr val="black"/>
                </a:solidFill>
                <a:latin typeface="Times New Roman" panose="02020603050405020304" pitchFamily="18" charset="0"/>
                <a:cs typeface="Times New Roman" panose="02020603050405020304" pitchFamily="18" charset="0"/>
              </a:rPr>
              <a:t>Metal Criteria</a:t>
            </a: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3" name="Table 2">
            <a:extLst>
              <a:ext uri="{FF2B5EF4-FFF2-40B4-BE49-F238E27FC236}">
                <a16:creationId xmlns:a16="http://schemas.microsoft.com/office/drawing/2014/main" id="{EDCB1467-AED1-3FF4-F880-C17EF9EB51FE}"/>
              </a:ext>
            </a:extLst>
          </p:cNvPr>
          <p:cNvGraphicFramePr>
            <a:graphicFrameLocks noGrp="1"/>
          </p:cNvGraphicFramePr>
          <p:nvPr>
            <p:extLst>
              <p:ext uri="{D42A27DB-BD31-4B8C-83A1-F6EECF244321}">
                <p14:modId xmlns:p14="http://schemas.microsoft.com/office/powerpoint/2010/main" val="4063856873"/>
              </p:ext>
            </p:extLst>
          </p:nvPr>
        </p:nvGraphicFramePr>
        <p:xfrm>
          <a:off x="3100387" y="2308196"/>
          <a:ext cx="5991225" cy="1431939"/>
        </p:xfrm>
        <a:graphic>
          <a:graphicData uri="http://schemas.openxmlformats.org/drawingml/2006/table">
            <a:tbl>
              <a:tblPr/>
              <a:tblGrid>
                <a:gridCol w="2196169">
                  <a:extLst>
                    <a:ext uri="{9D8B030D-6E8A-4147-A177-3AD203B41FA5}">
                      <a16:colId xmlns:a16="http://schemas.microsoft.com/office/drawing/2014/main" val="484278725"/>
                    </a:ext>
                  </a:extLst>
                </a:gridCol>
                <a:gridCol w="1608408">
                  <a:extLst>
                    <a:ext uri="{9D8B030D-6E8A-4147-A177-3AD203B41FA5}">
                      <a16:colId xmlns:a16="http://schemas.microsoft.com/office/drawing/2014/main" val="582414169"/>
                    </a:ext>
                  </a:extLst>
                </a:gridCol>
                <a:gridCol w="2186648">
                  <a:extLst>
                    <a:ext uri="{9D8B030D-6E8A-4147-A177-3AD203B41FA5}">
                      <a16:colId xmlns:a16="http://schemas.microsoft.com/office/drawing/2014/main" val="3217555167"/>
                    </a:ext>
                  </a:extLst>
                </a:gridCol>
              </a:tblGrid>
              <a:tr h="324913">
                <a:tc gridSpan="3">
                  <a:txBody>
                    <a:bodyPr/>
                    <a:lstStyle/>
                    <a:p>
                      <a:pPr marL="0" marR="0" algn="ctr">
                        <a:spcBef>
                          <a:spcPts val="0"/>
                        </a:spcBef>
                        <a:spcAft>
                          <a:spcPts val="0"/>
                        </a:spcAft>
                      </a:pPr>
                      <a:r>
                        <a:rPr lang="en-US" sz="1000" b="1" spc="-10" dirty="0">
                          <a:effectLst/>
                          <a:latin typeface="Cambria" panose="02040503050406030204" pitchFamily="18" charset="0"/>
                          <a:ea typeface="Cambria Math" panose="02040503050406030204" pitchFamily="18" charset="0"/>
                          <a:cs typeface="Cambria" panose="02040503050406030204" pitchFamily="18" charset="0"/>
                        </a:rPr>
                        <a:t>A.  </a:t>
                      </a:r>
                      <a:r>
                        <a:rPr lang="en-US" sz="1000" b="1" cap="small" spc="-10" dirty="0">
                          <a:effectLst/>
                          <a:latin typeface="Cambria" panose="02040503050406030204" pitchFamily="18" charset="0"/>
                          <a:ea typeface="Cambria Math" panose="02040503050406030204" pitchFamily="18" charset="0"/>
                          <a:cs typeface="Cambria" panose="02040503050406030204" pitchFamily="18" charset="0"/>
                        </a:rPr>
                        <a:t>Radiation  and Contamination Level  of  Metal for Recycle</a:t>
                      </a:r>
                      <a:endParaRPr lang="en-US" sz="12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53729676"/>
                  </a:ext>
                </a:extLst>
              </a:tr>
              <a:tr h="324913">
                <a:tc>
                  <a:txBody>
                    <a:bodyPr/>
                    <a:lstStyle/>
                    <a:p>
                      <a:pPr marL="0" marR="0" algn="ctr">
                        <a:spcBef>
                          <a:spcPts val="0"/>
                        </a:spcBef>
                        <a:spcAft>
                          <a:spcPts val="0"/>
                        </a:spcAft>
                      </a:pPr>
                      <a:r>
                        <a:rPr lang="en-US" sz="1000" b="1" spc="-10">
                          <a:effectLst/>
                          <a:latin typeface="Cambria" panose="02040503050406030204" pitchFamily="18" charset="0"/>
                          <a:ea typeface="Cambria Math" panose="02040503050406030204" pitchFamily="18" charset="0"/>
                          <a:cs typeface="Cambria" panose="02040503050406030204" pitchFamily="18" charset="0"/>
                        </a:rPr>
                        <a:t>Metal Type</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000" b="1" spc="-10">
                          <a:effectLst/>
                          <a:latin typeface="Cambria" panose="02040503050406030204" pitchFamily="18" charset="0"/>
                          <a:ea typeface="Cambria Math" panose="02040503050406030204" pitchFamily="18" charset="0"/>
                          <a:cs typeface="Cambria" panose="02040503050406030204" pitchFamily="18" charset="0"/>
                        </a:rPr>
                        <a:t>Contact Dose Rate with Metal</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000" b="1" spc="-10">
                          <a:effectLst/>
                          <a:latin typeface="Cambria" panose="02040503050406030204" pitchFamily="18" charset="0"/>
                          <a:ea typeface="Cambria Math" panose="02040503050406030204" pitchFamily="18" charset="0"/>
                          <a:cs typeface="Cambria" panose="02040503050406030204" pitchFamily="18" charset="0"/>
                        </a:rPr>
                        <a:t>Removable Contamination (Bq/cm</a:t>
                      </a:r>
                      <a:r>
                        <a:rPr lang="en-US" sz="1000" b="1" spc="-10" baseline="30000">
                          <a:effectLst/>
                          <a:latin typeface="Cambria" panose="02040503050406030204" pitchFamily="18" charset="0"/>
                          <a:ea typeface="Cambria Math" panose="02040503050406030204" pitchFamily="18" charset="0"/>
                          <a:cs typeface="Cambria" panose="02040503050406030204" pitchFamily="18" charset="0"/>
                        </a:rPr>
                        <a:t>2</a:t>
                      </a:r>
                      <a:r>
                        <a:rPr lang="en-US" sz="1000" b="1" spc="-10">
                          <a:effectLst/>
                          <a:latin typeface="Cambria" panose="02040503050406030204" pitchFamily="18" charset="0"/>
                          <a:ea typeface="Cambria Math" panose="02040503050406030204" pitchFamily="18" charset="0"/>
                          <a:cs typeface="Cambria" panose="02040503050406030204" pitchFamily="18" charset="0"/>
                        </a:rPr>
                        <a:t>)</a:t>
                      </a:r>
                      <a:r>
                        <a:rPr lang="en-US" sz="1000" b="1" spc="-10" baseline="30000">
                          <a:effectLst/>
                          <a:latin typeface="Cambria" panose="02040503050406030204" pitchFamily="18" charset="0"/>
                          <a:ea typeface="Cambria Math" panose="02040503050406030204" pitchFamily="18" charset="0"/>
                          <a:cs typeface="Cambria" panose="02040503050406030204" pitchFamily="18" charset="0"/>
                        </a:rPr>
                        <a:t>1</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noFill/>
                  </a:tcPr>
                </a:tc>
                <a:extLst>
                  <a:ext uri="{0D108BD9-81ED-4DB2-BD59-A6C34878D82A}">
                    <a16:rowId xmlns:a16="http://schemas.microsoft.com/office/drawing/2014/main" val="1198547767"/>
                  </a:ext>
                </a:extLst>
              </a:tr>
              <a:tr h="324913">
                <a:tc>
                  <a:txBody>
                    <a:bodyPr/>
                    <a:lstStyle/>
                    <a:p>
                      <a:pPr marL="0" marR="0" algn="ctr">
                        <a:spcBef>
                          <a:spcPts val="0"/>
                        </a:spcBef>
                        <a:spcAft>
                          <a:spcPts val="0"/>
                        </a:spcAft>
                      </a:pPr>
                      <a:r>
                        <a:rPr lang="en-US" sz="1000" spc="-10">
                          <a:effectLst/>
                          <a:latin typeface="Cambria" panose="02040503050406030204" pitchFamily="18" charset="0"/>
                          <a:ea typeface="Cambria Math" panose="02040503050406030204" pitchFamily="18" charset="0"/>
                          <a:cs typeface="Cambria" panose="02040503050406030204" pitchFamily="18" charset="0"/>
                        </a:rPr>
                        <a:t>Metal for Recycling through Melting </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0"/>
                        </a:spcAft>
                      </a:pPr>
                      <a:r>
                        <a:rPr lang="en-US" sz="1000" spc="-10" dirty="0">
                          <a:effectLst/>
                          <a:latin typeface="Arial" panose="020B0604020202020204" pitchFamily="34" charset="0"/>
                          <a:ea typeface="Cambria Math" panose="02040503050406030204" pitchFamily="18" charset="0"/>
                          <a:cs typeface="Cambria" panose="02040503050406030204" pitchFamily="18" charset="0"/>
                        </a:rPr>
                        <a:t>≤</a:t>
                      </a:r>
                      <a:r>
                        <a:rPr lang="en-US" sz="1000" spc="-10" dirty="0">
                          <a:effectLst/>
                          <a:latin typeface="Cambria" panose="02040503050406030204" pitchFamily="18" charset="0"/>
                          <a:ea typeface="Cambria Math" panose="02040503050406030204" pitchFamily="18" charset="0"/>
                          <a:cs typeface="Cambria" panose="02040503050406030204" pitchFamily="18" charset="0"/>
                        </a:rPr>
                        <a:t> 200 µSv/hr </a:t>
                      </a:r>
                      <a:endParaRPr lang="en-US" sz="12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0"/>
                        </a:spcAft>
                      </a:pPr>
                      <a:r>
                        <a:rPr lang="en-US" sz="1000" spc="-10">
                          <a:effectLst/>
                          <a:latin typeface="Arial" panose="020B0604020202020204" pitchFamily="34" charset="0"/>
                          <a:ea typeface="Cambria Math" panose="02040503050406030204" pitchFamily="18" charset="0"/>
                          <a:cs typeface="Cambria" panose="02040503050406030204" pitchFamily="18" charset="0"/>
                        </a:rPr>
                        <a:t>≤</a:t>
                      </a:r>
                      <a:r>
                        <a:rPr lang="en-US" sz="1000" spc="-10">
                          <a:effectLst/>
                          <a:latin typeface="Cambria" panose="02040503050406030204" pitchFamily="18" charset="0"/>
                          <a:ea typeface="Cambria Math" panose="02040503050406030204" pitchFamily="18" charset="0"/>
                          <a:cs typeface="Cambria" panose="02040503050406030204" pitchFamily="18" charset="0"/>
                        </a:rPr>
                        <a:t>8 β–γ</a:t>
                      </a:r>
                      <a:endParaRPr lang="en-US" sz="1200">
                        <a:effectLst/>
                        <a:latin typeface="Cambria" panose="02040503050406030204" pitchFamily="18" charset="0"/>
                        <a:ea typeface="Cambria" panose="02040503050406030204" pitchFamily="18" charset="0"/>
                        <a:cs typeface="Cambria" panose="02040503050406030204" pitchFamily="18" charset="0"/>
                      </a:endParaRPr>
                    </a:p>
                    <a:p>
                      <a:pPr marL="0" marR="0" algn="ctr">
                        <a:spcBef>
                          <a:spcPts val="0"/>
                        </a:spcBef>
                        <a:spcAft>
                          <a:spcPts val="0"/>
                        </a:spcAft>
                      </a:pPr>
                      <a:r>
                        <a:rPr lang="en-US" sz="1000" spc="-10">
                          <a:effectLst/>
                          <a:latin typeface="Arial" panose="020B0604020202020204" pitchFamily="34" charset="0"/>
                          <a:ea typeface="Cambria Math" panose="02040503050406030204" pitchFamily="18" charset="0"/>
                          <a:cs typeface="Cambria" panose="02040503050406030204" pitchFamily="18" charset="0"/>
                        </a:rPr>
                        <a:t>≤</a:t>
                      </a:r>
                      <a:r>
                        <a:rPr lang="en-US" sz="1000" spc="-10">
                          <a:effectLst/>
                          <a:latin typeface="Cambria" panose="02040503050406030204" pitchFamily="18" charset="0"/>
                          <a:ea typeface="Cambria Math" panose="02040503050406030204" pitchFamily="18" charset="0"/>
                          <a:cs typeface="Cambria" panose="02040503050406030204" pitchFamily="18" charset="0"/>
                        </a:rPr>
                        <a:t>1 α</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3423944438"/>
                  </a:ext>
                </a:extLst>
              </a:tr>
              <a:tr h="435638">
                <a:tc>
                  <a:txBody>
                    <a:bodyPr/>
                    <a:lstStyle/>
                    <a:p>
                      <a:pPr marL="0" marR="0" algn="ctr">
                        <a:spcBef>
                          <a:spcPts val="0"/>
                        </a:spcBef>
                        <a:spcAft>
                          <a:spcPts val="0"/>
                        </a:spcAft>
                      </a:pPr>
                      <a:r>
                        <a:rPr lang="en-US" sz="1000" spc="-10">
                          <a:effectLst/>
                          <a:latin typeface="Cambria" panose="02040503050406030204" pitchFamily="18" charset="0"/>
                          <a:ea typeface="Cambria Math" panose="02040503050406030204" pitchFamily="18" charset="0"/>
                          <a:cs typeface="Cambria" panose="02040503050406030204" pitchFamily="18" charset="0"/>
                        </a:rPr>
                        <a:t>Lead for Casting </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28575"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000" spc="-10">
                          <a:effectLst/>
                          <a:latin typeface="Arial" panose="020B0604020202020204" pitchFamily="34" charset="0"/>
                          <a:ea typeface="Cambria Math" panose="02040503050406030204" pitchFamily="18" charset="0"/>
                          <a:cs typeface="Cambria" panose="02040503050406030204" pitchFamily="18" charset="0"/>
                        </a:rPr>
                        <a:t>≤</a:t>
                      </a:r>
                      <a:r>
                        <a:rPr lang="en-US" sz="1000" spc="-10">
                          <a:effectLst/>
                          <a:latin typeface="Cambria" panose="02040503050406030204" pitchFamily="18" charset="0"/>
                          <a:ea typeface="Cambria Math" panose="02040503050406030204" pitchFamily="18" charset="0"/>
                          <a:cs typeface="Cambria" panose="02040503050406030204" pitchFamily="18" charset="0"/>
                        </a:rPr>
                        <a:t> 50 µSv/hr</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28575"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000" spc="-10" dirty="0">
                          <a:effectLst/>
                          <a:latin typeface="Cambria" panose="02040503050406030204" pitchFamily="18" charset="0"/>
                          <a:ea typeface="Cambria Math" panose="02040503050406030204" pitchFamily="18" charset="0"/>
                          <a:cs typeface="Cambria" panose="02040503050406030204" pitchFamily="18" charset="0"/>
                        </a:rPr>
                        <a:t>0.1 α for Uranium and daughters, 0.08 α for transuranics and Thorium, and less than 4 β–γ</a:t>
                      </a:r>
                      <a:endParaRPr lang="en-US" sz="12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91266776"/>
                  </a:ext>
                </a:extLst>
              </a:tr>
            </a:tbl>
          </a:graphicData>
        </a:graphic>
      </p:graphicFrame>
      <p:graphicFrame>
        <p:nvGraphicFramePr>
          <p:cNvPr id="4" name="Table 3">
            <a:extLst>
              <a:ext uri="{FF2B5EF4-FFF2-40B4-BE49-F238E27FC236}">
                <a16:creationId xmlns:a16="http://schemas.microsoft.com/office/drawing/2014/main" id="{BBEF7D6E-57DE-8F09-2837-AFFA56F3BC4A}"/>
              </a:ext>
            </a:extLst>
          </p:cNvPr>
          <p:cNvGraphicFramePr>
            <a:graphicFrameLocks noGrp="1"/>
          </p:cNvGraphicFramePr>
          <p:nvPr>
            <p:extLst>
              <p:ext uri="{D42A27DB-BD31-4B8C-83A1-F6EECF244321}">
                <p14:modId xmlns:p14="http://schemas.microsoft.com/office/powerpoint/2010/main" val="3784569965"/>
              </p:ext>
            </p:extLst>
          </p:nvPr>
        </p:nvGraphicFramePr>
        <p:xfrm>
          <a:off x="3090862" y="3930282"/>
          <a:ext cx="6010275" cy="2248575"/>
        </p:xfrm>
        <a:graphic>
          <a:graphicData uri="http://schemas.openxmlformats.org/drawingml/2006/table">
            <a:tbl>
              <a:tblPr/>
              <a:tblGrid>
                <a:gridCol w="4091332">
                  <a:extLst>
                    <a:ext uri="{9D8B030D-6E8A-4147-A177-3AD203B41FA5}">
                      <a16:colId xmlns:a16="http://schemas.microsoft.com/office/drawing/2014/main" val="3216524459"/>
                    </a:ext>
                  </a:extLst>
                </a:gridCol>
                <a:gridCol w="1918943">
                  <a:extLst>
                    <a:ext uri="{9D8B030D-6E8A-4147-A177-3AD203B41FA5}">
                      <a16:colId xmlns:a16="http://schemas.microsoft.com/office/drawing/2014/main" val="2345168102"/>
                    </a:ext>
                  </a:extLst>
                </a:gridCol>
              </a:tblGrid>
              <a:tr h="188692">
                <a:tc gridSpan="2">
                  <a:txBody>
                    <a:bodyPr/>
                    <a:lstStyle/>
                    <a:p>
                      <a:pPr marL="0" marR="0" algn="ctr">
                        <a:spcBef>
                          <a:spcPts val="0"/>
                        </a:spcBef>
                        <a:spcAft>
                          <a:spcPts val="0"/>
                        </a:spcAft>
                      </a:pPr>
                      <a:r>
                        <a:rPr lang="en-US" sz="1000" b="1" spc="-10">
                          <a:effectLst/>
                          <a:latin typeface="Cambria" panose="02040503050406030204" pitchFamily="18" charset="0"/>
                          <a:ea typeface="Cambria" panose="02040503050406030204" pitchFamily="18" charset="0"/>
                          <a:cs typeface="Cambria" panose="02040503050406030204" pitchFamily="18" charset="0"/>
                        </a:rPr>
                        <a:t>B.  </a:t>
                      </a:r>
                      <a:r>
                        <a:rPr lang="en-US" sz="1000" b="1" cap="small" spc="-10">
                          <a:effectLst/>
                          <a:latin typeface="Cambria" panose="02040503050406030204" pitchFamily="18" charset="0"/>
                          <a:ea typeface="Cambria" panose="02040503050406030204" pitchFamily="18" charset="0"/>
                          <a:cs typeface="Cambria" panose="02040503050406030204" pitchFamily="18" charset="0"/>
                        </a:rPr>
                        <a:t>Radionuclide  Concentration</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969907114"/>
                  </a:ext>
                </a:extLst>
              </a:tr>
              <a:tr h="141518">
                <a:tc gridSpan="2">
                  <a:txBody>
                    <a:bodyPr/>
                    <a:lstStyle/>
                    <a:p>
                      <a:pPr marL="0" marR="0" algn="ctr">
                        <a:spcBef>
                          <a:spcPts val="0"/>
                        </a:spcBef>
                        <a:spcAft>
                          <a:spcPts val="0"/>
                        </a:spcAft>
                      </a:pPr>
                      <a:r>
                        <a:rPr lang="en-US" sz="900" spc="-10">
                          <a:effectLst/>
                          <a:latin typeface="Cambria" panose="02040503050406030204" pitchFamily="18" charset="0"/>
                          <a:ea typeface="Cambria" panose="02040503050406030204" pitchFamily="18" charset="0"/>
                          <a:cs typeface="Cambria" panose="02040503050406030204" pitchFamily="18" charset="0"/>
                        </a:rPr>
                        <a:t>Radionuclide concentration per package shall not exceed the following limits without prior evaluation and approval.</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2177074782"/>
                  </a:ext>
                </a:extLst>
              </a:tr>
              <a:tr h="188692">
                <a:tc>
                  <a:txBody>
                    <a:bodyPr/>
                    <a:lstStyle/>
                    <a:p>
                      <a:pPr marL="457200" marR="0" indent="-457200" algn="ctr">
                        <a:spcBef>
                          <a:spcPts val="0"/>
                        </a:spcBef>
                        <a:spcAft>
                          <a:spcPts val="0"/>
                        </a:spcAft>
                      </a:pPr>
                      <a:r>
                        <a:rPr lang="en-US" sz="1000" b="1" spc="-10">
                          <a:effectLst/>
                          <a:latin typeface="Cambria" panose="02040503050406030204" pitchFamily="18" charset="0"/>
                          <a:ea typeface="Cambria" panose="02040503050406030204" pitchFamily="18" charset="0"/>
                          <a:cs typeface="Cambria" panose="02040503050406030204" pitchFamily="18" charset="0"/>
                        </a:rPr>
                        <a:t>Metals for Recycle</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noFill/>
                  </a:tcPr>
                </a:tc>
                <a:tc>
                  <a:txBody>
                    <a:bodyPr/>
                    <a:lstStyle/>
                    <a:p>
                      <a:pPr marL="457200" marR="0" indent="-457200" algn="ctr">
                        <a:spcBef>
                          <a:spcPts val="0"/>
                        </a:spcBef>
                        <a:spcAft>
                          <a:spcPts val="0"/>
                        </a:spcAft>
                      </a:pPr>
                      <a:r>
                        <a:rPr lang="en-US" sz="1000" b="1" spc="-10">
                          <a:effectLst/>
                          <a:latin typeface="Cambria" panose="02040503050406030204" pitchFamily="18" charset="0"/>
                          <a:ea typeface="Cambria" panose="02040503050406030204" pitchFamily="18" charset="0"/>
                          <a:cs typeface="Cambria" panose="02040503050406030204" pitchFamily="18" charset="0"/>
                        </a:rPr>
                        <a:t>Limiting Values</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noFill/>
                  </a:tcPr>
                </a:tc>
                <a:extLst>
                  <a:ext uri="{0D108BD9-81ED-4DB2-BD59-A6C34878D82A}">
                    <a16:rowId xmlns:a16="http://schemas.microsoft.com/office/drawing/2014/main" val="2745417623"/>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All Nuclides</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5000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2813738555"/>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Co-60</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40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1137042292"/>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Cs-137</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5000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3237780064"/>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Ni-63</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5000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881521159"/>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C-14</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1000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2370384794"/>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H-3</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1000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410518659"/>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Sr-90</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35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2695827680"/>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Pu-241</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800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4854867"/>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Total Transuranics (sum of Am-241, Pu-238. Pu-239. Cm-243. Cm-244)</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20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382867058"/>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Special Nuclear Material</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0.49 grams</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2816987707"/>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Source Material</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180"/>
                        </a:spcAft>
                      </a:pPr>
                      <a:r>
                        <a:rPr lang="en-US" sz="1000" spc="-10" dirty="0">
                          <a:effectLst/>
                          <a:latin typeface="Arial" panose="020B0604020202020204" pitchFamily="34" charset="0"/>
                          <a:ea typeface="Cambria" panose="02040503050406030204" pitchFamily="18" charset="0"/>
                          <a:cs typeface="Cambria" panose="02040503050406030204" pitchFamily="18" charset="0"/>
                        </a:rPr>
                        <a:t>≤</a:t>
                      </a:r>
                      <a:r>
                        <a:rPr lang="en-US" sz="1000" spc="-10" dirty="0">
                          <a:effectLst/>
                          <a:latin typeface="Cambria" panose="02040503050406030204" pitchFamily="18" charset="0"/>
                          <a:ea typeface="Cambria" panose="02040503050406030204" pitchFamily="18" charset="0"/>
                          <a:cs typeface="Cambria" panose="02040503050406030204" pitchFamily="18" charset="0"/>
                        </a:rPr>
                        <a:t> 0.49 kgs</a:t>
                      </a:r>
                      <a:endParaRPr lang="en-US" sz="12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9477210"/>
                  </a:ext>
                </a:extLst>
              </a:tr>
            </a:tbl>
          </a:graphicData>
        </a:graphic>
      </p:graphicFrame>
    </p:spTree>
    <p:extLst>
      <p:ext uri="{BB962C8B-B14F-4D97-AF65-F5344CB8AC3E}">
        <p14:creationId xmlns:p14="http://schemas.microsoft.com/office/powerpoint/2010/main" val="37161775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DFC19-DE70-9C57-168B-12EA8735DB83}"/>
              </a:ext>
            </a:extLst>
          </p:cNvPr>
          <p:cNvSpPr>
            <a:spLocks noGrp="1"/>
          </p:cNvSpPr>
          <p:nvPr>
            <p:ph type="title"/>
          </p:nvPr>
        </p:nvSpPr>
        <p:spPr>
          <a:xfrm>
            <a:off x="990600" y="517525"/>
            <a:ext cx="10515600" cy="1600524"/>
          </a:xfrm>
        </p:spPr>
        <p:txBody>
          <a:bodyPr/>
          <a:lstStyle/>
          <a:p>
            <a:pPr algn="ct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International Radioactive Material Acceptance Criteria</a:t>
            </a:r>
            <a:endParaRPr lang="en-US" sz="3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22703132-1551-5177-A36D-A5A7648438E7}"/>
              </a:ext>
            </a:extLst>
          </p:cNvPr>
          <p:cNvSpPr txBox="1"/>
          <p:nvPr/>
        </p:nvSpPr>
        <p:spPr>
          <a:xfrm>
            <a:off x="779108" y="1781821"/>
            <a:ext cx="10067925" cy="138499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100000"/>
              </a:lnSpc>
              <a:spcBef>
                <a:spcPts val="0"/>
              </a:spcBef>
              <a:spcAft>
                <a:spcPts val="0"/>
              </a:spcAft>
              <a:buClrTx/>
              <a:buSzTx/>
              <a:tabLst/>
              <a:defRPr/>
            </a:pPr>
            <a:r>
              <a:rPr lang="en-US" b="1" dirty="0">
                <a:solidFill>
                  <a:prstClr val="black"/>
                </a:solidFill>
                <a:latin typeface="Times New Roman" panose="02020603050405020304" pitchFamily="18" charset="0"/>
                <a:cs typeface="Times New Roman" panose="02020603050405020304" pitchFamily="18" charset="0"/>
              </a:rPr>
              <a:t>Other Radioactive Material Criteria</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graphicFrame>
        <p:nvGraphicFramePr>
          <p:cNvPr id="3" name="Table 2">
            <a:extLst>
              <a:ext uri="{FF2B5EF4-FFF2-40B4-BE49-F238E27FC236}">
                <a16:creationId xmlns:a16="http://schemas.microsoft.com/office/drawing/2014/main" id="{95372D6E-320C-DA9A-4DF1-3FCD625C6BBC}"/>
              </a:ext>
            </a:extLst>
          </p:cNvPr>
          <p:cNvGraphicFramePr>
            <a:graphicFrameLocks noGrp="1"/>
          </p:cNvGraphicFramePr>
          <p:nvPr>
            <p:extLst>
              <p:ext uri="{D42A27DB-BD31-4B8C-83A1-F6EECF244321}">
                <p14:modId xmlns:p14="http://schemas.microsoft.com/office/powerpoint/2010/main" val="938521799"/>
              </p:ext>
            </p:extLst>
          </p:nvPr>
        </p:nvGraphicFramePr>
        <p:xfrm>
          <a:off x="2910388" y="2474318"/>
          <a:ext cx="6010275" cy="2743200"/>
        </p:xfrm>
        <a:graphic>
          <a:graphicData uri="http://schemas.openxmlformats.org/drawingml/2006/table">
            <a:tbl>
              <a:tblPr/>
              <a:tblGrid>
                <a:gridCol w="4091332">
                  <a:extLst>
                    <a:ext uri="{9D8B030D-6E8A-4147-A177-3AD203B41FA5}">
                      <a16:colId xmlns:a16="http://schemas.microsoft.com/office/drawing/2014/main" val="2684746935"/>
                    </a:ext>
                  </a:extLst>
                </a:gridCol>
                <a:gridCol w="1918943">
                  <a:extLst>
                    <a:ext uri="{9D8B030D-6E8A-4147-A177-3AD203B41FA5}">
                      <a16:colId xmlns:a16="http://schemas.microsoft.com/office/drawing/2014/main" val="27392998"/>
                    </a:ext>
                  </a:extLst>
                </a:gridCol>
              </a:tblGrid>
              <a:tr h="0">
                <a:tc>
                  <a:txBody>
                    <a:bodyPr/>
                    <a:lstStyle/>
                    <a:p>
                      <a:pPr marL="0" marR="0" algn="ctr">
                        <a:spcBef>
                          <a:spcPts val="0"/>
                        </a:spcBef>
                        <a:spcAft>
                          <a:spcPts val="180"/>
                        </a:spcAft>
                      </a:pPr>
                      <a:r>
                        <a:rPr lang="en-US" sz="1000" b="1" spc="-10">
                          <a:effectLst/>
                          <a:latin typeface="Times New Roman" panose="02020603050405020304" pitchFamily="18" charset="0"/>
                          <a:ea typeface="Arial Black" panose="020B0A04020102020204" pitchFamily="34" charset="0"/>
                          <a:cs typeface="Arial Black" panose="020B0A04020102020204" pitchFamily="34" charset="0"/>
                        </a:rPr>
                        <a:t>Other Waste Streams</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b="1" spc="-10">
                          <a:effectLst/>
                          <a:latin typeface="Times New Roman" panose="02020603050405020304" pitchFamily="18" charset="0"/>
                          <a:ea typeface="Arial Black" panose="020B0A04020102020204" pitchFamily="34" charset="0"/>
                          <a:cs typeface="Arial Black" panose="020B0A04020102020204" pitchFamily="34" charset="0"/>
                        </a:rPr>
                        <a:t>Limiting Values</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1806530721"/>
                  </a:ext>
                </a:extLst>
              </a:tr>
              <a:tr h="0">
                <a:tc>
                  <a:txBody>
                    <a:bodyPr/>
                    <a:lstStyle/>
                    <a:p>
                      <a:pPr marL="0" marR="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Total, all radionuclides with &gt;5-yr half-lives </a:t>
                      </a:r>
                      <a:r>
                        <a:rPr lang="en-US" sz="1000" b="1" i="1" spc="-10">
                          <a:effectLst/>
                          <a:latin typeface="Times New Roman" panose="02020603050405020304" pitchFamily="18" charset="0"/>
                          <a:ea typeface="Arial Black" panose="020B0A04020102020204" pitchFamily="34" charset="0"/>
                          <a:cs typeface="Arial Black" panose="020B0A04020102020204" pitchFamily="34" charset="0"/>
                        </a:rPr>
                        <a:t>except</a:t>
                      </a:r>
                      <a:r>
                        <a:rPr lang="en-US" sz="1000" spc="-10">
                          <a:effectLst/>
                          <a:latin typeface="Times New Roman" panose="02020603050405020304" pitchFamily="18" charset="0"/>
                          <a:ea typeface="Arial Black" panose="020B0A04020102020204" pitchFamily="34" charset="0"/>
                          <a:cs typeface="Arial Black" panose="020B0A04020102020204" pitchFamily="34" charset="0"/>
                        </a:rPr>
                        <a:t> H-3 and C-14</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Calibri" panose="020F0502020204030204" pitchFamily="34" charset="0"/>
                          <a:ea typeface="Arial Black" panose="020B0A04020102020204" pitchFamily="34" charset="0"/>
                          <a:cs typeface="Arial Black" panose="020B0A04020102020204" pitchFamily="34" charset="0"/>
                        </a:rPr>
                        <a:t>≤</a:t>
                      </a:r>
                      <a:r>
                        <a:rPr lang="en-US" sz="1000" spc="-10">
                          <a:effectLst/>
                          <a:latin typeface="Times New Roman" panose="02020603050405020304" pitchFamily="18" charset="0"/>
                          <a:ea typeface="Arial Black" panose="020B0A04020102020204" pitchFamily="34" charset="0"/>
                          <a:cs typeface="Arial Black" panose="020B0A04020102020204" pitchFamily="34" charset="0"/>
                        </a:rPr>
                        <a:t> 11 kBq/cc</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2637463098"/>
                  </a:ext>
                </a:extLst>
              </a:tr>
              <a:tr h="0">
                <a:tc>
                  <a:txBody>
                    <a:bodyPr/>
                    <a:lstStyle/>
                    <a:p>
                      <a:pPr marL="0" marR="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Total, H-3 and C-14</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Calibri" panose="020F0502020204030204" pitchFamily="34" charset="0"/>
                          <a:ea typeface="Arial Black" panose="020B0A04020102020204" pitchFamily="34" charset="0"/>
                          <a:cs typeface="Arial Black" panose="020B0A04020102020204" pitchFamily="34" charset="0"/>
                        </a:rPr>
                        <a:t>≤</a:t>
                      </a:r>
                      <a:r>
                        <a:rPr lang="en-US" sz="1000" spc="-10">
                          <a:effectLst/>
                          <a:latin typeface="Times New Roman" panose="02020603050405020304" pitchFamily="18" charset="0"/>
                          <a:ea typeface="Arial Black" panose="020B0A04020102020204" pitchFamily="34" charset="0"/>
                          <a:cs typeface="Arial Black" panose="020B0A04020102020204" pitchFamily="34" charset="0"/>
                        </a:rPr>
                        <a:t> 5 kBq/cc</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3146216173"/>
                  </a:ext>
                </a:extLst>
              </a:tr>
              <a:tr h="0">
                <a:tc>
                  <a:txBody>
                    <a:bodyPr/>
                    <a:lstStyle/>
                    <a:p>
                      <a:pPr marL="0" marR="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I-125</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Calibri" panose="020F0502020204030204" pitchFamily="34" charset="0"/>
                          <a:ea typeface="Arial Black" panose="020B0A04020102020204" pitchFamily="34" charset="0"/>
                          <a:cs typeface="Arial Black" panose="020B0A04020102020204" pitchFamily="34" charset="0"/>
                        </a:rPr>
                        <a:t>≤</a:t>
                      </a:r>
                      <a:r>
                        <a:rPr lang="en-US" sz="1000" spc="-10">
                          <a:effectLst/>
                          <a:latin typeface="Times New Roman" panose="02020603050405020304" pitchFamily="18" charset="0"/>
                          <a:ea typeface="Arial Black" panose="020B0A04020102020204" pitchFamily="34" charset="0"/>
                          <a:cs typeface="Arial Black" panose="020B0A04020102020204" pitchFamily="34" charset="0"/>
                        </a:rPr>
                        <a:t> 3700 kBq/package</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672204531"/>
                  </a:ext>
                </a:extLst>
              </a:tr>
              <a:tr h="0">
                <a:tc>
                  <a:txBody>
                    <a:bodyPr/>
                    <a:lstStyle/>
                    <a:p>
                      <a:pPr marL="457200" marR="0" indent="-45720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Other mixed fission and activation products, Z &lt;84</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Calibri" panose="020F0502020204030204" pitchFamily="34" charset="0"/>
                          <a:ea typeface="Arial Black" panose="020B0A04020102020204" pitchFamily="34" charset="0"/>
                          <a:cs typeface="Arial Black" panose="020B0A04020102020204" pitchFamily="34" charset="0"/>
                        </a:rPr>
                        <a:t>≤</a:t>
                      </a:r>
                      <a:r>
                        <a:rPr lang="en-US" sz="1000" spc="-10">
                          <a:effectLst/>
                          <a:latin typeface="Times New Roman" panose="02020603050405020304" pitchFamily="18" charset="0"/>
                          <a:ea typeface="Arial Black" panose="020B0A04020102020204" pitchFamily="34" charset="0"/>
                          <a:cs typeface="Arial Black" panose="020B0A04020102020204" pitchFamily="34" charset="0"/>
                        </a:rPr>
                        <a:t> 200 kBq /cc</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1919891165"/>
                  </a:ext>
                </a:extLst>
              </a:tr>
              <a:tr h="0">
                <a:tc>
                  <a:txBody>
                    <a:bodyPr/>
                    <a:lstStyle/>
                    <a:p>
                      <a:pPr marL="457200" marR="0" indent="-45720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Tc-99</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≤0.13 kBq/cc</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3492081852"/>
                  </a:ext>
                </a:extLst>
              </a:tr>
              <a:tr h="0">
                <a:tc>
                  <a:txBody>
                    <a:bodyPr/>
                    <a:lstStyle/>
                    <a:p>
                      <a:pPr marL="457200" marR="0" indent="-45720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Th-232</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≤40 kBq/m3 or 1e-5 gm Th/cc of waste</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1110401947"/>
                  </a:ext>
                </a:extLst>
              </a:tr>
              <a:tr h="0">
                <a:tc>
                  <a:txBody>
                    <a:bodyPr/>
                    <a:lstStyle/>
                    <a:p>
                      <a:pPr marL="457200" marR="0" indent="-45720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U-238 as metal or oxide</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 ≤20 kBq/cc or 1.6E-3 g U/cc of waste</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2310712666"/>
                  </a:ext>
                </a:extLst>
              </a:tr>
              <a:tr h="0">
                <a:tc>
                  <a:txBody>
                    <a:bodyPr/>
                    <a:lstStyle/>
                    <a:p>
                      <a:pPr marL="457200" marR="0" indent="-457200" algn="just">
                        <a:spcBef>
                          <a:spcPts val="0"/>
                        </a:spcBef>
                        <a:spcAft>
                          <a:spcPts val="180"/>
                        </a:spcAft>
                      </a:pP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Depleted Uranium or Natural Uranium as metal or oxide</a:t>
                      </a:r>
                      <a:endParaRPr lang="en-US" sz="1200" dirty="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Calibri" panose="020F0502020204030204" pitchFamily="34" charset="0"/>
                          <a:ea typeface="Arial Black" panose="020B0A04020102020204" pitchFamily="34" charset="0"/>
                          <a:cs typeface="Arial Black" panose="020B0A04020102020204" pitchFamily="34" charset="0"/>
                        </a:rPr>
                        <a:t>≤</a:t>
                      </a:r>
                      <a:r>
                        <a:rPr lang="en-US" sz="1000" spc="-10">
                          <a:effectLst/>
                          <a:latin typeface="Times New Roman" panose="02020603050405020304" pitchFamily="18" charset="0"/>
                          <a:ea typeface="Arial Black" panose="020B0A04020102020204" pitchFamily="34" charset="0"/>
                          <a:cs typeface="Arial Black" panose="020B0A04020102020204" pitchFamily="34" charset="0"/>
                        </a:rPr>
                        <a:t> 120 kBq / m3 or 6e-6 gm U/cc of waste</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376923965"/>
                  </a:ext>
                </a:extLst>
              </a:tr>
              <a:tr h="0">
                <a:tc>
                  <a:txBody>
                    <a:bodyPr/>
                    <a:lstStyle/>
                    <a:p>
                      <a:pPr marL="457200" marR="0" indent="-457200" algn="just">
                        <a:spcBef>
                          <a:spcPts val="0"/>
                        </a:spcBef>
                        <a:spcAft>
                          <a:spcPts val="0"/>
                        </a:spcAft>
                      </a:pP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Alpha for TRUs, Ac, Ra-226 and Th for processing. </a:t>
                      </a:r>
                    </a:p>
                    <a:p>
                      <a:pPr marL="457200" marR="0" indent="-457200" algn="just">
                        <a:spcBef>
                          <a:spcPts val="0"/>
                        </a:spcBef>
                        <a:spcAft>
                          <a:spcPts val="0"/>
                        </a:spcAft>
                      </a:pP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Packages shall be clearly marked for identification. </a:t>
                      </a:r>
                      <a:endParaRPr lang="en-US" sz="1200" dirty="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dirty="0">
                          <a:effectLst/>
                          <a:latin typeface="Calibri" panose="020F0502020204030204" pitchFamily="34" charset="0"/>
                          <a:ea typeface="Arial Black" panose="020B0A04020102020204" pitchFamily="34" charset="0"/>
                          <a:cs typeface="Arial Black" panose="020B0A04020102020204" pitchFamily="34" charset="0"/>
                        </a:rPr>
                        <a:t>≤</a:t>
                      </a: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 3.7 </a:t>
                      </a:r>
                      <a:r>
                        <a:rPr lang="en-US" sz="1000" spc="-10" dirty="0" err="1">
                          <a:effectLst/>
                          <a:latin typeface="Times New Roman" panose="02020603050405020304" pitchFamily="18" charset="0"/>
                          <a:ea typeface="Arial Black" panose="020B0A04020102020204" pitchFamily="34" charset="0"/>
                          <a:cs typeface="Arial Black" panose="020B0A04020102020204" pitchFamily="34" charset="0"/>
                        </a:rPr>
                        <a:t>Bq</a:t>
                      </a: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/g and less than 1% of activity</a:t>
                      </a:r>
                      <a:endParaRPr lang="en-US" sz="1200" dirty="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264860210"/>
                  </a:ext>
                </a:extLst>
              </a:tr>
              <a:tr h="0">
                <a:tc>
                  <a:txBody>
                    <a:bodyPr/>
                    <a:lstStyle/>
                    <a:p>
                      <a:pPr marL="0" marR="0" algn="just">
                        <a:spcBef>
                          <a:spcPts val="0"/>
                        </a:spcBef>
                        <a:spcAft>
                          <a:spcPts val="0"/>
                        </a:spcAft>
                      </a:pP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No shipment shall equal or exceed 10 CFR 110, Appendix P Category 2 quantities of radionuclides (Sum of Fractions Applies)</a:t>
                      </a:r>
                      <a:endParaRPr lang="en-US" sz="1200" dirty="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0"/>
                        </a:spcAft>
                      </a:pP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 </a:t>
                      </a:r>
                      <a:endParaRPr lang="en-US" sz="1200" dirty="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1116215474"/>
                  </a:ext>
                </a:extLst>
              </a:tr>
              <a:tr h="0">
                <a:tc>
                  <a:txBody>
                    <a:bodyPr/>
                    <a:lstStyle/>
                    <a:p>
                      <a:pPr marL="0" marR="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Special Nuclear Material</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dirty="0">
                          <a:effectLst/>
                          <a:latin typeface="Calibri" panose="020F0502020204030204" pitchFamily="34" charset="0"/>
                          <a:ea typeface="Arial Black" panose="020B0A04020102020204" pitchFamily="34" charset="0"/>
                          <a:cs typeface="Arial Black" panose="020B0A04020102020204" pitchFamily="34" charset="0"/>
                        </a:rPr>
                        <a:t>≤ </a:t>
                      </a: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0.49 grams</a:t>
                      </a:r>
                      <a:endParaRPr lang="en-US" sz="1200" dirty="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695965714"/>
                  </a:ext>
                </a:extLst>
              </a:tr>
              <a:tr h="0">
                <a:tc>
                  <a:txBody>
                    <a:bodyPr/>
                    <a:lstStyle/>
                    <a:p>
                      <a:pPr marL="0" marR="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Source Material</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180"/>
                        </a:spcAft>
                      </a:pPr>
                      <a:r>
                        <a:rPr lang="en-US" sz="1000" spc="-10" dirty="0">
                          <a:effectLst/>
                          <a:latin typeface="Calibri" panose="020F0502020204030204" pitchFamily="34" charset="0"/>
                          <a:ea typeface="Arial Black" panose="020B0A04020102020204" pitchFamily="34" charset="0"/>
                          <a:cs typeface="Arial Black" panose="020B0A04020102020204" pitchFamily="34" charset="0"/>
                        </a:rPr>
                        <a:t>≤</a:t>
                      </a: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 0.49 kgs</a:t>
                      </a:r>
                      <a:endParaRPr lang="en-US" sz="1200" dirty="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17289475"/>
                  </a:ext>
                </a:extLst>
              </a:tr>
            </a:tbl>
          </a:graphicData>
        </a:graphic>
      </p:graphicFrame>
    </p:spTree>
    <p:extLst>
      <p:ext uri="{BB962C8B-B14F-4D97-AF65-F5344CB8AC3E}">
        <p14:creationId xmlns:p14="http://schemas.microsoft.com/office/powerpoint/2010/main" val="10117714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6B1D6-C2DC-6A66-D85F-DB540FFE1199}"/>
              </a:ext>
            </a:extLst>
          </p:cNvPr>
          <p:cNvSpPr>
            <a:spLocks noGrp="1"/>
          </p:cNvSpPr>
          <p:nvPr>
            <p:ph type="title"/>
          </p:nvPr>
        </p:nvSpPr>
        <p:spPr/>
        <p:txBody>
          <a:bodyPr/>
          <a:lstStyle/>
          <a:p>
            <a:pPr marL="0" marR="0" algn="ctr">
              <a:spcBef>
                <a:spcPts val="0"/>
              </a:spcBef>
              <a:spcAft>
                <a:spcPts val="300"/>
              </a:spcAft>
            </a:pP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International Radioactive Material Acceptance Criteria</a:t>
            </a: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Contact</a:t>
            </a: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r>
              <a:rPr lang="en-US" sz="1800" b="1" i="1" dirty="0">
                <a:effectLst/>
                <a:latin typeface="Times New Roman" panose="02020603050405020304" pitchFamily="18" charset="0"/>
                <a:ea typeface="Aptos" panose="020B0004020202020204" pitchFamily="34" charset="0"/>
                <a:cs typeface="Aptos" panose="020B0004020202020204" pitchFamily="34" charset="0"/>
              </a:rPr>
              <a:t>Colin R. Austin</a:t>
            </a:r>
            <a:br>
              <a:rPr lang="en-US" sz="1800" dirty="0">
                <a:effectLst/>
                <a:latin typeface="Aptos" panose="020B0004020202020204" pitchFamily="34" charset="0"/>
                <a:ea typeface="Aptos" panose="020B0004020202020204" pitchFamily="34" charset="0"/>
                <a:cs typeface="Aptos" panose="020B0004020202020204" pitchFamily="34" charset="0"/>
              </a:rPr>
            </a:br>
            <a:r>
              <a:rPr lang="en-US" sz="1800" dirty="0">
                <a:effectLst/>
                <a:latin typeface="Times New Roman" panose="02020603050405020304" pitchFamily="18" charset="0"/>
                <a:ea typeface="Aptos" panose="020B0004020202020204" pitchFamily="34" charset="0"/>
                <a:cs typeface="Aptos" panose="020B0004020202020204" pitchFamily="34" charset="0"/>
              </a:rPr>
              <a:t>President,  International Group  </a:t>
            </a:r>
            <a:br>
              <a:rPr lang="en-US" sz="1800" dirty="0">
                <a:effectLst/>
                <a:latin typeface="Aptos" panose="020B0004020202020204" pitchFamily="34" charset="0"/>
                <a:ea typeface="Aptos" panose="020B0004020202020204" pitchFamily="34" charset="0"/>
                <a:cs typeface="Aptos" panose="020B0004020202020204" pitchFamily="34" charset="0"/>
              </a:rPr>
            </a:br>
            <a:r>
              <a:rPr lang="en-US" sz="1800" b="1" dirty="0">
                <a:solidFill>
                  <a:srgbClr val="1802BE"/>
                </a:solidFill>
                <a:effectLst/>
                <a:latin typeface="Times New Roman" panose="02020603050405020304" pitchFamily="18" charset="0"/>
                <a:ea typeface="Aptos" panose="020B0004020202020204" pitchFamily="34" charset="0"/>
                <a:cs typeface="Aptos" panose="020B0004020202020204" pitchFamily="34" charset="0"/>
              </a:rPr>
              <a:t>Energy</a:t>
            </a:r>
            <a:r>
              <a:rPr lang="en-US" sz="1800" b="1" i="1" dirty="0">
                <a:solidFill>
                  <a:srgbClr val="000000"/>
                </a:solidFill>
                <a:effectLst/>
                <a:latin typeface="Times New Roman" panose="02020603050405020304" pitchFamily="18" charset="0"/>
                <a:ea typeface="Aptos" panose="020B0004020202020204" pitchFamily="34" charset="0"/>
                <a:cs typeface="Aptos" panose="020B0004020202020204" pitchFamily="34" charset="0"/>
              </a:rPr>
              <a:t>Solutions</a:t>
            </a:r>
            <a:br>
              <a:rPr lang="en-US" sz="1800" dirty="0">
                <a:effectLst/>
                <a:latin typeface="Aptos" panose="020B0004020202020204" pitchFamily="34" charset="0"/>
                <a:ea typeface="Aptos" panose="020B0004020202020204" pitchFamily="34" charset="0"/>
                <a:cs typeface="Aptos" panose="020B0004020202020204" pitchFamily="34" charset="0"/>
              </a:rPr>
            </a:br>
            <a:r>
              <a:rPr lang="en-US" sz="1800" dirty="0">
                <a:solidFill>
                  <a:srgbClr val="000000"/>
                </a:solidFill>
                <a:effectLst/>
                <a:latin typeface="Times New Roman" panose="02020603050405020304" pitchFamily="18" charset="0"/>
                <a:ea typeface="Aptos" panose="020B0004020202020204" pitchFamily="34" charset="0"/>
                <a:cs typeface="Aptos" panose="020B0004020202020204" pitchFamily="34" charset="0"/>
              </a:rPr>
              <a:t>Cell: +1 706 830 4959</a:t>
            </a:r>
            <a:br>
              <a:rPr lang="en-US" sz="1800" dirty="0">
                <a:effectLst/>
                <a:latin typeface="Aptos" panose="020B0004020202020204" pitchFamily="34" charset="0"/>
                <a:ea typeface="Aptos" panose="020B0004020202020204" pitchFamily="34" charset="0"/>
                <a:cs typeface="Aptos" panose="020B0004020202020204" pitchFamily="34" charset="0"/>
              </a:rPr>
            </a:br>
            <a:r>
              <a:rPr lang="en-US" sz="1800" u="sng" dirty="0">
                <a:solidFill>
                  <a:srgbClr val="467886"/>
                </a:solidFill>
                <a:effectLst/>
                <a:latin typeface="Aptos" panose="020B0004020202020204" pitchFamily="34" charset="0"/>
                <a:ea typeface="Aptos" panose="020B0004020202020204" pitchFamily="34" charset="0"/>
                <a:cs typeface="Aptos" panose="020B0004020202020204" pitchFamily="34" charset="0"/>
                <a:hlinkClick r:id="rId2"/>
              </a:rPr>
              <a:t>caustin@energysolutions.com</a:t>
            </a:r>
            <a:br>
              <a:rPr lang="en-US" sz="1800" dirty="0">
                <a:effectLst/>
                <a:latin typeface="Aptos" panose="020B0004020202020204" pitchFamily="34" charset="0"/>
                <a:ea typeface="Aptos" panose="020B0004020202020204" pitchFamily="34" charset="0"/>
                <a:cs typeface="Aptos" panose="020B0004020202020204" pitchFamily="34" charset="0"/>
              </a:rPr>
            </a:br>
            <a:endParaRPr lang="en-US" sz="2400" dirty="0"/>
          </a:p>
        </p:txBody>
      </p:sp>
    </p:spTree>
    <p:extLst>
      <p:ext uri="{BB962C8B-B14F-4D97-AF65-F5344CB8AC3E}">
        <p14:creationId xmlns:p14="http://schemas.microsoft.com/office/powerpoint/2010/main" val="4510382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66997-325E-FA40-D266-9FEA3B6E1E8C}"/>
              </a:ext>
            </a:extLst>
          </p:cNvPr>
          <p:cNvSpPr>
            <a:spLocks noGrp="1"/>
          </p:cNvSpPr>
          <p:nvPr>
            <p:ph type="title"/>
          </p:nvPr>
        </p:nvSpPr>
        <p:spPr>
          <a:xfrm>
            <a:off x="990600" y="1757779"/>
            <a:ext cx="10515600" cy="248573"/>
          </a:xfrm>
        </p:spPr>
        <p:txBody>
          <a:bodyPr/>
          <a:lstStyle/>
          <a:p>
            <a:pPr algn="ct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International Radioactive Material Acceptance Criteria</a:t>
            </a: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Questions?</a:t>
            </a:r>
            <a:br>
              <a:rPr lang="en-US" sz="4000" b="1" dirty="0">
                <a:latin typeface="Times New Roman" panose="02020603050405020304" pitchFamily="18" charset="0"/>
                <a:cs typeface="Times New Roman" panose="02020603050405020304" pitchFamily="18" charset="0"/>
              </a:rPr>
            </a:br>
            <a:endParaRPr lang="en-US" dirty="0"/>
          </a:p>
        </p:txBody>
      </p:sp>
    </p:spTree>
    <p:extLst>
      <p:ext uri="{BB962C8B-B14F-4D97-AF65-F5344CB8AC3E}">
        <p14:creationId xmlns:p14="http://schemas.microsoft.com/office/powerpoint/2010/main" val="2743292788"/>
      </p:ext>
    </p:extLst>
  </p:cSld>
  <p:clrMapOvr>
    <a:masterClrMapping/>
  </p:clrMapOvr>
</p:sld>
</file>

<file path=ppt/theme/theme1.xml><?xml version="1.0" encoding="utf-8"?>
<a:theme xmlns:a="http://schemas.openxmlformats.org/drawingml/2006/main" name="energysol_2016_templa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A8E1367-AF0F-4E66-B1DA-EE70DD8461A7}" vid="{26853153-FBE1-444D-8A10-A172914443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energysol_2016_template</Template>
  <TotalTime>20248</TotalTime>
  <Words>1943</Words>
  <Application>Microsoft Office PowerPoint</Application>
  <PresentationFormat>Widescreen</PresentationFormat>
  <Paragraphs>300</Paragraphs>
  <Slides>40</Slides>
  <Notes>1</Notes>
  <HiddenSlides>0</HiddenSlides>
  <MMClips>1</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Symbol</vt:lpstr>
      <vt:lpstr>Cambria</vt:lpstr>
      <vt:lpstr>Myriad Pro</vt:lpstr>
      <vt:lpstr>Arial Narrow</vt:lpstr>
      <vt:lpstr>Calibri</vt:lpstr>
      <vt:lpstr>Times New Roman</vt:lpstr>
      <vt:lpstr>Albertus MT</vt:lpstr>
      <vt:lpstr>Courier New</vt:lpstr>
      <vt:lpstr>Arial</vt:lpstr>
      <vt:lpstr>Myriad Pro Light</vt:lpstr>
      <vt:lpstr>Wingdings</vt:lpstr>
      <vt:lpstr>Aptos</vt:lpstr>
      <vt:lpstr>Arial Black</vt:lpstr>
      <vt:lpstr>energysol_2016_template</vt:lpstr>
      <vt:lpstr>PowerPoint Presentation</vt:lpstr>
      <vt:lpstr>PowerPoint Presentation</vt:lpstr>
      <vt:lpstr>PowerPoint Presentation</vt:lpstr>
      <vt:lpstr>PowerPoint Presentation</vt:lpstr>
      <vt:lpstr>PowerPoint Presentation</vt:lpstr>
      <vt:lpstr>Shipping, Packaging, and Documentation Requirements</vt:lpstr>
      <vt:lpstr>Shipment Summary Form</vt:lpstr>
      <vt:lpstr>Shipment Summary Form</vt:lpstr>
      <vt:lpstr>Shipment Summary Form - Shipment Information</vt:lpstr>
      <vt:lpstr>Shipment Summary Form - Material Identification</vt:lpstr>
      <vt:lpstr>Shipment Summary Form - Notification Requirements</vt:lpstr>
      <vt:lpstr>Shipment Summary Form – Special Instructions</vt:lpstr>
      <vt:lpstr>Shipment Summary Form – Sign Off Page</vt:lpstr>
      <vt:lpstr>Stored/Residual Energy</vt:lpstr>
      <vt:lpstr>PowerPoint Presentation</vt:lpstr>
      <vt:lpstr>License Requirements – Quantity of Concern</vt:lpstr>
      <vt:lpstr>Process Specific Radiological Criteria</vt:lpstr>
      <vt:lpstr>Process Specific Radiological Criteria</vt:lpstr>
      <vt:lpstr>Out Of WAG Parameters</vt:lpstr>
      <vt:lpstr>WAG-501 Section 4.4 Aqueous Liquids, Sludges, and Resins</vt:lpstr>
      <vt:lpstr>Metal Unacceptable for Processing</vt:lpstr>
      <vt:lpstr>Material Specific Packaging Requirements</vt:lpstr>
      <vt:lpstr>Examples Material Specific Packaging Requirements</vt:lpstr>
      <vt:lpstr>PowerPoint Presentation</vt:lpstr>
      <vt:lpstr>WAG Distribution</vt:lpstr>
      <vt:lpstr>EnergySolutions Commercial Processing Contact Information</vt:lpstr>
      <vt:lpstr>PowerPoint Presentation</vt:lpstr>
      <vt:lpstr>        International Radioactive Material Acceptance Criteria</vt:lpstr>
      <vt:lpstr>  International Radioactive Material Acceptance Criteria</vt:lpstr>
      <vt:lpstr> International Radioactive Material Acceptance Criteria</vt:lpstr>
      <vt:lpstr>International Radioactive Material Acceptance Criteria</vt:lpstr>
      <vt:lpstr>International Radioactive Material Acceptance Criteria</vt:lpstr>
      <vt:lpstr>International Radioactive Material Acceptance Criteria</vt:lpstr>
      <vt:lpstr> International Radioactive Material Acceptance Criteria</vt:lpstr>
      <vt:lpstr>International Radioactive Material Acceptance Criteria </vt:lpstr>
      <vt:lpstr> International Radioactive Material Acceptance Criteria  </vt:lpstr>
      <vt:lpstr> International Radioactive Material Acceptance Criteria</vt:lpstr>
      <vt:lpstr> International Radioactive Material Acceptance Criteria</vt:lpstr>
      <vt:lpstr>       International Radioactive Material Acceptance Criteria  Contact  Colin R. Austin President,  International Group   EnergySolutions Cell: +1 706 830 4959 caustin@energysolutions.com </vt:lpstr>
      <vt:lpstr>  International Radioactive Material Acceptance Criteria  Questions? </vt:lpstr>
    </vt:vector>
  </TitlesOfParts>
  <Company>EnergySolutions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Bret Rogers</dc:creator>
  <cp:lastModifiedBy>Tim Orton</cp:lastModifiedBy>
  <cp:revision>120</cp:revision>
  <cp:lastPrinted>2023-06-07T20:21:04Z</cp:lastPrinted>
  <dcterms:created xsi:type="dcterms:W3CDTF">2017-01-11T15:29:59Z</dcterms:created>
  <dcterms:modified xsi:type="dcterms:W3CDTF">2026-07-07T14:29:39Z</dcterms:modified>
</cp:coreProperties>
</file>