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3"/>
  </p:notesMasterIdLst>
  <p:sldIdLst>
    <p:sldId id="257" r:id="rId2"/>
    <p:sldId id="359" r:id="rId3"/>
    <p:sldId id="351" r:id="rId4"/>
    <p:sldId id="349" r:id="rId5"/>
    <p:sldId id="348" r:id="rId6"/>
    <p:sldId id="345" r:id="rId7"/>
    <p:sldId id="362" r:id="rId8"/>
    <p:sldId id="363" r:id="rId9"/>
    <p:sldId id="307" r:id="rId10"/>
    <p:sldId id="366" r:id="rId11"/>
    <p:sldId id="365" r:id="rId12"/>
  </p:sldIdLst>
  <p:sldSz cx="12192000" cy="6858000"/>
  <p:notesSz cx="6858000" cy="9144000"/>
  <p:embeddedFontLst>
    <p:embeddedFont>
      <p:font typeface="Myriad Pro" panose="020B0503030403020204" charset="0"/>
      <p:regular r:id="rId14"/>
      <p:bold r:id="rId15"/>
      <p:italic r:id="rId16"/>
      <p:boldItalic r:id="rId17"/>
    </p:embeddedFont>
    <p:embeddedFont>
      <p:font typeface="Myriad Pro Light" panose="020B040303040302020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et Rogers" initials="BR" lastIdx="1" clrIdx="0"/>
  <p:cmAuthor id="1" name="Jake Gardner" initials="JG" lastIdx="5" clrIdx="1">
    <p:extLst>
      <p:ext uri="{19B8F6BF-5375-455C-9EA6-DF929625EA0E}">
        <p15:presenceInfo xmlns:p15="http://schemas.microsoft.com/office/powerpoint/2012/main" userId="S::jhgardner@energysolutions.com::1d6b5c97-1b73-4b09-9e0d-34f6723c76e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49038D-0126-4235-8140-3E033C9AC665}" v="1" dt="2026-06-11T17:41:42.1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78" autoAdjust="0"/>
    <p:restoredTop sz="94660"/>
  </p:normalViewPr>
  <p:slideViewPr>
    <p:cSldViewPr snapToGrid="0">
      <p:cViewPr varScale="1">
        <p:scale>
          <a:sx n="95" d="100"/>
          <a:sy n="95" d="100"/>
        </p:scale>
        <p:origin x="78" y="14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commentAuthors" Target="commentAuthor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im Orton" userId="4e680957-3ceb-430f-9c4a-a999ff0d4ef5" providerId="ADAL" clId="{145C827D-950D-4622-98F2-B18C45C01497}"/>
    <pc:docChg chg="undo custSel addSld delSld modSld sldOrd">
      <pc:chgData name="Tim Orton" userId="4e680957-3ceb-430f-9c4a-a999ff0d4ef5" providerId="ADAL" clId="{145C827D-950D-4622-98F2-B18C45C01497}" dt="2026-06-11T17:47:44.362" v="1043" actId="1076"/>
      <pc:docMkLst>
        <pc:docMk/>
      </pc:docMkLst>
      <pc:sldChg chg="modSp mod">
        <pc:chgData name="Tim Orton" userId="4e680957-3ceb-430f-9c4a-a999ff0d4ef5" providerId="ADAL" clId="{145C827D-950D-4622-98F2-B18C45C01497}" dt="2026-06-09T19:28:20.455" v="806" actId="20577"/>
        <pc:sldMkLst>
          <pc:docMk/>
          <pc:sldMk cId="1226878882" sldId="257"/>
        </pc:sldMkLst>
        <pc:spChg chg="mod">
          <ac:chgData name="Tim Orton" userId="4e680957-3ceb-430f-9c4a-a999ff0d4ef5" providerId="ADAL" clId="{145C827D-950D-4622-98F2-B18C45C01497}" dt="2026-06-09T19:28:20.455" v="806" actId="20577"/>
          <ac:spMkLst>
            <pc:docMk/>
            <pc:sldMk cId="1226878882" sldId="257"/>
            <ac:spMk id="4" creationId="{00000000-0000-0000-0000-000000000000}"/>
          </ac:spMkLst>
        </pc:spChg>
      </pc:sldChg>
      <pc:sldChg chg="addSp delSp modSp mod">
        <pc:chgData name="Tim Orton" userId="4e680957-3ceb-430f-9c4a-a999ff0d4ef5" providerId="ADAL" clId="{145C827D-950D-4622-98F2-B18C45C01497}" dt="2026-06-09T19:30:23.923" v="818" actId="1076"/>
        <pc:sldMkLst>
          <pc:docMk/>
          <pc:sldMk cId="3172549147" sldId="351"/>
        </pc:sldMkLst>
        <pc:spChg chg="mod">
          <ac:chgData name="Tim Orton" userId="4e680957-3ceb-430f-9c4a-a999ff0d4ef5" providerId="ADAL" clId="{145C827D-950D-4622-98F2-B18C45C01497}" dt="2026-06-09T19:30:23.923" v="818" actId="1076"/>
          <ac:spMkLst>
            <pc:docMk/>
            <pc:sldMk cId="3172549147" sldId="351"/>
            <ac:spMk id="19" creationId="{72F6932D-61DC-E06A-37B3-317D1A4786D1}"/>
          </ac:spMkLst>
        </pc:spChg>
        <pc:picChg chg="add mod ord">
          <ac:chgData name="Tim Orton" userId="4e680957-3ceb-430f-9c4a-a999ff0d4ef5" providerId="ADAL" clId="{145C827D-950D-4622-98F2-B18C45C01497}" dt="2026-06-09T19:30:16.214" v="816" actId="167"/>
          <ac:picMkLst>
            <pc:docMk/>
            <pc:sldMk cId="3172549147" sldId="351"/>
            <ac:picMk id="4" creationId="{03E3274B-6890-DEB0-5002-938E7B362585}"/>
          </ac:picMkLst>
        </pc:picChg>
      </pc:sldChg>
      <pc:sldChg chg="modSp mod">
        <pc:chgData name="Tim Orton" userId="4e680957-3ceb-430f-9c4a-a999ff0d4ef5" providerId="ADAL" clId="{145C827D-950D-4622-98F2-B18C45C01497}" dt="2026-06-09T19:54:14.326" v="882" actId="20577"/>
        <pc:sldMkLst>
          <pc:docMk/>
          <pc:sldMk cId="984657611" sldId="365"/>
        </pc:sldMkLst>
        <pc:spChg chg="mod">
          <ac:chgData name="Tim Orton" userId="4e680957-3ceb-430f-9c4a-a999ff0d4ef5" providerId="ADAL" clId="{145C827D-950D-4622-98F2-B18C45C01497}" dt="2026-06-09T19:54:14.326" v="882" actId="20577"/>
          <ac:spMkLst>
            <pc:docMk/>
            <pc:sldMk cId="984657611" sldId="365"/>
            <ac:spMk id="2" creationId="{24C81684-C78D-01B3-C091-E3FEE2437DC5}"/>
          </ac:spMkLst>
        </pc:spChg>
      </pc:sldChg>
      <pc:sldChg chg="addSp delSp modSp add mod ord">
        <pc:chgData name="Tim Orton" userId="4e680957-3ceb-430f-9c4a-a999ff0d4ef5" providerId="ADAL" clId="{145C827D-950D-4622-98F2-B18C45C01497}" dt="2026-06-11T17:47:44.362" v="1043" actId="1076"/>
        <pc:sldMkLst>
          <pc:docMk/>
          <pc:sldMk cId="2941812572" sldId="366"/>
        </pc:sldMkLst>
        <pc:spChg chg="add mod">
          <ac:chgData name="Tim Orton" userId="4e680957-3ceb-430f-9c4a-a999ff0d4ef5" providerId="ADAL" clId="{145C827D-950D-4622-98F2-B18C45C01497}" dt="2026-06-11T17:47:30.629" v="1041" actId="12"/>
          <ac:spMkLst>
            <pc:docMk/>
            <pc:sldMk cId="2941812572" sldId="366"/>
            <ac:spMk id="2" creationId="{27E7E462-599F-F05F-C959-14A5308EBADB}"/>
          </ac:spMkLst>
        </pc:spChg>
        <pc:spChg chg="mod">
          <ac:chgData name="Tim Orton" userId="4e680957-3ceb-430f-9c4a-a999ff0d4ef5" providerId="ADAL" clId="{145C827D-950D-4622-98F2-B18C45C01497}" dt="2026-06-11T17:41:02.342" v="903" actId="20577"/>
          <ac:spMkLst>
            <pc:docMk/>
            <pc:sldMk cId="2941812572" sldId="366"/>
            <ac:spMk id="3" creationId="{44CC3188-D659-81E1-7C1F-15EE0B9878A8}"/>
          </ac:spMkLst>
        </pc:spChg>
        <pc:picChg chg="del">
          <ac:chgData name="Tim Orton" userId="4e680957-3ceb-430f-9c4a-a999ff0d4ef5" providerId="ADAL" clId="{145C827D-950D-4622-98F2-B18C45C01497}" dt="2026-06-11T17:41:06.999" v="904" actId="478"/>
          <ac:picMkLst>
            <pc:docMk/>
            <pc:sldMk cId="2941812572" sldId="366"/>
            <ac:picMk id="4" creationId="{FF7183DA-2216-73FF-5586-D3F4FB3DD803}"/>
          </ac:picMkLst>
        </pc:picChg>
        <pc:picChg chg="add mod">
          <ac:chgData name="Tim Orton" userId="4e680957-3ceb-430f-9c4a-a999ff0d4ef5" providerId="ADAL" clId="{145C827D-950D-4622-98F2-B18C45C01497}" dt="2026-06-11T17:47:41.346" v="1042" actId="1076"/>
          <ac:picMkLst>
            <pc:docMk/>
            <pc:sldMk cId="2941812572" sldId="366"/>
            <ac:picMk id="6" creationId="{3C47497B-A7A6-7F2C-E955-D047F671562A}"/>
          </ac:picMkLst>
        </pc:picChg>
        <pc:picChg chg="del">
          <ac:chgData name="Tim Orton" userId="4e680957-3ceb-430f-9c4a-a999ff0d4ef5" providerId="ADAL" clId="{145C827D-950D-4622-98F2-B18C45C01497}" dt="2026-06-11T17:41:07.684" v="905" actId="478"/>
          <ac:picMkLst>
            <pc:docMk/>
            <pc:sldMk cId="2941812572" sldId="366"/>
            <ac:picMk id="7" creationId="{14D8A300-C296-8DFB-C670-6EE67D97D1FD}"/>
          </ac:picMkLst>
        </pc:picChg>
        <pc:picChg chg="add mod">
          <ac:chgData name="Tim Orton" userId="4e680957-3ceb-430f-9c4a-a999ff0d4ef5" providerId="ADAL" clId="{145C827D-950D-4622-98F2-B18C45C01497}" dt="2026-06-11T17:46:27.455" v="1031" actId="1076"/>
          <ac:picMkLst>
            <pc:docMk/>
            <pc:sldMk cId="2941812572" sldId="366"/>
            <ac:picMk id="9" creationId="{A0F86905-19EF-DC9D-214D-83DC214796FD}"/>
          </ac:picMkLst>
        </pc:picChg>
        <pc:picChg chg="add mod">
          <ac:chgData name="Tim Orton" userId="4e680957-3ceb-430f-9c4a-a999ff0d4ef5" providerId="ADAL" clId="{145C827D-950D-4622-98F2-B18C45C01497}" dt="2026-06-11T17:47:44.362" v="1043" actId="1076"/>
          <ac:picMkLst>
            <pc:docMk/>
            <pc:sldMk cId="2941812572" sldId="366"/>
            <ac:picMk id="11" creationId="{3029C3DB-86EB-EF2A-2FE3-494EDE20BB1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E58B5-BB42-427A-B7F9-504A706493DE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4D508-59A8-4861-A99E-8A2F3EC043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6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anchor="ctr"/>
          <a:lstStyle>
            <a:lvl1pPr>
              <a:defRPr sz="4000">
                <a:latin typeface="Myriad Pro Light" panose="020B04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3FD-E5A6-41AF-95BC-5DDC9B78DC2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13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>
            <a:off x="3213100" y="3376612"/>
            <a:ext cx="279146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62700" y="1317625"/>
            <a:ext cx="4991100" cy="1247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intro statement with highlighted important items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362700" y="2752725"/>
            <a:ext cx="4991100" cy="1247775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bullet items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04560" cy="32639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3376612"/>
            <a:ext cx="308610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15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326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22" y="937056"/>
            <a:ext cx="10527956" cy="2664982"/>
          </a:xfrm>
          <a:prstGeom prst="rect">
            <a:avLst/>
          </a:prstGeom>
          <a:effectLst>
            <a:reflection blurRad="6350" stA="14000" endPos="35000" dir="5400000" sy="-100000" algn="bl" rotWithShape="0"/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14595"/>
            <a:ext cx="9829800" cy="90973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71EAF-55C2-4CBC-8B88-3A4F1A2EC183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99602-E36D-4240-8A8C-F597B36D3D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3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853FD-E5A6-41AF-95BC-5DDC9B78DC25}" type="datetimeFigureOut">
              <a:rPr lang="en-US" smtClean="0"/>
              <a:t>6/11/2026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911" y="230188"/>
            <a:ext cx="2170624" cy="549458"/>
          </a:xfrm>
          <a:prstGeom prst="rect">
            <a:avLst/>
          </a:prstGeom>
          <a:effectLst>
            <a:reflection blurRad="6350" stA="190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712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2" r:id="rId2"/>
    <p:sldLayoutId id="2147483655" r:id="rId3"/>
    <p:sldLayoutId id="214748365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>
            <a:spLocks noGrp="1"/>
          </p:cNvSpPr>
          <p:nvPr>
            <p:ph type="subTitle" idx="1"/>
          </p:nvPr>
        </p:nvSpPr>
        <p:spPr>
          <a:xfrm>
            <a:off x="998561" y="4308856"/>
            <a:ext cx="10194878" cy="2128157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latin typeface="Myriad Pro Light" panose="020B0403030403020204" pitchFamily="34" charset="0"/>
              </a:rPr>
              <a:t>2026 WAC Summit</a:t>
            </a:r>
          </a:p>
          <a:p>
            <a:pPr algn="ctr"/>
            <a:r>
              <a:rPr lang="en-US" sz="2800" b="1" dirty="0">
                <a:latin typeface="Myriad Pro Light" panose="020B0403030403020204" pitchFamily="34" charset="0"/>
              </a:rPr>
              <a:t>Clive Facility WAC Training</a:t>
            </a:r>
          </a:p>
          <a:p>
            <a:pPr algn="ctr"/>
            <a:endParaRPr lang="en-US" sz="600" dirty="0">
              <a:latin typeface="Myriad Pro Light" panose="020B0403030403020204" pitchFamily="34" charset="0"/>
            </a:endParaRPr>
          </a:p>
          <a:p>
            <a:pPr algn="ctr"/>
            <a:r>
              <a:rPr lang="en-US" sz="2400" dirty="0">
                <a:latin typeface="Myriad Pro Light" panose="020B0403030403020204" pitchFamily="34" charset="0"/>
              </a:rPr>
              <a:t>Tim Orton</a:t>
            </a:r>
          </a:p>
          <a:p>
            <a:pPr algn="ctr"/>
            <a:r>
              <a:rPr lang="en-US" sz="2400" dirty="0">
                <a:latin typeface="Myriad Pro Light" panose="020B0403030403020204" pitchFamily="34" charset="0"/>
              </a:rPr>
              <a:t>Jake Gardner</a:t>
            </a:r>
          </a:p>
        </p:txBody>
      </p:sp>
    </p:spTree>
    <p:extLst>
      <p:ext uri="{BB962C8B-B14F-4D97-AF65-F5344CB8AC3E}">
        <p14:creationId xmlns:p14="http://schemas.microsoft.com/office/powerpoint/2010/main" val="122687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/>
              <a:t>EnergySolutions’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Technical Services Contact Information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BB9761-9A15-42EA-B1D6-282591483AFD}"/>
              </a:ext>
            </a:extLst>
          </p:cNvPr>
          <p:cNvSpPr txBox="1"/>
          <p:nvPr/>
        </p:nvSpPr>
        <p:spPr>
          <a:xfrm>
            <a:off x="828369" y="1933650"/>
            <a:ext cx="1105883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500" b="1" dirty="0"/>
              <a:t>Tim Orton</a:t>
            </a:r>
            <a:r>
              <a:rPr lang="en-US" sz="2500" dirty="0"/>
              <a:t>	   Director of Technical Services		801-649-2144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torton@energysolutions.com</a:t>
            </a:r>
            <a:r>
              <a:rPr lang="en-US" sz="2500" dirty="0"/>
              <a:t>		801-209-7251 (cell)</a:t>
            </a:r>
          </a:p>
          <a:p>
            <a:endParaRPr lang="en-US" sz="2500" dirty="0"/>
          </a:p>
          <a:p>
            <a:endParaRPr lang="en-US" sz="2500" dirty="0"/>
          </a:p>
          <a:p>
            <a:r>
              <a:rPr lang="en-US" sz="2500" b="1" dirty="0"/>
              <a:t>Jake Gardner </a:t>
            </a:r>
            <a:r>
              <a:rPr lang="en-US" sz="2500" dirty="0"/>
              <a:t>	   VP of Technical Services			865-220-1207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jhgardner@energysolutions.com</a:t>
            </a:r>
            <a:r>
              <a:rPr lang="en-US" sz="2500" dirty="0"/>
              <a:t>		801-836-1555 (cell)</a:t>
            </a:r>
          </a:p>
          <a:p>
            <a:endParaRPr lang="en-US" sz="2500" dirty="0"/>
          </a:p>
          <a:p>
            <a:endParaRPr lang="en-US" sz="2500" dirty="0"/>
          </a:p>
          <a:p>
            <a:r>
              <a:rPr lang="en-US" sz="2500" b="1" dirty="0"/>
              <a:t>Veronica Pitts   </a:t>
            </a:r>
            <a:r>
              <a:rPr lang="en-US" sz="2500" dirty="0"/>
              <a:t>Technical Services Customer Specialist	801-649-2139</a:t>
            </a:r>
          </a:p>
          <a:p>
            <a:r>
              <a:rPr lang="en-US" sz="2500" dirty="0"/>
              <a:t>		     </a:t>
            </a:r>
            <a:r>
              <a:rPr lang="en-US" sz="2500" u="sng" dirty="0">
                <a:solidFill>
                  <a:schemeClr val="accent5">
                    <a:lumMod val="75000"/>
                  </a:schemeClr>
                </a:solidFill>
              </a:rPr>
              <a:t>vpitts@energysolutions.com</a:t>
            </a:r>
            <a:r>
              <a:rPr lang="en-US" sz="2500" dirty="0"/>
              <a:t>		801-573-1707 (cell)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053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E3274B-6890-DEB0-5002-938E7B3625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9169" y="1888756"/>
            <a:ext cx="9073662" cy="4634668"/>
          </a:xfrm>
          <a:prstGeom prst="rect">
            <a:avLst/>
          </a:prstGeom>
        </p:spPr>
      </p:pic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Permits and Licenses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EBCE57-946A-D688-BDAF-DE2FDC440C2D}"/>
              </a:ext>
            </a:extLst>
          </p:cNvPr>
          <p:cNvSpPr txBox="1"/>
          <p:nvPr/>
        </p:nvSpPr>
        <p:spPr>
          <a:xfrm>
            <a:off x="681960" y="1479982"/>
            <a:ext cx="10828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All current Permits, Licenses, WAC, etc. can be accessed  from our company website:  www.energysolutions.com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2F6932D-61DC-E06A-37B3-317D1A4786D1}"/>
              </a:ext>
            </a:extLst>
          </p:cNvPr>
          <p:cNvSpPr/>
          <p:nvPr/>
        </p:nvSpPr>
        <p:spPr>
          <a:xfrm>
            <a:off x="8569552" y="1849314"/>
            <a:ext cx="1288026" cy="79955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549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C1A83BBF-E17A-7998-5ED0-3DFA16FA64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35" y="2055138"/>
            <a:ext cx="10300254" cy="4263772"/>
          </a:xfrm>
          <a:prstGeom prst="rect">
            <a:avLst/>
          </a:prstGeom>
        </p:spPr>
      </p:pic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Permits and Licenses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EBCE57-946A-D688-BDAF-DE2FDC440C2D}"/>
              </a:ext>
            </a:extLst>
          </p:cNvPr>
          <p:cNvSpPr txBox="1"/>
          <p:nvPr/>
        </p:nvSpPr>
        <p:spPr>
          <a:xfrm>
            <a:off x="681960" y="1479982"/>
            <a:ext cx="10828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All current Permits, Licenses, WAC, etc. can be accessed  from our company website:  www.energysolutions.com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CEF3948-F6A9-7F56-D496-73E6C619651D}"/>
              </a:ext>
            </a:extLst>
          </p:cNvPr>
          <p:cNvSpPr/>
          <p:nvPr/>
        </p:nvSpPr>
        <p:spPr>
          <a:xfrm>
            <a:off x="1738264" y="2163778"/>
            <a:ext cx="1783533" cy="45267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489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955B3851-CE83-6CC4-05B6-3815A02236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35" y="2069649"/>
            <a:ext cx="10300253" cy="4288054"/>
          </a:xfrm>
          <a:prstGeom prst="rect">
            <a:avLst/>
          </a:prstGeom>
        </p:spPr>
      </p:pic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Permits and Licenses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EBCE57-946A-D688-BDAF-DE2FDC440C2D}"/>
              </a:ext>
            </a:extLst>
          </p:cNvPr>
          <p:cNvSpPr txBox="1"/>
          <p:nvPr/>
        </p:nvSpPr>
        <p:spPr>
          <a:xfrm>
            <a:off x="681960" y="1479982"/>
            <a:ext cx="10828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All current Permits, Licenses, WAC, etc. can be accessed  from our company website:  www.energysolutions.com</a:t>
            </a:r>
          </a:p>
        </p:txBody>
      </p:sp>
    </p:spTree>
    <p:extLst>
      <p:ext uri="{BB962C8B-B14F-4D97-AF65-F5344CB8AC3E}">
        <p14:creationId xmlns:p14="http://schemas.microsoft.com/office/powerpoint/2010/main" val="1077392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887103" y="416873"/>
            <a:ext cx="8666329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Permits and Licenses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EBCE57-946A-D688-BDAF-DE2FDC440C2D}"/>
              </a:ext>
            </a:extLst>
          </p:cNvPr>
          <p:cNvSpPr txBox="1"/>
          <p:nvPr/>
        </p:nvSpPr>
        <p:spPr>
          <a:xfrm>
            <a:off x="681960" y="1479982"/>
            <a:ext cx="10828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All current Permits, Licenses, WAC, etc. can be accessed  from our company website:  www.energysolutions.com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689AB6D-D947-2235-D6B9-64E8F93AC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613" y="2258459"/>
            <a:ext cx="11208774" cy="4050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737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224272-7D7E-9017-6E4C-6D73B4D19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E7D2310F-91CF-54BB-2A24-906C9E45A4A8}"/>
              </a:ext>
            </a:extLst>
          </p:cNvPr>
          <p:cNvSpPr txBox="1">
            <a:spLocks/>
          </p:cNvSpPr>
          <p:nvPr/>
        </p:nvSpPr>
        <p:spPr>
          <a:xfrm>
            <a:off x="887103" y="416874"/>
            <a:ext cx="8666329" cy="98914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Waste Acceptance Criteria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04C907-32B9-52BD-2396-C9A1C7FB3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712" y="1406014"/>
            <a:ext cx="3676968" cy="53536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1D6755-649E-AF11-532E-479D349F5E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403604"/>
            <a:ext cx="4536382" cy="535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624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CA397-BD1E-A028-0E3B-5AFCCBBBCB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D1F3D2E8-1C90-30FD-6D0C-74D5CCCC7D19}"/>
              </a:ext>
            </a:extLst>
          </p:cNvPr>
          <p:cNvSpPr txBox="1">
            <a:spLocks/>
          </p:cNvSpPr>
          <p:nvPr/>
        </p:nvSpPr>
        <p:spPr>
          <a:xfrm>
            <a:off x="887103" y="416874"/>
            <a:ext cx="8666329" cy="98914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Clive WAC Technical Support Document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901557-DF7A-DBEA-39CD-0C06F577F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440" y="1406014"/>
            <a:ext cx="3119088" cy="52455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2651CB-2340-F28C-A725-D8B4A8BA17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194" y="1761504"/>
            <a:ext cx="3194783" cy="45345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3CE4D10-E6AB-2EED-F4C2-F82476EADF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1643" y="1764165"/>
            <a:ext cx="3143769" cy="453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645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/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Q&amp;A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BB9761-9A15-42EA-B1D6-282591483AFD}"/>
              </a:ext>
            </a:extLst>
          </p:cNvPr>
          <p:cNvSpPr txBox="1"/>
          <p:nvPr/>
        </p:nvSpPr>
        <p:spPr>
          <a:xfrm>
            <a:off x="1519083" y="1617032"/>
            <a:ext cx="9153833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	</a:t>
            </a:r>
          </a:p>
          <a:p>
            <a:pPr algn="ctr"/>
            <a:r>
              <a:rPr lang="en-US" sz="4800" dirty="0"/>
              <a:t>Take a look</a:t>
            </a:r>
          </a:p>
          <a:p>
            <a:pPr algn="ctr"/>
            <a:endParaRPr lang="en-US" sz="4800" dirty="0"/>
          </a:p>
          <a:p>
            <a:pPr algn="ctr"/>
            <a:r>
              <a:rPr lang="en-US" sz="4800" dirty="0"/>
              <a:t>Let us know if these work</a:t>
            </a:r>
          </a:p>
          <a:p>
            <a:pPr algn="ctr"/>
            <a:endParaRPr lang="en-US" sz="4800" dirty="0"/>
          </a:p>
          <a:p>
            <a:pPr algn="ctr"/>
            <a:r>
              <a:rPr lang="en-US" sz="4800" dirty="0"/>
              <a:t>We are always looking for Feedback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26" name="Picture 2" descr="Eyeballs Emoji GIFs | Tenor">
            <a:extLst>
              <a:ext uri="{FF2B5EF4-FFF2-40B4-BE49-F238E27FC236}">
                <a16:creationId xmlns:a16="http://schemas.microsoft.com/office/drawing/2014/main" id="{0A2619C6-A63E-93CC-BBC0-4FB939551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1" y="1899547"/>
            <a:ext cx="470716" cy="364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umbs up Emoji 👍 (U+1F44D)">
            <a:extLst>
              <a:ext uri="{FF2B5EF4-FFF2-40B4-BE49-F238E27FC236}">
                <a16:creationId xmlns:a16="http://schemas.microsoft.com/office/drawing/2014/main" id="{F09D073D-5493-E410-938B-6417356A0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198" y="3568905"/>
            <a:ext cx="712902" cy="71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970+ Thumbs Down Emoji Stock Photos, Pictures &amp; Royalty-Free Images -  iStock | Thumbs down emoji vector">
            <a:extLst>
              <a:ext uri="{FF2B5EF4-FFF2-40B4-BE49-F238E27FC236}">
                <a16:creationId xmlns:a16="http://schemas.microsoft.com/office/drawing/2014/main" id="{16D3926E-7CCF-7FCA-CEF0-CF4503B82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007" y="3568905"/>
            <a:ext cx="9080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327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EDBEB-97B2-71E2-FBE1-0BD6961A1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44CC3188-D659-81E1-7C1F-15EE0B9878A8}"/>
              </a:ext>
            </a:extLst>
          </p:cNvPr>
          <p:cNvSpPr txBox="1">
            <a:spLocks/>
          </p:cNvSpPr>
          <p:nvPr/>
        </p:nvSpPr>
        <p:spPr>
          <a:xfrm>
            <a:off x="887103" y="416874"/>
            <a:ext cx="8666329" cy="98914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Reformatted RML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E7E462-599F-F05F-C959-14A5308EBADB}"/>
              </a:ext>
            </a:extLst>
          </p:cNvPr>
          <p:cNvSpPr txBox="1"/>
          <p:nvPr/>
        </p:nvSpPr>
        <p:spPr>
          <a:xfrm>
            <a:off x="1519083" y="1617032"/>
            <a:ext cx="9153833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Amendment 29 </a:t>
            </a:r>
            <a:r>
              <a:rPr lang="en-US" sz="2400" dirty="0"/>
              <a:t>– October 27, 2025</a:t>
            </a:r>
          </a:p>
          <a:p>
            <a:pPr marL="800100" lvl="1" indent="-342900">
              <a:buSzPct val="80000"/>
              <a:buFont typeface="Wingdings" panose="05000000000000000000" pitchFamily="2" charset="2"/>
              <a:buChar char="Ø"/>
            </a:pPr>
            <a:r>
              <a:rPr lang="en-US" sz="2000" dirty="0"/>
              <a:t>Restructured similar to a Part B Permit</a:t>
            </a:r>
          </a:p>
          <a:p>
            <a:pPr marL="1257300" lvl="2" indent="-342900">
              <a:buSzPct val="80000"/>
              <a:buFont typeface="Courier New" panose="02070309020205020404" pitchFamily="49" charset="0"/>
              <a:buChar char="o"/>
            </a:pPr>
            <a:r>
              <a:rPr lang="en-US" dirty="0"/>
              <a:t>Modules and Attachments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47497B-A7A6-7F2C-E955-D047F67156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037" y="2984359"/>
            <a:ext cx="2668606" cy="32958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F86905-19EF-DC9D-214D-83DC214796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5454" y="2984359"/>
            <a:ext cx="2701089" cy="32958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029C3DB-86EB-EF2A-2FE3-494EDE20BB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4354" y="2984359"/>
            <a:ext cx="2745266" cy="329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812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22D0AD-B1B0-DEAA-E940-A4A028822B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EDFD5BCA-67EE-2F4A-5E6B-C2E364389564}"/>
              </a:ext>
            </a:extLst>
          </p:cNvPr>
          <p:cNvSpPr txBox="1">
            <a:spLocks/>
          </p:cNvSpPr>
          <p:nvPr/>
        </p:nvSpPr>
        <p:spPr>
          <a:xfrm>
            <a:off x="580656" y="369257"/>
            <a:ext cx="10413241" cy="12477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i="1" dirty="0" err="1"/>
              <a:t>EnergySolutions</a:t>
            </a:r>
            <a:r>
              <a:rPr lang="en-US" sz="2000" i="1" dirty="0"/>
              <a:t>’ Waste Acceptance Criteria and Customer Portal Overview</a:t>
            </a:r>
          </a:p>
          <a:p>
            <a:pPr marL="0" indent="0" algn="ctr">
              <a:buNone/>
            </a:pPr>
            <a:r>
              <a:rPr lang="en-US" sz="3200" b="1" dirty="0"/>
              <a:t>Training Plan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C81684-C78D-01B3-C091-E3FEE2437DC5}"/>
              </a:ext>
            </a:extLst>
          </p:cNvPr>
          <p:cNvSpPr txBox="1"/>
          <p:nvPr/>
        </p:nvSpPr>
        <p:spPr>
          <a:xfrm>
            <a:off x="1519083" y="1617032"/>
            <a:ext cx="915383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Today: Presentations describing Clive Waste Criteria (WAC)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Primarily Bulk Waste Facility (BWF)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Touch on Customer Portal Profiling and Shipping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Future Small Online In-Depth Teams Trainings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Customer Portal Profiling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Customer Portal Shipping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Containerized Waste Facility (CWF)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Analysis of High Dose Samples (GEL)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Other? Suggestions?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Specific Customer Trainings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Teams / Onsite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657611"/>
      </p:ext>
    </p:extLst>
  </p:cSld>
  <p:clrMapOvr>
    <a:masterClrMapping/>
  </p:clrMapOvr>
</p:sld>
</file>

<file path=ppt/theme/theme1.xml><?xml version="1.0" encoding="utf-8"?>
<a:theme xmlns:a="http://schemas.openxmlformats.org/drawingml/2006/main" name="energysol_2016_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A8E1367-AF0F-4E66-B1DA-EE70DD8461A7}" vid="{26853153-FBE1-444D-8A10-A172914443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energysol_2016_template</Template>
  <TotalTime>14485</TotalTime>
  <Words>395</Words>
  <Application>Microsoft Office PowerPoint</Application>
  <PresentationFormat>Widescreen</PresentationFormat>
  <Paragraphs>64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Courier New</vt:lpstr>
      <vt:lpstr>Calibri</vt:lpstr>
      <vt:lpstr>Myriad Pro</vt:lpstr>
      <vt:lpstr>Myriad Pro Light</vt:lpstr>
      <vt:lpstr>Arial</vt:lpstr>
      <vt:lpstr>Wingdings</vt:lpstr>
      <vt:lpstr>energysol_2016_template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EnergySolutions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 Rogers</dc:creator>
  <cp:lastModifiedBy>Tim Orton</cp:lastModifiedBy>
  <cp:revision>86</cp:revision>
  <dcterms:created xsi:type="dcterms:W3CDTF">2017-01-11T15:29:59Z</dcterms:created>
  <dcterms:modified xsi:type="dcterms:W3CDTF">2026-06-11T17:47:53Z</dcterms:modified>
</cp:coreProperties>
</file>