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31"/>
  </p:notesMasterIdLst>
  <p:sldIdLst>
    <p:sldId id="257" r:id="rId5"/>
    <p:sldId id="270" r:id="rId6"/>
    <p:sldId id="318" r:id="rId7"/>
    <p:sldId id="319" r:id="rId8"/>
    <p:sldId id="320" r:id="rId9"/>
    <p:sldId id="321" r:id="rId10"/>
    <p:sldId id="274" r:id="rId11"/>
    <p:sldId id="317" r:id="rId12"/>
    <p:sldId id="322" r:id="rId13"/>
    <p:sldId id="323" r:id="rId14"/>
    <p:sldId id="324" r:id="rId15"/>
    <p:sldId id="339" r:id="rId16"/>
    <p:sldId id="340" r:id="rId17"/>
    <p:sldId id="325" r:id="rId18"/>
    <p:sldId id="326" r:id="rId19"/>
    <p:sldId id="327" r:id="rId20"/>
    <p:sldId id="328" r:id="rId21"/>
    <p:sldId id="329" r:id="rId22"/>
    <p:sldId id="330" r:id="rId23"/>
    <p:sldId id="331" r:id="rId24"/>
    <p:sldId id="332" r:id="rId25"/>
    <p:sldId id="336" r:id="rId26"/>
    <p:sldId id="337" r:id="rId27"/>
    <p:sldId id="334" r:id="rId28"/>
    <p:sldId id="338" r:id="rId29"/>
    <p:sldId id="307" r:id="rId30"/>
  </p:sldIdLst>
  <p:sldSz cx="12192000" cy="6858000"/>
  <p:notesSz cx="6858000" cy="9144000"/>
  <p:embeddedFontLst>
    <p:embeddedFont>
      <p:font typeface="Myriad Pro" panose="020B0503030403020204" charset="0"/>
      <p:regular r:id="rId32"/>
      <p:bold r:id="rId33"/>
      <p:italic r:id="rId34"/>
      <p:boldItalic r:id="rId35"/>
    </p:embeddedFont>
    <p:embeddedFont>
      <p:font typeface="Myriad Pro Light" panose="020B0403030403020204" charset="0"/>
      <p:regular r:id="rId36"/>
      <p:bold r:id="rId37"/>
      <p:italic r:id="rId38"/>
      <p:boldItalic r:id="rId3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Bret Rogers" initials="BR" lastIdx="1" clrIdx="0"/>
  <p:cmAuthor id="1" name="Jake Gardner" initials="JG" lastIdx="5" clrIdx="1">
    <p:extLst>
      <p:ext uri="{19B8F6BF-5375-455C-9EA6-DF929625EA0E}">
        <p15:presenceInfo xmlns:p15="http://schemas.microsoft.com/office/powerpoint/2012/main" userId="S::jhgardner@energysolutions.com::1d6b5c97-1b73-4b09-9e0d-34f6723c76e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1"/>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5078" autoAdjust="0"/>
    <p:restoredTop sz="94660"/>
  </p:normalViewPr>
  <p:slideViewPr>
    <p:cSldViewPr snapToGrid="0">
      <p:cViewPr varScale="1">
        <p:scale>
          <a:sx n="63" d="100"/>
          <a:sy n="63" d="100"/>
        </p:scale>
        <p:origin x="416" y="5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8.fntdata"/><Relationship Id="rId21" Type="http://schemas.openxmlformats.org/officeDocument/2006/relationships/slide" Target="slides/slide17.xml"/><Relationship Id="rId34" Type="http://schemas.openxmlformats.org/officeDocument/2006/relationships/font" Target="fonts/font3.fntdata"/><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commentAuthors" Target="commen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5.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font" Target="fonts/font4.fntdata"/><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2.fntdata"/><Relationship Id="rId38" Type="http://schemas.openxmlformats.org/officeDocument/2006/relationships/font" Target="fonts/font7.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1BE58B5-BB42-427A-B7F9-504A706493DE}" type="datetimeFigureOut">
              <a:rPr lang="en-US" smtClean="0"/>
              <a:t>5/27/2026</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C94D508-59A8-4861-A99E-8A2F3EC04304}" type="slidenum">
              <a:rPr lang="en-US" smtClean="0"/>
              <a:t>‹#›</a:t>
            </a:fld>
            <a:endParaRPr lang="en-US"/>
          </a:p>
        </p:txBody>
      </p:sp>
    </p:spTree>
    <p:extLst>
      <p:ext uri="{BB962C8B-B14F-4D97-AF65-F5344CB8AC3E}">
        <p14:creationId xmlns:p14="http://schemas.microsoft.com/office/powerpoint/2010/main" val="27525698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tif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832022" y="937056"/>
            <a:ext cx="10527956" cy="2664982"/>
          </a:xfrm>
          <a:prstGeom prst="rect">
            <a:avLst/>
          </a:prstGeom>
          <a:effectLst>
            <a:reflection blurRad="6350" stA="14000" endPos="35000" dir="5400000" sy="-100000" algn="bl" rotWithShape="0"/>
          </a:effectLst>
        </p:spPr>
      </p:pic>
      <p:sp>
        <p:nvSpPr>
          <p:cNvPr id="3" name="Subtitle 2"/>
          <p:cNvSpPr>
            <a:spLocks noGrp="1"/>
          </p:cNvSpPr>
          <p:nvPr>
            <p:ph type="subTitle" idx="1"/>
          </p:nvPr>
        </p:nvSpPr>
        <p:spPr>
          <a:xfrm>
            <a:off x="1524000" y="4814595"/>
            <a:ext cx="9829800" cy="909735"/>
          </a:xfrm>
          <a:prstGeom prst="rect">
            <a:avLst/>
          </a:prstGeom>
        </p:spPr>
        <p:txBody>
          <a:bodyPr>
            <a:normAutofit/>
          </a:bodyPr>
          <a:lstStyle>
            <a:lvl1pPr marL="0" indent="0" algn="r">
              <a:buNone/>
              <a:defRPr sz="3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9071EAF-55C2-4CBC-8B88-3A4F1A2EC183}" type="datetimeFigureOut">
              <a:rPr lang="en-US" smtClean="0"/>
              <a:t>5/27/2026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E99602-E36D-4240-8A8C-F597B36D3D8C}" type="slidenum">
              <a:rPr lang="en-US" smtClean="0"/>
              <a:t>‹#›</a:t>
            </a:fld>
            <a:endParaRPr lang="en-US"/>
          </a:p>
        </p:txBody>
      </p:sp>
    </p:spTree>
    <p:extLst>
      <p:ext uri="{BB962C8B-B14F-4D97-AF65-F5344CB8AC3E}">
        <p14:creationId xmlns:p14="http://schemas.microsoft.com/office/powerpoint/2010/main" val="15789148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90600" y="517525"/>
            <a:ext cx="10515600" cy="1325563"/>
          </a:xfrm>
          <a:prstGeom prst="rect">
            <a:avLst/>
          </a:prstGeom>
        </p:spPr>
        <p:txBody>
          <a:bodyPr anchor="ctr"/>
          <a:lstStyle>
            <a:lvl1pPr>
              <a:defRPr sz="4000">
                <a:latin typeface="Myriad Pro Light" panose="020B0403030403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6F853FD-E5A6-41AF-95BC-5DDC9B78DC25}" type="datetimeFigureOut">
              <a:rPr lang="en-US" smtClean="0"/>
              <a:t>5/27/2026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526D15F-1320-4C8D-8A67-88227C7493B9}" type="slidenum">
              <a:rPr lang="en-US" smtClean="0"/>
              <a:t>‹#›</a:t>
            </a:fld>
            <a:endParaRPr lang="en-US"/>
          </a:p>
        </p:txBody>
      </p:sp>
    </p:spTree>
    <p:extLst>
      <p:ext uri="{BB962C8B-B14F-4D97-AF65-F5344CB8AC3E}">
        <p14:creationId xmlns:p14="http://schemas.microsoft.com/office/powerpoint/2010/main" val="15699133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13" name="Picture Placeholder 9"/>
          <p:cNvSpPr>
            <a:spLocks noGrp="1"/>
          </p:cNvSpPr>
          <p:nvPr>
            <p:ph type="pic" sz="quarter" idx="16"/>
          </p:nvPr>
        </p:nvSpPr>
        <p:spPr>
          <a:xfrm>
            <a:off x="3213100" y="3376612"/>
            <a:ext cx="2791460" cy="3481388"/>
          </a:xfrm>
          <a:prstGeom prst="rect">
            <a:avLst/>
          </a:prstGeom>
        </p:spPr>
        <p:txBody>
          <a:bodyPr/>
          <a:lstStyle/>
          <a:p>
            <a:r>
              <a:rPr lang="en-US"/>
              <a:t>Click icon to add picture</a:t>
            </a:r>
            <a:endParaRPr lang="en-US" dirty="0"/>
          </a:p>
        </p:txBody>
      </p:sp>
      <p:sp>
        <p:nvSpPr>
          <p:cNvPr id="4" name="Content Placeholder 3"/>
          <p:cNvSpPr>
            <a:spLocks noGrp="1"/>
          </p:cNvSpPr>
          <p:nvPr>
            <p:ph sz="half" idx="2" hasCustomPrompt="1"/>
          </p:nvPr>
        </p:nvSpPr>
        <p:spPr>
          <a:xfrm>
            <a:off x="6362700" y="1317625"/>
            <a:ext cx="4991100" cy="1247775"/>
          </a:xfrm>
          <a:prstGeom prst="rect">
            <a:avLst/>
          </a:prstGeom>
        </p:spPr>
        <p:txBody>
          <a:bodyPr/>
          <a:lstStyle>
            <a:lvl1pPr marL="0" indent="0">
              <a:buNone/>
              <a:defRPr sz="2000" baseline="0">
                <a:latin typeface="Myriad Pro Light" panose="020B0403030403020204" pitchFamily="34" charset="0"/>
              </a:defRPr>
            </a:lvl1pPr>
            <a:lvl2pPr>
              <a:defRPr>
                <a:latin typeface="Myriad Pro Light" panose="020B0403030403020204" pitchFamily="34" charset="0"/>
              </a:defRPr>
            </a:lvl2pPr>
            <a:lvl3pPr>
              <a:defRPr>
                <a:latin typeface="Myriad Pro Light" panose="020B0403030403020204" pitchFamily="34" charset="0"/>
              </a:defRPr>
            </a:lvl3pPr>
            <a:lvl4pPr>
              <a:defRPr>
                <a:latin typeface="Myriad Pro Light" panose="020B0403030403020204" pitchFamily="34" charset="0"/>
              </a:defRPr>
            </a:lvl4pPr>
            <a:lvl5pPr>
              <a:defRPr>
                <a:latin typeface="Myriad Pro Light" panose="020B0403030403020204" pitchFamily="34" charset="0"/>
              </a:defRPr>
            </a:lvl5pPr>
          </a:lstStyle>
          <a:p>
            <a:pPr lvl="0"/>
            <a:r>
              <a:rPr lang="en-US" dirty="0"/>
              <a:t>Enter intro statement with highlighted important items</a:t>
            </a:r>
          </a:p>
        </p:txBody>
      </p:sp>
      <p:sp>
        <p:nvSpPr>
          <p:cNvPr id="8" name="Content Placeholder 3"/>
          <p:cNvSpPr>
            <a:spLocks noGrp="1"/>
          </p:cNvSpPr>
          <p:nvPr>
            <p:ph sz="half" idx="13" hasCustomPrompt="1"/>
          </p:nvPr>
        </p:nvSpPr>
        <p:spPr>
          <a:xfrm>
            <a:off x="6362700" y="2752725"/>
            <a:ext cx="4991100" cy="1247775"/>
          </a:xfrm>
          <a:prstGeom prst="rect">
            <a:avLst/>
          </a:prstGeom>
        </p:spPr>
        <p:txBody>
          <a:bodyPr/>
          <a:lstStyle>
            <a:lvl1pPr marL="285750" indent="-285750">
              <a:buFont typeface="Arial" panose="020B0604020202020204" pitchFamily="34" charset="0"/>
              <a:buChar char="•"/>
              <a:defRPr sz="1800">
                <a:latin typeface="Myriad Pro Light" panose="020B0403030403020204" pitchFamily="34" charset="0"/>
              </a:defRPr>
            </a:lvl1pPr>
            <a:lvl2pPr>
              <a:defRPr>
                <a:latin typeface="Myriad Pro Light" panose="020B0403030403020204" pitchFamily="34" charset="0"/>
              </a:defRPr>
            </a:lvl2pPr>
            <a:lvl3pPr>
              <a:defRPr>
                <a:latin typeface="Myriad Pro Light" panose="020B0403030403020204" pitchFamily="34" charset="0"/>
              </a:defRPr>
            </a:lvl3pPr>
            <a:lvl4pPr>
              <a:defRPr>
                <a:latin typeface="Myriad Pro Light" panose="020B0403030403020204" pitchFamily="34" charset="0"/>
              </a:defRPr>
            </a:lvl4pPr>
            <a:lvl5pPr>
              <a:defRPr>
                <a:latin typeface="Myriad Pro Light" panose="020B0403030403020204" pitchFamily="34" charset="0"/>
              </a:defRPr>
            </a:lvl5pPr>
          </a:lstStyle>
          <a:p>
            <a:pPr lvl="0"/>
            <a:r>
              <a:rPr lang="en-US" dirty="0"/>
              <a:t>Enter bullet items</a:t>
            </a:r>
          </a:p>
        </p:txBody>
      </p:sp>
      <p:sp>
        <p:nvSpPr>
          <p:cNvPr id="10" name="Picture Placeholder 9"/>
          <p:cNvSpPr>
            <a:spLocks noGrp="1"/>
          </p:cNvSpPr>
          <p:nvPr>
            <p:ph type="pic" sz="quarter" idx="14"/>
          </p:nvPr>
        </p:nvSpPr>
        <p:spPr>
          <a:xfrm>
            <a:off x="0" y="0"/>
            <a:ext cx="6004560" cy="3263900"/>
          </a:xfrm>
          <a:prstGeom prst="rect">
            <a:avLst/>
          </a:prstGeom>
        </p:spPr>
        <p:txBody>
          <a:bodyPr/>
          <a:lstStyle/>
          <a:p>
            <a:r>
              <a:rPr lang="en-US"/>
              <a:t>Click icon to add picture</a:t>
            </a:r>
          </a:p>
        </p:txBody>
      </p:sp>
      <p:sp>
        <p:nvSpPr>
          <p:cNvPr id="12" name="Picture Placeholder 9"/>
          <p:cNvSpPr>
            <a:spLocks noGrp="1"/>
          </p:cNvSpPr>
          <p:nvPr>
            <p:ph type="pic" sz="quarter" idx="15"/>
          </p:nvPr>
        </p:nvSpPr>
        <p:spPr>
          <a:xfrm>
            <a:off x="0" y="3376612"/>
            <a:ext cx="3086100" cy="3481388"/>
          </a:xfrm>
          <a:prstGeom prst="rect">
            <a:avLst/>
          </a:prstGeom>
        </p:spPr>
        <p:txBody>
          <a:bodyPr/>
          <a:lstStyle/>
          <a:p>
            <a:r>
              <a:rPr lang="en-US"/>
              <a:t>Click icon to add picture</a:t>
            </a:r>
            <a:endParaRPr lang="en-US" dirty="0"/>
          </a:p>
        </p:txBody>
      </p:sp>
    </p:spTree>
    <p:extLst>
      <p:ext uri="{BB962C8B-B14F-4D97-AF65-F5344CB8AC3E}">
        <p14:creationId xmlns:p14="http://schemas.microsoft.com/office/powerpoint/2010/main" val="37725157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4732653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tiff"/><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bg1">
                <a:lumMod val="0"/>
                <a:lumOff val="100000"/>
              </a:schemeClr>
            </a:gs>
            <a:gs pos="35000">
              <a:schemeClr val="accent3">
                <a:lumMod val="0"/>
                <a:lumOff val="100000"/>
              </a:schemeClr>
            </a:gs>
            <a:gs pos="100000">
              <a:schemeClr val="accent3">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F853FD-E5A6-41AF-95BC-5DDC9B78DC25}" type="datetimeFigureOut">
              <a:rPr lang="en-US" smtClean="0"/>
              <a:t>5/27/2026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526D15F-1320-4C8D-8A67-88227C7493B9}" type="slidenum">
              <a:rPr lang="en-US" smtClean="0"/>
              <a:t>‹#›</a:t>
            </a:fld>
            <a:endParaRPr lang="en-US"/>
          </a:p>
        </p:txBody>
      </p:sp>
      <p:pic>
        <p:nvPicPr>
          <p:cNvPr id="7" name="Picture 6"/>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9782911" y="230188"/>
            <a:ext cx="2170624" cy="549458"/>
          </a:xfrm>
          <a:prstGeom prst="rect">
            <a:avLst/>
          </a:prstGeom>
          <a:effectLst>
            <a:reflection blurRad="6350" stA="19000" endPos="35000" dir="5400000" sy="-100000" algn="bl" rotWithShape="0"/>
          </a:effectLst>
        </p:spPr>
      </p:pic>
    </p:spTree>
    <p:extLst>
      <p:ext uri="{BB962C8B-B14F-4D97-AF65-F5344CB8AC3E}">
        <p14:creationId xmlns:p14="http://schemas.microsoft.com/office/powerpoint/2010/main" val="747125293"/>
      </p:ext>
    </p:extLst>
  </p:cSld>
  <p:clrMap bg1="lt1" tx1="dk1" bg2="lt2" tx2="dk2" accent1="accent1" accent2="accent2" accent3="accent3" accent4="accent4" accent5="accent5" accent6="accent6" hlink="hlink" folHlink="folHlink"/>
  <p:sldLayoutIdLst>
    <p:sldLayoutId id="2147483660" r:id="rId1"/>
    <p:sldLayoutId id="2147483654" r:id="rId2"/>
    <p:sldLayoutId id="2147483652" r:id="rId3"/>
    <p:sldLayoutId id="2147483655" r:id="rId4"/>
  </p:sldLayoutIdLst>
  <p:txStyles>
    <p:titleStyle>
      <a:lvl1pPr algn="l" defTabSz="914400" rtl="0" eaLnBrk="1" latinLnBrk="0" hangingPunct="1">
        <a:lnSpc>
          <a:spcPct val="90000"/>
        </a:lnSpc>
        <a:spcBef>
          <a:spcPct val="0"/>
        </a:spcBef>
        <a:buNone/>
        <a:defRPr sz="4400" kern="1200">
          <a:solidFill>
            <a:schemeClr val="tx1"/>
          </a:solidFill>
          <a:latin typeface="Myriad Pro" panose="020B0503030403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3.xml"/><Relationship Id="rId5" Type="http://schemas.openxmlformats.org/officeDocument/2006/relationships/image" Target="../media/image9.jpe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3.xml"/><Relationship Id="rId5" Type="http://schemas.openxmlformats.org/officeDocument/2006/relationships/image" Target="../media/image13.jpeg"/><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0">
              <a:schemeClr val="accent5">
                <a:lumMod val="0"/>
                <a:lumOff val="100000"/>
                <a:alpha val="0"/>
              </a:schemeClr>
            </a:gs>
            <a:gs pos="100000">
              <a:schemeClr val="accent5">
                <a:lumMod val="100000"/>
              </a:schemeClr>
            </a:gs>
          </a:gsLst>
          <a:lin ang="2700000" scaled="1"/>
          <a:tileRect/>
        </a:gradFill>
        <a:effectLst/>
      </p:bgPr>
    </p:bg>
    <p:spTree>
      <p:nvGrpSpPr>
        <p:cNvPr id="1" name=""/>
        <p:cNvGrpSpPr/>
        <p:nvPr/>
      </p:nvGrpSpPr>
      <p:grpSpPr>
        <a:xfrm>
          <a:off x="0" y="0"/>
          <a:ext cx="0" cy="0"/>
          <a:chOff x="0" y="0"/>
          <a:chExt cx="0" cy="0"/>
        </a:xfrm>
      </p:grpSpPr>
      <p:sp>
        <p:nvSpPr>
          <p:cNvPr id="4" name="Subtitle 1"/>
          <p:cNvSpPr>
            <a:spLocks noGrp="1"/>
          </p:cNvSpPr>
          <p:nvPr>
            <p:ph type="subTitle" idx="1"/>
          </p:nvPr>
        </p:nvSpPr>
        <p:spPr>
          <a:xfrm>
            <a:off x="847353" y="4408445"/>
            <a:ext cx="10194878" cy="1884498"/>
          </a:xfrm>
        </p:spPr>
        <p:txBody>
          <a:bodyPr>
            <a:noAutofit/>
          </a:bodyPr>
          <a:lstStyle/>
          <a:p>
            <a:pPr algn="ctr"/>
            <a:r>
              <a:rPr lang="en-US" sz="2400" b="1" dirty="0">
                <a:latin typeface="Myriad Pro Light" panose="020B0403030403020204" pitchFamily="34" charset="0"/>
              </a:rPr>
              <a:t>2026 WAC Summit Erwin Resin Solutions Presentation</a:t>
            </a:r>
          </a:p>
          <a:p>
            <a:pPr algn="ctr"/>
            <a:endParaRPr lang="en-US" sz="2400" dirty="0">
              <a:latin typeface="Myriad Pro Light" panose="020B0403030403020204" pitchFamily="34" charset="0"/>
            </a:endParaRPr>
          </a:p>
          <a:p>
            <a:pPr algn="ctr"/>
            <a:r>
              <a:rPr lang="en-US" sz="2400" b="1">
                <a:latin typeface="Myriad Pro Light" panose="020B0403030403020204" pitchFamily="34" charset="0"/>
              </a:rPr>
              <a:t>Jake Gardner</a:t>
            </a:r>
            <a:endParaRPr lang="en-US" sz="2400" b="1" dirty="0">
              <a:latin typeface="Myriad Pro Light" panose="020B0403030403020204" pitchFamily="34" charset="0"/>
            </a:endParaRPr>
          </a:p>
          <a:p>
            <a:pPr algn="ctr"/>
            <a:endParaRPr lang="en-US" sz="2400" dirty="0">
              <a:latin typeface="Myriad Pro Light" panose="020B0403030403020204" pitchFamily="34" charset="0"/>
            </a:endParaRPr>
          </a:p>
        </p:txBody>
      </p:sp>
    </p:spTree>
    <p:extLst>
      <p:ext uri="{BB962C8B-B14F-4D97-AF65-F5344CB8AC3E}">
        <p14:creationId xmlns:p14="http://schemas.microsoft.com/office/powerpoint/2010/main" val="12268788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Content Placeholder 1"/>
          <p:cNvSpPr>
            <a:spLocks noGrp="1"/>
          </p:cNvSpPr>
          <p:nvPr>
            <p:ph sz="half" idx="2"/>
          </p:nvPr>
        </p:nvSpPr>
        <p:spPr>
          <a:xfrm>
            <a:off x="887103" y="416873"/>
            <a:ext cx="8666329" cy="1247775"/>
          </a:xfrm>
        </p:spPr>
        <p:txBody>
          <a:bodyPr/>
          <a:lstStyle/>
          <a:p>
            <a:pPr algn="ctr"/>
            <a:r>
              <a:rPr lang="en-US" i="1" dirty="0" err="1">
                <a:latin typeface="Myriad Pro" panose="020B0503030403020204" charset="0"/>
              </a:rPr>
              <a:t>EnergySolutions</a:t>
            </a:r>
            <a:r>
              <a:rPr lang="en-US" i="1" dirty="0">
                <a:latin typeface="Myriad Pro" panose="020B0503030403020204" charset="0"/>
              </a:rPr>
              <a:t>’ Waste Acceptance  and Customer Portal Overview</a:t>
            </a:r>
          </a:p>
          <a:p>
            <a:pPr algn="ctr"/>
            <a:r>
              <a:rPr lang="en-US" sz="3200" b="1" dirty="0"/>
              <a:t>Facility Overview – Erwin </a:t>
            </a:r>
            <a:r>
              <a:rPr lang="en-US" sz="3200" b="1" dirty="0" err="1"/>
              <a:t>Resin</a:t>
            </a:r>
            <a:r>
              <a:rPr lang="en-US" sz="3200" b="1" i="1" dirty="0" err="1"/>
              <a:t>Solutions</a:t>
            </a:r>
            <a:endParaRPr lang="en-US" sz="3200" b="1" i="1" dirty="0"/>
          </a:p>
        </p:txBody>
      </p:sp>
      <p:sp>
        <p:nvSpPr>
          <p:cNvPr id="5" name="TextBox 4">
            <a:extLst>
              <a:ext uri="{FF2B5EF4-FFF2-40B4-BE49-F238E27FC236}">
                <a16:creationId xmlns:a16="http://schemas.microsoft.com/office/drawing/2014/main" id="{EE56CF13-B862-8A01-854E-616059909166}"/>
              </a:ext>
            </a:extLst>
          </p:cNvPr>
          <p:cNvSpPr txBox="1"/>
          <p:nvPr/>
        </p:nvSpPr>
        <p:spPr>
          <a:xfrm>
            <a:off x="1515775" y="1993038"/>
            <a:ext cx="4982679" cy="3046988"/>
          </a:xfrm>
          <a:prstGeom prst="rect">
            <a:avLst/>
          </a:prstGeom>
          <a:noFill/>
        </p:spPr>
        <p:txBody>
          <a:bodyPr wrap="square" rtlCol="0">
            <a:spAutoFit/>
          </a:bodyPr>
          <a:lstStyle/>
          <a:p>
            <a:r>
              <a:rPr lang="en-US" sz="2400" b="1" dirty="0"/>
              <a:t>Erwin </a:t>
            </a:r>
            <a:r>
              <a:rPr lang="en-US" sz="2400" b="1" dirty="0" err="1"/>
              <a:t>Resin</a:t>
            </a:r>
            <a:r>
              <a:rPr lang="en-US" sz="2400" b="1" i="1" dirty="0" err="1"/>
              <a:t>Solutions</a:t>
            </a:r>
            <a:r>
              <a:rPr lang="en-US" sz="2400" b="1" dirty="0"/>
              <a:t> safely and compliantly operates under a Radioactive Material License issued by the Tennessee Department of Environment and Conservation (TDEC) Department of Radiological Health (TDRH) (license initially issued in 1996). </a:t>
            </a:r>
          </a:p>
        </p:txBody>
      </p:sp>
      <p:pic>
        <p:nvPicPr>
          <p:cNvPr id="6" name="Picture 3" descr="Facility With Grass - 1 E">
            <a:extLst>
              <a:ext uri="{FF2B5EF4-FFF2-40B4-BE49-F238E27FC236}">
                <a16:creationId xmlns:a16="http://schemas.microsoft.com/office/drawing/2014/main" id="{0F676678-47F0-0484-FABB-DC0975128AFC}"/>
              </a:ext>
            </a:extLst>
          </p:cNvPr>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6560599" y="2198723"/>
            <a:ext cx="5532651" cy="3376454"/>
          </a:xfrm>
          <a:prstGeom prst="rect">
            <a:avLst/>
          </a:prstGeom>
          <a:noFill/>
          <a:ln w="9525">
            <a:noFill/>
            <a:miter lim="800000"/>
            <a:headEnd/>
            <a:tailEnd/>
          </a:ln>
        </p:spPr>
      </p:pic>
    </p:spTree>
    <p:extLst>
      <p:ext uri="{BB962C8B-B14F-4D97-AF65-F5344CB8AC3E}">
        <p14:creationId xmlns:p14="http://schemas.microsoft.com/office/powerpoint/2010/main" val="19627267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Content Placeholder 1"/>
          <p:cNvSpPr>
            <a:spLocks noGrp="1"/>
          </p:cNvSpPr>
          <p:nvPr>
            <p:ph sz="half" idx="2"/>
          </p:nvPr>
        </p:nvSpPr>
        <p:spPr>
          <a:xfrm>
            <a:off x="887103" y="416873"/>
            <a:ext cx="8666329" cy="1247775"/>
          </a:xfrm>
        </p:spPr>
        <p:txBody>
          <a:bodyPr/>
          <a:lstStyle/>
          <a:p>
            <a:pPr algn="ctr"/>
            <a:r>
              <a:rPr lang="en-US" i="1" dirty="0" err="1">
                <a:latin typeface="Myriad Pro" panose="020B0503030403020204" charset="0"/>
              </a:rPr>
              <a:t>EnergySolutions</a:t>
            </a:r>
            <a:r>
              <a:rPr lang="en-US" i="1" dirty="0">
                <a:latin typeface="Myriad Pro" panose="020B0503030403020204" charset="0"/>
              </a:rPr>
              <a:t>’ Waste Acceptance  and Customer Portal Overview</a:t>
            </a:r>
          </a:p>
          <a:p>
            <a:pPr algn="ctr"/>
            <a:r>
              <a:rPr lang="en-US" sz="3200" b="1" dirty="0"/>
              <a:t>Facility Overview – Erwin </a:t>
            </a:r>
            <a:r>
              <a:rPr lang="en-US" sz="3200" b="1" dirty="0" err="1"/>
              <a:t>Resin</a:t>
            </a:r>
            <a:r>
              <a:rPr lang="en-US" sz="3200" b="1" i="1" dirty="0" err="1"/>
              <a:t>Solutions</a:t>
            </a:r>
            <a:endParaRPr lang="en-US" sz="3200" b="1" i="1" dirty="0"/>
          </a:p>
        </p:txBody>
      </p:sp>
      <p:sp>
        <p:nvSpPr>
          <p:cNvPr id="3" name="TextBox 2">
            <a:extLst>
              <a:ext uri="{FF2B5EF4-FFF2-40B4-BE49-F238E27FC236}">
                <a16:creationId xmlns:a16="http://schemas.microsoft.com/office/drawing/2014/main" id="{DE805E60-4460-61E6-57B8-754959882E23}"/>
              </a:ext>
            </a:extLst>
          </p:cNvPr>
          <p:cNvSpPr txBox="1"/>
          <p:nvPr/>
        </p:nvSpPr>
        <p:spPr>
          <a:xfrm>
            <a:off x="887103" y="2113384"/>
            <a:ext cx="6003094" cy="3924151"/>
          </a:xfrm>
          <a:prstGeom prst="rect">
            <a:avLst/>
          </a:prstGeom>
          <a:noFill/>
        </p:spPr>
        <p:txBody>
          <a:bodyPr wrap="square" rtlCol="0">
            <a:spAutoFit/>
          </a:bodyPr>
          <a:lstStyle/>
          <a:p>
            <a:pPr marL="269875" lvl="0" indent="-269875">
              <a:lnSpc>
                <a:spcPct val="80000"/>
              </a:lnSpc>
              <a:spcBef>
                <a:spcPts val="600"/>
              </a:spcBef>
              <a:spcAft>
                <a:spcPts val="600"/>
              </a:spcAft>
            </a:pPr>
            <a:r>
              <a:rPr lang="en-US" altLang="en-US" sz="2000" b="1" dirty="0">
                <a:latin typeface="Calibri" panose="020F0502020204030204" pitchFamily="34" charset="0"/>
                <a:cs typeface="Calibri" panose="020F0502020204030204" pitchFamily="34" charset="0"/>
              </a:rPr>
              <a:t>Commissioned in 1996, building completed in summer of 1999 and put into full production early 2000.</a:t>
            </a:r>
          </a:p>
          <a:p>
            <a:pPr marL="269875" lvl="0" indent="-269875">
              <a:lnSpc>
                <a:spcPct val="80000"/>
              </a:lnSpc>
              <a:spcBef>
                <a:spcPts val="600"/>
              </a:spcBef>
              <a:spcAft>
                <a:spcPts val="600"/>
              </a:spcAft>
            </a:pPr>
            <a:endParaRPr lang="en-US" altLang="en-US" sz="2000" b="1" dirty="0">
              <a:latin typeface="Calibri" panose="020F0502020204030204" pitchFamily="34" charset="0"/>
              <a:cs typeface="Calibri" panose="020F0502020204030204" pitchFamily="34" charset="0"/>
            </a:endParaRPr>
          </a:p>
          <a:p>
            <a:pPr lvl="1" eaLnBrk="1" hangingPunct="1">
              <a:buClr>
                <a:schemeClr val="tx1"/>
              </a:buClr>
              <a:buSzPct val="120000"/>
              <a:buFont typeface="Arial" panose="020B0604020202020204" pitchFamily="34" charset="0"/>
              <a:buChar char="•"/>
              <a:defRPr/>
            </a:pPr>
            <a:r>
              <a:rPr kumimoji="0" lang="en-US" sz="2400" b="1" i="0" u="none" strike="noStrike" kern="1200" cap="none" spc="0" normalizeH="0" baseline="0" noProof="0" dirty="0">
                <a:ln>
                  <a:noFill/>
                </a:ln>
                <a:effectLst/>
                <a:uLnTx/>
                <a:uFillTx/>
                <a:latin typeface="Myriad Pro Light" pitchFamily="34" charset="0"/>
                <a:ea typeface="+mn-ea"/>
                <a:cs typeface="+mn-cs"/>
              </a:rPr>
              <a:t> Over 26 years operation</a:t>
            </a:r>
            <a:endParaRPr kumimoji="0" lang="en-US" altLang="en-US" sz="2400" b="1" i="0" u="none" strike="noStrike" kern="1200" cap="none" spc="0" normalizeH="0" baseline="0" noProof="0" dirty="0">
              <a:ln>
                <a:noFill/>
              </a:ln>
              <a:effectLst/>
              <a:uLnTx/>
              <a:uFillTx/>
              <a:latin typeface="Myriad Pro Light" pitchFamily="34" charset="0"/>
              <a:ea typeface="+mn-ea"/>
              <a:cs typeface="+mn-cs"/>
            </a:endParaRPr>
          </a:p>
          <a:p>
            <a:pPr lvl="1" eaLnBrk="1" hangingPunct="1">
              <a:buClr>
                <a:schemeClr val="tx1"/>
              </a:buClr>
              <a:buSzPct val="120000"/>
              <a:buFont typeface="Arial" panose="020B0604020202020204" pitchFamily="34" charset="0"/>
              <a:buChar char="•"/>
              <a:defRPr/>
            </a:pPr>
            <a:r>
              <a:rPr kumimoji="0" lang="en-US" sz="2400" b="1" i="0" u="none" strike="noStrike" kern="1200" cap="none" spc="0" normalizeH="0" baseline="0" noProof="0" dirty="0">
                <a:ln>
                  <a:noFill/>
                </a:ln>
                <a:effectLst/>
                <a:uLnTx/>
                <a:uFillTx/>
                <a:latin typeface="Myriad Pro Light" pitchFamily="34" charset="0"/>
                <a:ea typeface="+mn-ea"/>
                <a:cs typeface="+mn-cs"/>
              </a:rPr>
              <a:t> &gt;600,000 ft3 resins processed</a:t>
            </a:r>
            <a:endParaRPr kumimoji="0" lang="en-US" altLang="en-US" sz="2400" b="1" i="0" u="none" strike="noStrike" kern="1200" cap="none" spc="0" normalizeH="0" baseline="0" noProof="0" dirty="0">
              <a:ln>
                <a:noFill/>
              </a:ln>
              <a:effectLst/>
              <a:uLnTx/>
              <a:uFillTx/>
              <a:latin typeface="Myriad Pro Light" pitchFamily="34" charset="0"/>
              <a:ea typeface="+mn-ea"/>
              <a:cs typeface="+mn-cs"/>
            </a:endParaRPr>
          </a:p>
          <a:p>
            <a:pPr lvl="1" eaLnBrk="1" hangingPunct="1">
              <a:buClr>
                <a:schemeClr val="tx1"/>
              </a:buClr>
              <a:buSzPct val="120000"/>
              <a:buFont typeface="Arial" panose="020B0604020202020204" pitchFamily="34" charset="0"/>
              <a:buChar char="•"/>
              <a:defRPr/>
            </a:pPr>
            <a:r>
              <a:rPr kumimoji="0" lang="en-US" sz="2400" b="1" i="0" u="none" strike="noStrike" kern="1200" cap="none" spc="0" normalizeH="0" baseline="0" noProof="0" dirty="0">
                <a:ln>
                  <a:noFill/>
                </a:ln>
                <a:effectLst/>
                <a:uLnTx/>
                <a:uFillTx/>
                <a:latin typeface="Myriad Pro Light" pitchFamily="34" charset="0"/>
                <a:ea typeface="+mn-ea"/>
                <a:cs typeface="+mn-cs"/>
              </a:rPr>
              <a:t> &gt;230,000 Ci processed</a:t>
            </a:r>
            <a:r>
              <a:rPr kumimoji="0" lang="zh-CN" altLang="en-US" sz="2400" b="1" i="0" u="none" strike="noStrike" kern="1200" cap="none" spc="0" normalizeH="0" baseline="0" noProof="0" dirty="0">
                <a:ln>
                  <a:noFill/>
                </a:ln>
                <a:effectLst/>
                <a:uLnTx/>
                <a:uFillTx/>
                <a:latin typeface="Myriad Pro Light" pitchFamily="34" charset="0"/>
                <a:ea typeface="宋体" panose="02010600030101010101" pitchFamily="2" charset="-122"/>
                <a:cs typeface="+mn-cs"/>
              </a:rPr>
              <a:t> </a:t>
            </a:r>
            <a:endParaRPr kumimoji="0" lang="en-US" sz="2400" b="1" i="0" u="none" strike="noStrike" kern="1200" cap="none" spc="0" normalizeH="0" baseline="0" noProof="0" dirty="0">
              <a:ln>
                <a:noFill/>
              </a:ln>
              <a:effectLst/>
              <a:uLnTx/>
              <a:uFillTx/>
              <a:latin typeface="Myriad Pro Light" pitchFamily="34" charset="0"/>
              <a:ea typeface="+mn-ea"/>
              <a:cs typeface="+mn-cs"/>
            </a:endParaRPr>
          </a:p>
          <a:p>
            <a:pPr lvl="1" eaLnBrk="1" hangingPunct="1">
              <a:buClr>
                <a:schemeClr val="tx1"/>
              </a:buClr>
              <a:buSzPct val="120000"/>
              <a:buFont typeface="Arial" panose="020B0604020202020204" pitchFamily="34" charset="0"/>
              <a:buChar char="•"/>
              <a:defRPr/>
            </a:pPr>
            <a:r>
              <a:rPr kumimoji="0" lang="en-US" sz="2400" b="1" i="0" u="none" strike="noStrike" kern="1200" cap="none" spc="0" normalizeH="0" baseline="0" noProof="0" dirty="0">
                <a:ln>
                  <a:noFill/>
                </a:ln>
                <a:effectLst/>
                <a:uLnTx/>
                <a:uFillTx/>
                <a:latin typeface="Myriad Pro Light" pitchFamily="34" charset="0"/>
                <a:ea typeface="+mn-ea"/>
                <a:cs typeface="+mn-cs"/>
              </a:rPr>
              <a:t> Excellent volume reduction</a:t>
            </a:r>
            <a:endParaRPr kumimoji="0" lang="en-US" altLang="en-US" sz="2400" b="1" i="0" u="none" strike="noStrike" kern="1200" cap="none" spc="0" normalizeH="0" baseline="0" noProof="0" dirty="0">
              <a:ln>
                <a:noFill/>
              </a:ln>
              <a:effectLst/>
              <a:uLnTx/>
              <a:uFillTx/>
              <a:latin typeface="Myriad Pro Light" pitchFamily="34" charset="0"/>
              <a:ea typeface="+mn-ea"/>
              <a:cs typeface="+mn-cs"/>
            </a:endParaRPr>
          </a:p>
          <a:p>
            <a:pPr lvl="2" eaLnBrk="1" hangingPunct="1">
              <a:buClr>
                <a:schemeClr val="tx1"/>
              </a:buClr>
              <a:buSzPct val="150000"/>
              <a:buFont typeface="Arial" panose="020B0604020202020204" pitchFamily="34" charset="0"/>
              <a:buChar char="•"/>
              <a:defRPr/>
            </a:pPr>
            <a:r>
              <a:rPr kumimoji="0" lang="en-US" sz="2400" b="1" i="0" u="none" strike="noStrike" kern="1200" cap="none" spc="0" normalizeH="0" baseline="0" noProof="0" dirty="0">
                <a:ln>
                  <a:noFill/>
                </a:ln>
                <a:effectLst/>
                <a:uLnTx/>
                <a:uFillTx/>
                <a:latin typeface="Myriad Pro Light" pitchFamily="34" charset="0"/>
                <a:ea typeface="+mn-ea"/>
                <a:cs typeface="+mn-cs"/>
              </a:rPr>
              <a:t>5:1 to 12:1 for Ion Exchange resin</a:t>
            </a:r>
          </a:p>
          <a:p>
            <a:pPr marL="800100" lvl="1" indent="-342900" eaLnBrk="1" hangingPunct="1">
              <a:buClr>
                <a:schemeClr val="tx1"/>
              </a:buClr>
              <a:buSzPct val="150000"/>
              <a:buFont typeface="Arial" panose="020B0604020202020204" pitchFamily="34" charset="0"/>
              <a:buChar char="•"/>
              <a:defRPr/>
            </a:pPr>
            <a:r>
              <a:rPr kumimoji="0" lang="en-US" altLang="en-US" sz="2400" b="1" i="0" u="none" strike="noStrike" kern="1200" cap="none" spc="0" normalizeH="0" baseline="0" noProof="0" dirty="0">
                <a:ln>
                  <a:noFill/>
                </a:ln>
                <a:effectLst/>
                <a:uLnTx/>
                <a:uFillTx/>
                <a:latin typeface="Myriad Pro Light" pitchFamily="34" charset="0"/>
                <a:ea typeface="+mn-ea"/>
                <a:cs typeface="+mn-cs"/>
              </a:rPr>
              <a:t> Designed annual processing capacity 38,000 ft3</a:t>
            </a:r>
          </a:p>
          <a:p>
            <a:r>
              <a:rPr lang="en-US" dirty="0"/>
              <a:t>		</a:t>
            </a:r>
          </a:p>
        </p:txBody>
      </p:sp>
      <p:pic>
        <p:nvPicPr>
          <p:cNvPr id="4" name="Picture 3">
            <a:extLst>
              <a:ext uri="{FF2B5EF4-FFF2-40B4-BE49-F238E27FC236}">
                <a16:creationId xmlns:a16="http://schemas.microsoft.com/office/drawing/2014/main" id="{2FCA8522-220A-42C4-20CA-0393202FF0A1}"/>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7424127" y="1429554"/>
            <a:ext cx="3969251" cy="2421229"/>
          </a:xfrm>
          <a:prstGeom prst="rect">
            <a:avLst/>
          </a:prstGeom>
        </p:spPr>
      </p:pic>
      <p:pic>
        <p:nvPicPr>
          <p:cNvPr id="7" name="Picture 6" descr="A building with a flag on top">
            <a:extLst>
              <a:ext uri="{FF2B5EF4-FFF2-40B4-BE49-F238E27FC236}">
                <a16:creationId xmlns:a16="http://schemas.microsoft.com/office/drawing/2014/main" id="{775D08AA-49D4-363D-0501-F574F92C6D68}"/>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7424127" y="4061947"/>
            <a:ext cx="3880770" cy="2732997"/>
          </a:xfrm>
          <a:prstGeom prst="rect">
            <a:avLst/>
          </a:prstGeom>
        </p:spPr>
      </p:pic>
    </p:spTree>
    <p:extLst>
      <p:ext uri="{BB962C8B-B14F-4D97-AF65-F5344CB8AC3E}">
        <p14:creationId xmlns:p14="http://schemas.microsoft.com/office/powerpoint/2010/main" val="29368040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Content Placeholder 1"/>
          <p:cNvSpPr>
            <a:spLocks noGrp="1"/>
          </p:cNvSpPr>
          <p:nvPr>
            <p:ph sz="half" idx="2"/>
          </p:nvPr>
        </p:nvSpPr>
        <p:spPr>
          <a:xfrm>
            <a:off x="887103" y="416873"/>
            <a:ext cx="8666329" cy="1247775"/>
          </a:xfrm>
        </p:spPr>
        <p:txBody>
          <a:bodyPr/>
          <a:lstStyle/>
          <a:p>
            <a:pPr algn="ctr"/>
            <a:r>
              <a:rPr lang="en-US" i="1" dirty="0" err="1">
                <a:latin typeface="Myriad Pro" panose="020B0503030403020204" charset="0"/>
              </a:rPr>
              <a:t>EnergySolutions</a:t>
            </a:r>
            <a:r>
              <a:rPr lang="en-US" i="1" dirty="0">
                <a:latin typeface="Myriad Pro" panose="020B0503030403020204" charset="0"/>
              </a:rPr>
              <a:t>’ Waste Acceptance  and Customer Portal Overview</a:t>
            </a:r>
          </a:p>
          <a:p>
            <a:pPr algn="ctr"/>
            <a:r>
              <a:rPr lang="en-US" sz="3200" b="1" dirty="0"/>
              <a:t>Process Overview – Erwin </a:t>
            </a:r>
            <a:r>
              <a:rPr lang="en-US" sz="3200" b="1" dirty="0" err="1"/>
              <a:t>Resin</a:t>
            </a:r>
            <a:r>
              <a:rPr lang="en-US" sz="3200" b="1" i="1" dirty="0" err="1"/>
              <a:t>Solutions</a:t>
            </a:r>
            <a:endParaRPr lang="en-US" sz="3200" b="1" i="1" dirty="0"/>
          </a:p>
        </p:txBody>
      </p:sp>
      <p:sp>
        <p:nvSpPr>
          <p:cNvPr id="5" name="TextBox 4">
            <a:extLst>
              <a:ext uri="{FF2B5EF4-FFF2-40B4-BE49-F238E27FC236}">
                <a16:creationId xmlns:a16="http://schemas.microsoft.com/office/drawing/2014/main" id="{0A909105-B359-9C3E-7151-81CDCE89F1DB}"/>
              </a:ext>
            </a:extLst>
          </p:cNvPr>
          <p:cNvSpPr txBox="1"/>
          <p:nvPr/>
        </p:nvSpPr>
        <p:spPr>
          <a:xfrm>
            <a:off x="3378557" y="1490204"/>
            <a:ext cx="5434885" cy="523220"/>
          </a:xfrm>
          <a:prstGeom prst="rect">
            <a:avLst/>
          </a:prstGeom>
          <a:noFill/>
        </p:spPr>
        <p:txBody>
          <a:bodyPr wrap="square" rtlCol="0">
            <a:spAutoFit/>
          </a:bodyPr>
          <a:lstStyle/>
          <a:p>
            <a:r>
              <a:rPr lang="en-US" sz="2800" b="1" dirty="0"/>
              <a:t>Steam Reforming Process</a:t>
            </a:r>
          </a:p>
        </p:txBody>
      </p:sp>
      <p:sp>
        <p:nvSpPr>
          <p:cNvPr id="6" name="Rectangle 3">
            <a:extLst>
              <a:ext uri="{FF2B5EF4-FFF2-40B4-BE49-F238E27FC236}">
                <a16:creationId xmlns:a16="http://schemas.microsoft.com/office/drawing/2014/main" id="{CA47C7FC-C8E7-16B7-E807-A0B217864E9C}"/>
              </a:ext>
            </a:extLst>
          </p:cNvPr>
          <p:cNvSpPr>
            <a:spLocks noChangeArrowheads="1"/>
          </p:cNvSpPr>
          <p:nvPr/>
        </p:nvSpPr>
        <p:spPr bwMode="auto">
          <a:xfrm>
            <a:off x="816512" y="2362200"/>
            <a:ext cx="2116138" cy="369970"/>
          </a:xfrm>
          <a:prstGeom prst="rect">
            <a:avLst/>
          </a:prstGeom>
          <a:noFill/>
          <a:ln w="9525">
            <a:noFill/>
            <a:miter lim="800000"/>
            <a:headEnd/>
            <a:tailEnd/>
          </a:ln>
        </p:spPr>
        <p:txBody>
          <a:bodyPr lIns="92072" tIns="46036" rIns="92072" bIns="46036">
            <a:spAutoFit/>
          </a:bodyPr>
          <a:lstStyle/>
          <a:p>
            <a:pPr eaLnBrk="0" hangingPunct="0"/>
            <a:r>
              <a:rPr lang="en-US" b="1" u="sng" dirty="0"/>
              <a:t>Organic Resin</a:t>
            </a:r>
          </a:p>
        </p:txBody>
      </p:sp>
      <p:sp>
        <p:nvSpPr>
          <p:cNvPr id="8" name="Rectangle 4">
            <a:extLst>
              <a:ext uri="{FF2B5EF4-FFF2-40B4-BE49-F238E27FC236}">
                <a16:creationId xmlns:a16="http://schemas.microsoft.com/office/drawing/2014/main" id="{85D93445-96D9-F81C-716B-759275329F0D}"/>
              </a:ext>
            </a:extLst>
          </p:cNvPr>
          <p:cNvSpPr>
            <a:spLocks noChangeArrowheads="1"/>
          </p:cNvSpPr>
          <p:nvPr/>
        </p:nvSpPr>
        <p:spPr bwMode="auto">
          <a:xfrm>
            <a:off x="3886960" y="2411803"/>
            <a:ext cx="1677761" cy="369970"/>
          </a:xfrm>
          <a:prstGeom prst="rect">
            <a:avLst/>
          </a:prstGeom>
          <a:noFill/>
          <a:ln w="9525">
            <a:noFill/>
            <a:miter lim="800000"/>
            <a:headEnd/>
            <a:tailEnd/>
          </a:ln>
        </p:spPr>
        <p:txBody>
          <a:bodyPr wrap="none" lIns="92072" tIns="46036" rIns="92072" bIns="46036">
            <a:spAutoFit/>
          </a:bodyPr>
          <a:lstStyle/>
          <a:p>
            <a:pPr eaLnBrk="0" hangingPunct="0"/>
            <a:r>
              <a:rPr lang="en-US" b="1" u="sng" dirty="0"/>
              <a:t>Pyrolyzed Resin</a:t>
            </a:r>
            <a:endParaRPr lang="en-US" u="sng" dirty="0"/>
          </a:p>
        </p:txBody>
      </p:sp>
      <p:sp>
        <p:nvSpPr>
          <p:cNvPr id="9" name="Rectangle 5">
            <a:extLst>
              <a:ext uri="{FF2B5EF4-FFF2-40B4-BE49-F238E27FC236}">
                <a16:creationId xmlns:a16="http://schemas.microsoft.com/office/drawing/2014/main" id="{47125491-72F9-6986-73AD-21A175ACD160}"/>
              </a:ext>
            </a:extLst>
          </p:cNvPr>
          <p:cNvSpPr>
            <a:spLocks noChangeArrowheads="1"/>
          </p:cNvSpPr>
          <p:nvPr/>
        </p:nvSpPr>
        <p:spPr bwMode="auto">
          <a:xfrm>
            <a:off x="8566864" y="2316791"/>
            <a:ext cx="2141538" cy="369970"/>
          </a:xfrm>
          <a:prstGeom prst="rect">
            <a:avLst/>
          </a:prstGeom>
          <a:noFill/>
          <a:ln w="9525">
            <a:noFill/>
            <a:miter lim="800000"/>
            <a:headEnd/>
            <a:tailEnd/>
          </a:ln>
        </p:spPr>
        <p:txBody>
          <a:bodyPr lIns="92072" tIns="46036" rIns="92072" bIns="46036">
            <a:spAutoFit/>
          </a:bodyPr>
          <a:lstStyle/>
          <a:p>
            <a:pPr eaLnBrk="0" hangingPunct="0"/>
            <a:r>
              <a:rPr lang="en-US" b="1" u="sng" dirty="0"/>
              <a:t>Reformed</a:t>
            </a:r>
            <a:r>
              <a:rPr lang="en-US" b="1" u="sng" dirty="0">
                <a:solidFill>
                  <a:schemeClr val="bg1"/>
                </a:solidFill>
              </a:rPr>
              <a:t> </a:t>
            </a:r>
            <a:r>
              <a:rPr lang="en-US" b="1" u="sng" dirty="0"/>
              <a:t>Resin</a:t>
            </a:r>
            <a:endParaRPr lang="en-US" u="sng" dirty="0"/>
          </a:p>
        </p:txBody>
      </p:sp>
      <p:sp>
        <p:nvSpPr>
          <p:cNvPr id="10" name="Rectangle 6">
            <a:extLst>
              <a:ext uri="{FF2B5EF4-FFF2-40B4-BE49-F238E27FC236}">
                <a16:creationId xmlns:a16="http://schemas.microsoft.com/office/drawing/2014/main" id="{D513B733-A7DA-4933-9379-E6E65A60CE4D}"/>
              </a:ext>
            </a:extLst>
          </p:cNvPr>
          <p:cNvSpPr>
            <a:spLocks noChangeArrowheads="1"/>
          </p:cNvSpPr>
          <p:nvPr/>
        </p:nvSpPr>
        <p:spPr bwMode="auto">
          <a:xfrm>
            <a:off x="7104600" y="3638261"/>
            <a:ext cx="185737" cy="446087"/>
          </a:xfrm>
          <a:prstGeom prst="rect">
            <a:avLst/>
          </a:prstGeom>
          <a:noFill/>
          <a:ln w="9525">
            <a:noFill/>
            <a:miter lim="800000"/>
            <a:headEnd/>
            <a:tailEnd/>
          </a:ln>
        </p:spPr>
        <p:txBody>
          <a:bodyPr wrap="none" anchor="ctr"/>
          <a:lstStyle/>
          <a:p>
            <a:endParaRPr lang="en-US"/>
          </a:p>
        </p:txBody>
      </p:sp>
      <p:pic>
        <p:nvPicPr>
          <p:cNvPr id="11" name="Picture 7">
            <a:extLst>
              <a:ext uri="{FF2B5EF4-FFF2-40B4-BE49-F238E27FC236}">
                <a16:creationId xmlns:a16="http://schemas.microsoft.com/office/drawing/2014/main" id="{AC43F500-31C4-1B96-B2F1-31FCB779B14A}"/>
              </a:ext>
            </a:extLst>
          </p:cNvPr>
          <p:cNvPicPr>
            <a:picLocks noChangeArrowheads="1"/>
          </p:cNvPicPr>
          <p:nvPr/>
        </p:nvPicPr>
        <p:blipFill>
          <a:blip r:embed="rId2" cstate="screen">
            <a:extLst>
              <a:ext uri="{28A0092B-C50C-407E-A947-70E740481C1C}">
                <a14:useLocalDpi xmlns:a14="http://schemas.microsoft.com/office/drawing/2010/main" val="0"/>
              </a:ext>
            </a:extLst>
          </a:blip>
          <a:srcRect/>
          <a:stretch>
            <a:fillRect/>
          </a:stretch>
        </p:blipFill>
        <p:spPr bwMode="auto">
          <a:xfrm>
            <a:off x="702212" y="2781773"/>
            <a:ext cx="1752600" cy="1905000"/>
          </a:xfrm>
          <a:prstGeom prst="rect">
            <a:avLst/>
          </a:prstGeom>
          <a:noFill/>
          <a:ln w="9525">
            <a:noFill/>
            <a:miter lim="800000"/>
            <a:headEnd/>
            <a:tailEnd/>
          </a:ln>
        </p:spPr>
      </p:pic>
      <p:pic>
        <p:nvPicPr>
          <p:cNvPr id="12" name="Picture 8">
            <a:extLst>
              <a:ext uri="{FF2B5EF4-FFF2-40B4-BE49-F238E27FC236}">
                <a16:creationId xmlns:a16="http://schemas.microsoft.com/office/drawing/2014/main" id="{A8AF7427-785D-9D02-822E-2794A349988D}"/>
              </a:ext>
            </a:extLst>
          </p:cNvPr>
          <p:cNvPicPr>
            <a:picLocks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3705476" y="2952017"/>
            <a:ext cx="1819908" cy="1882828"/>
          </a:xfrm>
          <a:prstGeom prst="rect">
            <a:avLst/>
          </a:prstGeom>
          <a:noFill/>
          <a:ln w="9525">
            <a:noFill/>
            <a:miter lim="800000"/>
            <a:headEnd/>
            <a:tailEnd/>
          </a:ln>
        </p:spPr>
      </p:pic>
      <p:pic>
        <p:nvPicPr>
          <p:cNvPr id="13" name="Picture 9">
            <a:extLst>
              <a:ext uri="{FF2B5EF4-FFF2-40B4-BE49-F238E27FC236}">
                <a16:creationId xmlns:a16="http://schemas.microsoft.com/office/drawing/2014/main" id="{570DEDCA-ADA0-7A30-751E-3B31521B82E4}"/>
              </a:ext>
            </a:extLst>
          </p:cNvPr>
          <p:cNvPicPr>
            <a:picLocks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7062531" y="3472602"/>
            <a:ext cx="1125537" cy="611746"/>
          </a:xfrm>
          <a:prstGeom prst="rect">
            <a:avLst/>
          </a:prstGeom>
          <a:noFill/>
          <a:ln w="9525">
            <a:noFill/>
            <a:miter lim="800000"/>
            <a:headEnd/>
            <a:tailEnd/>
          </a:ln>
        </p:spPr>
      </p:pic>
      <p:sp>
        <p:nvSpPr>
          <p:cNvPr id="14" name="Rectangle 10">
            <a:extLst>
              <a:ext uri="{FF2B5EF4-FFF2-40B4-BE49-F238E27FC236}">
                <a16:creationId xmlns:a16="http://schemas.microsoft.com/office/drawing/2014/main" id="{5C62FBFF-5F94-8A9E-C06D-6B3E0ED77F8E}"/>
              </a:ext>
            </a:extLst>
          </p:cNvPr>
          <p:cNvSpPr>
            <a:spLocks noChangeArrowheads="1"/>
          </p:cNvSpPr>
          <p:nvPr/>
        </p:nvSpPr>
        <p:spPr bwMode="auto">
          <a:xfrm>
            <a:off x="633771" y="4808248"/>
            <a:ext cx="1803754" cy="1320872"/>
          </a:xfrm>
          <a:prstGeom prst="rect">
            <a:avLst/>
          </a:prstGeom>
          <a:noFill/>
          <a:ln w="9525">
            <a:noFill/>
            <a:miter lim="800000"/>
            <a:headEnd/>
            <a:tailEnd/>
          </a:ln>
        </p:spPr>
        <p:txBody>
          <a:bodyPr wrap="none" lIns="87308" tIns="44449" rIns="87308" bIns="44449">
            <a:spAutoFit/>
          </a:bodyPr>
          <a:lstStyle/>
          <a:p>
            <a:pPr defTabSz="830263" eaLnBrk="0" hangingPunct="0">
              <a:buFont typeface="Arial" charset="0"/>
              <a:buChar char="•"/>
            </a:pPr>
            <a:r>
              <a:rPr lang="en-US" sz="1600" b="1"/>
              <a:t>Polystyrene Beads</a:t>
            </a:r>
          </a:p>
          <a:p>
            <a:pPr defTabSz="830263" eaLnBrk="0" hangingPunct="0">
              <a:buFont typeface="Arial" charset="0"/>
              <a:buChar char="•"/>
            </a:pPr>
            <a:r>
              <a:rPr lang="en-US" sz="1600" b="1"/>
              <a:t>Organics</a:t>
            </a:r>
          </a:p>
          <a:p>
            <a:pPr defTabSz="830263" eaLnBrk="0" hangingPunct="0">
              <a:buFont typeface="Arial" charset="0"/>
              <a:buChar char="•"/>
            </a:pPr>
            <a:r>
              <a:rPr lang="en-US" sz="1600" b="1"/>
              <a:t>Metals</a:t>
            </a:r>
          </a:p>
          <a:p>
            <a:pPr defTabSz="830263" eaLnBrk="0" hangingPunct="0">
              <a:buFont typeface="Arial" charset="0"/>
              <a:buChar char="•"/>
            </a:pPr>
            <a:r>
              <a:rPr lang="en-US" sz="1600" b="1"/>
              <a:t>Water</a:t>
            </a:r>
          </a:p>
          <a:p>
            <a:pPr defTabSz="830263" eaLnBrk="0" hangingPunct="0">
              <a:buFont typeface="Arial" charset="0"/>
              <a:buChar char="•"/>
            </a:pPr>
            <a:r>
              <a:rPr lang="en-US" sz="1600" b="1"/>
              <a:t>Salts</a:t>
            </a:r>
            <a:endParaRPr lang="en-US" sz="1400" b="1"/>
          </a:p>
        </p:txBody>
      </p:sp>
      <p:sp>
        <p:nvSpPr>
          <p:cNvPr id="15" name="Rectangle 11">
            <a:extLst>
              <a:ext uri="{FF2B5EF4-FFF2-40B4-BE49-F238E27FC236}">
                <a16:creationId xmlns:a16="http://schemas.microsoft.com/office/drawing/2014/main" id="{65DEDBCB-07E2-7C7F-99B5-FDD86FF573D9}"/>
              </a:ext>
            </a:extLst>
          </p:cNvPr>
          <p:cNvSpPr>
            <a:spLocks noChangeArrowheads="1"/>
          </p:cNvSpPr>
          <p:nvPr/>
        </p:nvSpPr>
        <p:spPr bwMode="auto">
          <a:xfrm>
            <a:off x="3886960" y="4884577"/>
            <a:ext cx="2514600" cy="1074738"/>
          </a:xfrm>
          <a:prstGeom prst="rect">
            <a:avLst/>
          </a:prstGeom>
          <a:noFill/>
          <a:ln w="9525">
            <a:noFill/>
            <a:miter lim="800000"/>
            <a:headEnd/>
            <a:tailEnd/>
          </a:ln>
        </p:spPr>
        <p:txBody>
          <a:bodyPr lIns="87308" tIns="44449" rIns="87308" bIns="44449">
            <a:spAutoFit/>
          </a:bodyPr>
          <a:lstStyle/>
          <a:p>
            <a:pPr defTabSz="830263" eaLnBrk="0" hangingPunct="0">
              <a:buFont typeface="Arial" charset="0"/>
              <a:buChar char="•"/>
            </a:pPr>
            <a:r>
              <a:rPr lang="en-US" sz="1600" b="1" dirty="0"/>
              <a:t>Fixed Carbon</a:t>
            </a:r>
          </a:p>
          <a:p>
            <a:pPr defTabSz="830263" eaLnBrk="0" hangingPunct="0">
              <a:buFont typeface="Arial" charset="0"/>
              <a:buChar char="•"/>
            </a:pPr>
            <a:r>
              <a:rPr lang="en-US" sz="1600" b="1" dirty="0"/>
              <a:t>Salts  </a:t>
            </a:r>
          </a:p>
          <a:p>
            <a:pPr defTabSz="830263" eaLnBrk="0" hangingPunct="0">
              <a:buFont typeface="Arial" charset="0"/>
              <a:buChar char="•"/>
            </a:pPr>
            <a:r>
              <a:rPr lang="en-US" sz="1600" b="1" dirty="0"/>
              <a:t>Metal Oxides, </a:t>
            </a:r>
            <a:r>
              <a:rPr lang="en-US" sz="1600" b="1" dirty="0" err="1"/>
              <a:t>Spinels</a:t>
            </a:r>
            <a:r>
              <a:rPr lang="en-US" sz="1600" b="1" dirty="0"/>
              <a:t>, and Aluminates</a:t>
            </a:r>
          </a:p>
        </p:txBody>
      </p:sp>
      <p:sp>
        <p:nvSpPr>
          <p:cNvPr id="16" name="Rectangle 12">
            <a:extLst>
              <a:ext uri="{FF2B5EF4-FFF2-40B4-BE49-F238E27FC236}">
                <a16:creationId xmlns:a16="http://schemas.microsoft.com/office/drawing/2014/main" id="{C352A5B7-F4CE-2BAF-D67A-EF3E20648189}"/>
              </a:ext>
            </a:extLst>
          </p:cNvPr>
          <p:cNvSpPr>
            <a:spLocks noChangeArrowheads="1"/>
          </p:cNvSpPr>
          <p:nvPr/>
        </p:nvSpPr>
        <p:spPr bwMode="auto">
          <a:xfrm>
            <a:off x="8566864" y="5022048"/>
            <a:ext cx="2173663" cy="1074651"/>
          </a:xfrm>
          <a:prstGeom prst="rect">
            <a:avLst/>
          </a:prstGeom>
          <a:noFill/>
          <a:ln w="9525">
            <a:noFill/>
            <a:miter lim="800000"/>
            <a:headEnd/>
            <a:tailEnd/>
          </a:ln>
        </p:spPr>
        <p:txBody>
          <a:bodyPr wrap="none" lIns="87308" tIns="44449" rIns="87308" bIns="44449">
            <a:spAutoFit/>
          </a:bodyPr>
          <a:lstStyle/>
          <a:p>
            <a:pPr defTabSz="830263" eaLnBrk="0" hangingPunct="0">
              <a:buFont typeface="Arial" charset="0"/>
              <a:buChar char="•"/>
            </a:pPr>
            <a:r>
              <a:rPr lang="en-US" sz="1600" b="1" dirty="0"/>
              <a:t>Metal Oxides, </a:t>
            </a:r>
            <a:r>
              <a:rPr lang="en-US" sz="1600" b="1" dirty="0" err="1"/>
              <a:t>Spinels</a:t>
            </a:r>
            <a:r>
              <a:rPr lang="en-US" sz="1600" b="1" dirty="0"/>
              <a:t>, </a:t>
            </a:r>
          </a:p>
          <a:p>
            <a:pPr defTabSz="830263" eaLnBrk="0" hangingPunct="0"/>
            <a:r>
              <a:rPr lang="en-US" sz="1600" b="1" dirty="0"/>
              <a:t>  and Aluminates </a:t>
            </a:r>
          </a:p>
          <a:p>
            <a:pPr defTabSz="830263" eaLnBrk="0" hangingPunct="0">
              <a:buFont typeface="Arial" charset="0"/>
              <a:buChar char="•"/>
            </a:pPr>
            <a:r>
              <a:rPr lang="en-US" sz="1600" b="1" dirty="0"/>
              <a:t>Salts</a:t>
            </a:r>
          </a:p>
          <a:p>
            <a:pPr defTabSz="830263" eaLnBrk="0" hangingPunct="0">
              <a:buFont typeface="Arial" charset="0"/>
              <a:buChar char="•"/>
            </a:pPr>
            <a:r>
              <a:rPr lang="en-US" sz="1600" b="1" dirty="0"/>
              <a:t>Residual Fixed Carbon</a:t>
            </a:r>
            <a:endParaRPr lang="en-US" sz="1600" dirty="0"/>
          </a:p>
        </p:txBody>
      </p:sp>
      <p:sp>
        <p:nvSpPr>
          <p:cNvPr id="17" name="Text Box 13">
            <a:extLst>
              <a:ext uri="{FF2B5EF4-FFF2-40B4-BE49-F238E27FC236}">
                <a16:creationId xmlns:a16="http://schemas.microsoft.com/office/drawing/2014/main" id="{271B42AA-8DDB-1B56-2853-19261E4264BF}"/>
              </a:ext>
            </a:extLst>
          </p:cNvPr>
          <p:cNvSpPr txBox="1">
            <a:spLocks noChangeArrowheads="1"/>
          </p:cNvSpPr>
          <p:nvPr/>
        </p:nvSpPr>
        <p:spPr bwMode="auto">
          <a:xfrm>
            <a:off x="2744530" y="3234645"/>
            <a:ext cx="1323975" cy="1600200"/>
          </a:xfrm>
          <a:prstGeom prst="rect">
            <a:avLst/>
          </a:prstGeom>
          <a:noFill/>
          <a:ln w="9525">
            <a:noFill/>
            <a:miter lim="800000"/>
            <a:headEnd/>
            <a:tailEnd/>
          </a:ln>
        </p:spPr>
        <p:txBody>
          <a:bodyPr>
            <a:spAutoFit/>
          </a:bodyPr>
          <a:lstStyle/>
          <a:p>
            <a:pPr>
              <a:spcBef>
                <a:spcPct val="50000"/>
              </a:spcBef>
            </a:pPr>
            <a:r>
              <a:rPr lang="en-US" sz="1600" b="1" dirty="0"/>
              <a:t>Heat</a:t>
            </a:r>
          </a:p>
          <a:p>
            <a:pPr>
              <a:spcBef>
                <a:spcPct val="50000"/>
              </a:spcBef>
            </a:pPr>
            <a:endParaRPr lang="en-US" sz="1200" b="1" dirty="0"/>
          </a:p>
          <a:p>
            <a:pPr>
              <a:spcBef>
                <a:spcPct val="50000"/>
              </a:spcBef>
            </a:pPr>
            <a:endParaRPr lang="en-US" sz="1600" b="1" dirty="0"/>
          </a:p>
          <a:p>
            <a:pPr>
              <a:spcBef>
                <a:spcPct val="50000"/>
              </a:spcBef>
            </a:pPr>
            <a:r>
              <a:rPr lang="en-US" sz="1600" b="1" dirty="0"/>
              <a:t>Mineral Former</a:t>
            </a:r>
          </a:p>
        </p:txBody>
      </p:sp>
      <p:sp>
        <p:nvSpPr>
          <p:cNvPr id="18" name="AutoShape 14">
            <a:extLst>
              <a:ext uri="{FF2B5EF4-FFF2-40B4-BE49-F238E27FC236}">
                <a16:creationId xmlns:a16="http://schemas.microsoft.com/office/drawing/2014/main" id="{72FD4A1A-B9C4-E58B-E2D4-C4A4516876EE}"/>
              </a:ext>
            </a:extLst>
          </p:cNvPr>
          <p:cNvSpPr>
            <a:spLocks noChangeArrowheads="1"/>
          </p:cNvSpPr>
          <p:nvPr/>
        </p:nvSpPr>
        <p:spPr bwMode="auto">
          <a:xfrm>
            <a:off x="2773008" y="3752117"/>
            <a:ext cx="685800" cy="381000"/>
          </a:xfrm>
          <a:prstGeom prst="rightArrow">
            <a:avLst>
              <a:gd name="adj1" fmla="val 50000"/>
              <a:gd name="adj2" fmla="val 45000"/>
            </a:avLst>
          </a:prstGeom>
          <a:solidFill>
            <a:srgbClr val="FC0000"/>
          </a:solidFill>
          <a:ln w="19050">
            <a:solidFill>
              <a:srgbClr val="FF0000"/>
            </a:solidFill>
            <a:miter lim="800000"/>
            <a:headEnd/>
            <a:tailEnd/>
          </a:ln>
        </p:spPr>
        <p:txBody>
          <a:bodyPr wrap="none" anchor="ctr"/>
          <a:lstStyle/>
          <a:p>
            <a:endParaRPr lang="en-US"/>
          </a:p>
        </p:txBody>
      </p:sp>
      <p:sp>
        <p:nvSpPr>
          <p:cNvPr id="19" name="AutoShape 15">
            <a:extLst>
              <a:ext uri="{FF2B5EF4-FFF2-40B4-BE49-F238E27FC236}">
                <a16:creationId xmlns:a16="http://schemas.microsoft.com/office/drawing/2014/main" id="{6DD39D2F-EFB9-18E6-141A-F7C79AB7EC70}"/>
              </a:ext>
            </a:extLst>
          </p:cNvPr>
          <p:cNvSpPr>
            <a:spLocks noChangeArrowheads="1"/>
          </p:cNvSpPr>
          <p:nvPr/>
        </p:nvSpPr>
        <p:spPr bwMode="auto">
          <a:xfrm>
            <a:off x="5743416" y="3670804"/>
            <a:ext cx="685800" cy="381000"/>
          </a:xfrm>
          <a:prstGeom prst="rightArrow">
            <a:avLst>
              <a:gd name="adj1" fmla="val 50000"/>
              <a:gd name="adj2" fmla="val 45000"/>
            </a:avLst>
          </a:prstGeom>
          <a:solidFill>
            <a:srgbClr val="FC0000"/>
          </a:solidFill>
          <a:ln w="19050">
            <a:solidFill>
              <a:srgbClr val="FF0000"/>
            </a:solidFill>
            <a:miter lim="800000"/>
            <a:headEnd/>
            <a:tailEnd/>
          </a:ln>
        </p:spPr>
        <p:txBody>
          <a:bodyPr wrap="none" anchor="ctr"/>
          <a:lstStyle/>
          <a:p>
            <a:endParaRPr lang="en-US"/>
          </a:p>
        </p:txBody>
      </p:sp>
      <p:sp>
        <p:nvSpPr>
          <p:cNvPr id="20" name="Text Box 16">
            <a:extLst>
              <a:ext uri="{FF2B5EF4-FFF2-40B4-BE49-F238E27FC236}">
                <a16:creationId xmlns:a16="http://schemas.microsoft.com/office/drawing/2014/main" id="{8BC7304F-9EF3-53C0-9902-490258453A6C}"/>
              </a:ext>
            </a:extLst>
          </p:cNvPr>
          <p:cNvSpPr txBox="1">
            <a:spLocks noChangeArrowheads="1"/>
          </p:cNvSpPr>
          <p:nvPr/>
        </p:nvSpPr>
        <p:spPr bwMode="auto">
          <a:xfrm>
            <a:off x="5605652" y="3348287"/>
            <a:ext cx="1524000" cy="1569660"/>
          </a:xfrm>
          <a:prstGeom prst="rect">
            <a:avLst/>
          </a:prstGeom>
          <a:noFill/>
          <a:ln w="9525">
            <a:noFill/>
            <a:miter lim="800000"/>
            <a:headEnd/>
            <a:tailEnd/>
          </a:ln>
        </p:spPr>
        <p:txBody>
          <a:bodyPr>
            <a:spAutoFit/>
          </a:bodyPr>
          <a:lstStyle/>
          <a:p>
            <a:pPr>
              <a:spcBef>
                <a:spcPct val="50000"/>
              </a:spcBef>
            </a:pPr>
            <a:r>
              <a:rPr lang="en-US" sz="1600" b="1" dirty="0"/>
              <a:t>Heat</a:t>
            </a:r>
          </a:p>
          <a:p>
            <a:pPr>
              <a:spcBef>
                <a:spcPct val="50000"/>
              </a:spcBef>
            </a:pPr>
            <a:endParaRPr lang="en-US" sz="1600" b="1" dirty="0"/>
          </a:p>
          <a:p>
            <a:pPr>
              <a:spcBef>
                <a:spcPct val="50000"/>
              </a:spcBef>
            </a:pPr>
            <a:r>
              <a:rPr lang="en-US" sz="1600" b="1" dirty="0"/>
              <a:t>Oxygen from Superheated Steam</a:t>
            </a:r>
          </a:p>
        </p:txBody>
      </p:sp>
      <p:pic>
        <p:nvPicPr>
          <p:cNvPr id="21" name="Picture 17" descr="Output HIC">
            <a:extLst>
              <a:ext uri="{FF2B5EF4-FFF2-40B4-BE49-F238E27FC236}">
                <a16:creationId xmlns:a16="http://schemas.microsoft.com/office/drawing/2014/main" id="{074B1CED-F555-416B-66E7-B4438BFE4018}"/>
              </a:ext>
            </a:extLst>
          </p:cNvPr>
          <p:cNvPicPr>
            <a:picLocks noChangeAspect="1" noChangeArrowheads="1"/>
          </p:cNvPicPr>
          <p:nvPr/>
        </p:nvPicPr>
        <p:blipFill>
          <a:blip r:embed="rId5" cstate="screen">
            <a:extLst>
              <a:ext uri="{28A0092B-C50C-407E-A947-70E740481C1C}">
                <a14:useLocalDpi xmlns:a14="http://schemas.microsoft.com/office/drawing/2010/main" val="0"/>
              </a:ext>
            </a:extLst>
          </a:blip>
          <a:srcRect/>
          <a:stretch>
            <a:fillRect/>
          </a:stretch>
        </p:blipFill>
        <p:spPr bwMode="auto">
          <a:xfrm>
            <a:off x="8723850" y="2784322"/>
            <a:ext cx="1573929" cy="2161103"/>
          </a:xfrm>
          <a:prstGeom prst="rect">
            <a:avLst/>
          </a:prstGeom>
          <a:noFill/>
          <a:ln w="9525">
            <a:noFill/>
            <a:miter lim="800000"/>
            <a:headEnd/>
            <a:tailEnd/>
          </a:ln>
        </p:spPr>
      </p:pic>
    </p:spTree>
    <p:extLst>
      <p:ext uri="{BB962C8B-B14F-4D97-AF65-F5344CB8AC3E}">
        <p14:creationId xmlns:p14="http://schemas.microsoft.com/office/powerpoint/2010/main" val="12075036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Content Placeholder 1"/>
          <p:cNvSpPr>
            <a:spLocks noGrp="1"/>
          </p:cNvSpPr>
          <p:nvPr>
            <p:ph sz="half" idx="2"/>
          </p:nvPr>
        </p:nvSpPr>
        <p:spPr>
          <a:xfrm>
            <a:off x="887103" y="416873"/>
            <a:ext cx="8666329" cy="1247775"/>
          </a:xfrm>
        </p:spPr>
        <p:txBody>
          <a:bodyPr/>
          <a:lstStyle/>
          <a:p>
            <a:pPr algn="ctr"/>
            <a:r>
              <a:rPr lang="en-US" i="1" dirty="0" err="1">
                <a:latin typeface="Myriad Pro" panose="020B0503030403020204" charset="0"/>
              </a:rPr>
              <a:t>EnergySolutions</a:t>
            </a:r>
            <a:r>
              <a:rPr lang="en-US" i="1" dirty="0">
                <a:latin typeface="Myriad Pro" panose="020B0503030403020204" charset="0"/>
              </a:rPr>
              <a:t>’ Waste Acceptance  and Customer Portal Overview</a:t>
            </a:r>
          </a:p>
          <a:p>
            <a:pPr algn="ctr"/>
            <a:r>
              <a:rPr lang="en-US" sz="3200" b="1" dirty="0"/>
              <a:t>Process Overview – Erwin </a:t>
            </a:r>
            <a:r>
              <a:rPr lang="en-US" sz="3200" b="1" dirty="0" err="1"/>
              <a:t>Resin</a:t>
            </a:r>
            <a:r>
              <a:rPr lang="en-US" sz="3200" b="1" i="1" dirty="0" err="1"/>
              <a:t>Solutions</a:t>
            </a:r>
            <a:endParaRPr lang="en-US" sz="3200" b="1" i="1" dirty="0"/>
          </a:p>
        </p:txBody>
      </p:sp>
      <p:sp>
        <p:nvSpPr>
          <p:cNvPr id="5" name="TextBox 4">
            <a:extLst>
              <a:ext uri="{FF2B5EF4-FFF2-40B4-BE49-F238E27FC236}">
                <a16:creationId xmlns:a16="http://schemas.microsoft.com/office/drawing/2014/main" id="{0A909105-B359-9C3E-7151-81CDCE89F1DB}"/>
              </a:ext>
            </a:extLst>
          </p:cNvPr>
          <p:cNvSpPr txBox="1"/>
          <p:nvPr/>
        </p:nvSpPr>
        <p:spPr>
          <a:xfrm>
            <a:off x="1848190" y="1373974"/>
            <a:ext cx="7765692" cy="523220"/>
          </a:xfrm>
          <a:prstGeom prst="rect">
            <a:avLst/>
          </a:prstGeom>
          <a:noFill/>
        </p:spPr>
        <p:txBody>
          <a:bodyPr wrap="square" rtlCol="0">
            <a:spAutoFit/>
          </a:bodyPr>
          <a:lstStyle/>
          <a:p>
            <a:r>
              <a:rPr lang="en-US" sz="2800" b="1" dirty="0"/>
              <a:t>Resin Consolidation, Mixing &amp; Dewatering Process</a:t>
            </a:r>
          </a:p>
        </p:txBody>
      </p:sp>
      <p:sp>
        <p:nvSpPr>
          <p:cNvPr id="10" name="Rectangle 6">
            <a:extLst>
              <a:ext uri="{FF2B5EF4-FFF2-40B4-BE49-F238E27FC236}">
                <a16:creationId xmlns:a16="http://schemas.microsoft.com/office/drawing/2014/main" id="{D513B733-A7DA-4933-9379-E6E65A60CE4D}"/>
              </a:ext>
            </a:extLst>
          </p:cNvPr>
          <p:cNvSpPr>
            <a:spLocks noChangeArrowheads="1"/>
          </p:cNvSpPr>
          <p:nvPr/>
        </p:nvSpPr>
        <p:spPr bwMode="auto">
          <a:xfrm>
            <a:off x="7104600" y="3638261"/>
            <a:ext cx="185737" cy="446087"/>
          </a:xfrm>
          <a:prstGeom prst="rect">
            <a:avLst/>
          </a:prstGeom>
          <a:noFill/>
          <a:ln w="9525">
            <a:noFill/>
            <a:miter lim="800000"/>
            <a:headEnd/>
            <a:tailEnd/>
          </a:ln>
        </p:spPr>
        <p:txBody>
          <a:bodyPr wrap="none" anchor="ctr"/>
          <a:lstStyle/>
          <a:p>
            <a:endParaRPr lang="en-US"/>
          </a:p>
        </p:txBody>
      </p:sp>
      <p:sp>
        <p:nvSpPr>
          <p:cNvPr id="3" name="Rectangle 3">
            <a:extLst>
              <a:ext uri="{FF2B5EF4-FFF2-40B4-BE49-F238E27FC236}">
                <a16:creationId xmlns:a16="http://schemas.microsoft.com/office/drawing/2014/main" id="{5F5FE93D-968B-869B-511E-DD164056AE4C}"/>
              </a:ext>
            </a:extLst>
          </p:cNvPr>
          <p:cNvSpPr>
            <a:spLocks noChangeArrowheads="1"/>
          </p:cNvSpPr>
          <p:nvPr/>
        </p:nvSpPr>
        <p:spPr bwMode="auto">
          <a:xfrm>
            <a:off x="679028" y="2542722"/>
            <a:ext cx="2116138" cy="369970"/>
          </a:xfrm>
          <a:prstGeom prst="rect">
            <a:avLst/>
          </a:prstGeom>
          <a:noFill/>
          <a:ln w="9525">
            <a:noFill/>
            <a:miter lim="800000"/>
            <a:headEnd/>
            <a:tailEnd/>
          </a:ln>
        </p:spPr>
        <p:txBody>
          <a:bodyPr lIns="92072" tIns="46036" rIns="92072" bIns="46036">
            <a:spAutoFit/>
          </a:bodyPr>
          <a:lstStyle/>
          <a:p>
            <a:pPr eaLnBrk="0" hangingPunct="0"/>
            <a:r>
              <a:rPr lang="en-US" b="1" u="sng" dirty="0"/>
              <a:t>Organic Resin</a:t>
            </a:r>
          </a:p>
        </p:txBody>
      </p:sp>
      <p:sp>
        <p:nvSpPr>
          <p:cNvPr id="4" name="Rectangle 5">
            <a:extLst>
              <a:ext uri="{FF2B5EF4-FFF2-40B4-BE49-F238E27FC236}">
                <a16:creationId xmlns:a16="http://schemas.microsoft.com/office/drawing/2014/main" id="{98FB251F-26C4-781C-9163-9334B8F82CFB}"/>
              </a:ext>
            </a:extLst>
          </p:cNvPr>
          <p:cNvSpPr>
            <a:spLocks noChangeArrowheads="1"/>
          </p:cNvSpPr>
          <p:nvPr/>
        </p:nvSpPr>
        <p:spPr bwMode="auto">
          <a:xfrm>
            <a:off x="9613882" y="2569528"/>
            <a:ext cx="2141538" cy="369970"/>
          </a:xfrm>
          <a:prstGeom prst="rect">
            <a:avLst/>
          </a:prstGeom>
          <a:noFill/>
          <a:ln w="9525">
            <a:noFill/>
            <a:miter lim="800000"/>
            <a:headEnd/>
            <a:tailEnd/>
          </a:ln>
        </p:spPr>
        <p:txBody>
          <a:bodyPr lIns="92072" tIns="46036" rIns="92072" bIns="46036">
            <a:spAutoFit/>
          </a:bodyPr>
          <a:lstStyle/>
          <a:p>
            <a:pPr algn="ctr" eaLnBrk="0" hangingPunct="0"/>
            <a:r>
              <a:rPr lang="en-US" b="1" u="sng" dirty="0"/>
              <a:t>Resin for Burial</a:t>
            </a:r>
            <a:endParaRPr lang="en-US" u="sng" dirty="0"/>
          </a:p>
        </p:txBody>
      </p:sp>
      <p:sp>
        <p:nvSpPr>
          <p:cNvPr id="7" name="Rectangle 6">
            <a:extLst>
              <a:ext uri="{FF2B5EF4-FFF2-40B4-BE49-F238E27FC236}">
                <a16:creationId xmlns:a16="http://schemas.microsoft.com/office/drawing/2014/main" id="{C51FBE8B-3C4F-C520-7726-94C9442DFA40}"/>
              </a:ext>
            </a:extLst>
          </p:cNvPr>
          <p:cNvSpPr>
            <a:spLocks noChangeArrowheads="1"/>
          </p:cNvSpPr>
          <p:nvPr/>
        </p:nvSpPr>
        <p:spPr bwMode="auto">
          <a:xfrm>
            <a:off x="7065963" y="3249613"/>
            <a:ext cx="185737" cy="446087"/>
          </a:xfrm>
          <a:prstGeom prst="rect">
            <a:avLst/>
          </a:prstGeom>
          <a:noFill/>
          <a:ln w="9525">
            <a:noFill/>
            <a:miter lim="800000"/>
            <a:headEnd/>
            <a:tailEnd/>
          </a:ln>
        </p:spPr>
        <p:txBody>
          <a:bodyPr wrap="none" anchor="ctr"/>
          <a:lstStyle/>
          <a:p>
            <a:endParaRPr lang="en-US"/>
          </a:p>
        </p:txBody>
      </p:sp>
      <p:pic>
        <p:nvPicPr>
          <p:cNvPr id="22" name="Picture 7">
            <a:extLst>
              <a:ext uri="{FF2B5EF4-FFF2-40B4-BE49-F238E27FC236}">
                <a16:creationId xmlns:a16="http://schemas.microsoft.com/office/drawing/2014/main" id="{03DAD7E5-4C31-9239-B4BA-02E58168AC97}"/>
              </a:ext>
            </a:extLst>
          </p:cNvPr>
          <p:cNvPicPr>
            <a:picLocks noChangeArrowheads="1"/>
          </p:cNvPicPr>
          <p:nvPr/>
        </p:nvPicPr>
        <p:blipFill>
          <a:blip r:embed="rId2" cstate="screen">
            <a:extLst>
              <a:ext uri="{28A0092B-C50C-407E-A947-70E740481C1C}">
                <a14:useLocalDpi xmlns:a14="http://schemas.microsoft.com/office/drawing/2010/main" val="0"/>
              </a:ext>
            </a:extLst>
          </a:blip>
          <a:srcRect/>
          <a:stretch>
            <a:fillRect/>
          </a:stretch>
        </p:blipFill>
        <p:spPr bwMode="auto">
          <a:xfrm>
            <a:off x="503682" y="3120098"/>
            <a:ext cx="1863579" cy="1693409"/>
          </a:xfrm>
          <a:prstGeom prst="rect">
            <a:avLst/>
          </a:prstGeom>
          <a:noFill/>
          <a:ln w="9525">
            <a:noFill/>
            <a:miter lim="800000"/>
            <a:headEnd/>
            <a:tailEnd/>
          </a:ln>
        </p:spPr>
      </p:pic>
      <p:sp>
        <p:nvSpPr>
          <p:cNvPr id="23" name="Rectangle 10">
            <a:extLst>
              <a:ext uri="{FF2B5EF4-FFF2-40B4-BE49-F238E27FC236}">
                <a16:creationId xmlns:a16="http://schemas.microsoft.com/office/drawing/2014/main" id="{844D0839-E8C8-59C2-6707-90FFB31DD919}"/>
              </a:ext>
            </a:extLst>
          </p:cNvPr>
          <p:cNvSpPr>
            <a:spLocks noChangeArrowheads="1"/>
          </p:cNvSpPr>
          <p:nvPr/>
        </p:nvSpPr>
        <p:spPr bwMode="auto">
          <a:xfrm>
            <a:off x="503683" y="4974794"/>
            <a:ext cx="1803754" cy="1320872"/>
          </a:xfrm>
          <a:prstGeom prst="rect">
            <a:avLst/>
          </a:prstGeom>
          <a:noFill/>
          <a:ln w="9525">
            <a:noFill/>
            <a:miter lim="800000"/>
            <a:headEnd/>
            <a:tailEnd/>
          </a:ln>
        </p:spPr>
        <p:txBody>
          <a:bodyPr wrap="none" lIns="87308" tIns="44449" rIns="87308" bIns="44449">
            <a:spAutoFit/>
          </a:bodyPr>
          <a:lstStyle/>
          <a:p>
            <a:pPr defTabSz="830263" eaLnBrk="0" hangingPunct="0">
              <a:buFont typeface="Arial" charset="0"/>
              <a:buChar char="•"/>
            </a:pPr>
            <a:r>
              <a:rPr lang="en-US" sz="1600" b="1" dirty="0"/>
              <a:t>Polystyrene Beads</a:t>
            </a:r>
          </a:p>
          <a:p>
            <a:pPr defTabSz="830263" eaLnBrk="0" hangingPunct="0">
              <a:buFont typeface="Arial" charset="0"/>
              <a:buChar char="•"/>
            </a:pPr>
            <a:r>
              <a:rPr lang="en-US" sz="1600" b="1" dirty="0"/>
              <a:t>Organics</a:t>
            </a:r>
          </a:p>
          <a:p>
            <a:pPr defTabSz="830263" eaLnBrk="0" hangingPunct="0">
              <a:buFont typeface="Arial" charset="0"/>
              <a:buChar char="•"/>
            </a:pPr>
            <a:r>
              <a:rPr lang="en-US" sz="1600" b="1" dirty="0"/>
              <a:t>Metals</a:t>
            </a:r>
          </a:p>
          <a:p>
            <a:pPr defTabSz="830263" eaLnBrk="0" hangingPunct="0">
              <a:buFont typeface="Arial" charset="0"/>
              <a:buChar char="•"/>
            </a:pPr>
            <a:r>
              <a:rPr lang="en-US" sz="1600" b="1" dirty="0"/>
              <a:t>Water</a:t>
            </a:r>
          </a:p>
          <a:p>
            <a:pPr defTabSz="830263" eaLnBrk="0" hangingPunct="0">
              <a:buFont typeface="Arial" charset="0"/>
              <a:buChar char="•"/>
            </a:pPr>
            <a:r>
              <a:rPr lang="en-US" sz="1600" b="1" dirty="0"/>
              <a:t>Salts</a:t>
            </a:r>
            <a:endParaRPr lang="en-US" sz="1400" b="1" dirty="0"/>
          </a:p>
        </p:txBody>
      </p:sp>
      <p:sp>
        <p:nvSpPr>
          <p:cNvPr id="24" name="AutoShape 14">
            <a:extLst>
              <a:ext uri="{FF2B5EF4-FFF2-40B4-BE49-F238E27FC236}">
                <a16:creationId xmlns:a16="http://schemas.microsoft.com/office/drawing/2014/main" id="{323050C7-9251-BAE0-48C3-1F96FD2154E7}"/>
              </a:ext>
            </a:extLst>
          </p:cNvPr>
          <p:cNvSpPr>
            <a:spLocks noChangeArrowheads="1"/>
          </p:cNvSpPr>
          <p:nvPr/>
        </p:nvSpPr>
        <p:spPr bwMode="auto">
          <a:xfrm>
            <a:off x="2637857" y="3790767"/>
            <a:ext cx="342900" cy="381000"/>
          </a:xfrm>
          <a:prstGeom prst="rightArrow">
            <a:avLst>
              <a:gd name="adj1" fmla="val 50000"/>
              <a:gd name="adj2" fmla="val 45000"/>
            </a:avLst>
          </a:prstGeom>
          <a:solidFill>
            <a:srgbClr val="FC0000"/>
          </a:solidFill>
          <a:ln w="19050">
            <a:solidFill>
              <a:srgbClr val="FF0000"/>
            </a:solidFill>
            <a:miter lim="800000"/>
            <a:headEnd/>
            <a:tailEnd/>
          </a:ln>
        </p:spPr>
        <p:txBody>
          <a:bodyPr wrap="none" anchor="ctr"/>
          <a:lstStyle/>
          <a:p>
            <a:endParaRPr lang="en-US"/>
          </a:p>
        </p:txBody>
      </p:sp>
      <p:sp>
        <p:nvSpPr>
          <p:cNvPr id="25" name="AutoShape 15">
            <a:extLst>
              <a:ext uri="{FF2B5EF4-FFF2-40B4-BE49-F238E27FC236}">
                <a16:creationId xmlns:a16="http://schemas.microsoft.com/office/drawing/2014/main" id="{A8FDC240-89EB-1C35-ACDF-D1689109767F}"/>
              </a:ext>
            </a:extLst>
          </p:cNvPr>
          <p:cNvSpPr>
            <a:spLocks noChangeArrowheads="1"/>
          </p:cNvSpPr>
          <p:nvPr/>
        </p:nvSpPr>
        <p:spPr bwMode="auto">
          <a:xfrm>
            <a:off x="5906211" y="3790767"/>
            <a:ext cx="442515" cy="381000"/>
          </a:xfrm>
          <a:prstGeom prst="rightArrow">
            <a:avLst>
              <a:gd name="adj1" fmla="val 50000"/>
              <a:gd name="adj2" fmla="val 45000"/>
            </a:avLst>
          </a:prstGeom>
          <a:solidFill>
            <a:srgbClr val="FC0000"/>
          </a:solidFill>
          <a:ln w="19050">
            <a:solidFill>
              <a:srgbClr val="FF0000"/>
            </a:solidFill>
            <a:miter lim="800000"/>
            <a:headEnd/>
            <a:tailEnd/>
          </a:ln>
        </p:spPr>
        <p:txBody>
          <a:bodyPr wrap="none" anchor="ctr"/>
          <a:lstStyle/>
          <a:p>
            <a:endParaRPr lang="en-US"/>
          </a:p>
        </p:txBody>
      </p:sp>
      <p:sp>
        <p:nvSpPr>
          <p:cNvPr id="26" name="Rectangle 10">
            <a:extLst>
              <a:ext uri="{FF2B5EF4-FFF2-40B4-BE49-F238E27FC236}">
                <a16:creationId xmlns:a16="http://schemas.microsoft.com/office/drawing/2014/main" id="{7F7710C1-58AF-A03E-4CC7-0CB332A2F415}"/>
              </a:ext>
            </a:extLst>
          </p:cNvPr>
          <p:cNvSpPr>
            <a:spLocks noChangeArrowheads="1"/>
          </p:cNvSpPr>
          <p:nvPr/>
        </p:nvSpPr>
        <p:spPr bwMode="auto">
          <a:xfrm>
            <a:off x="9782774" y="5097904"/>
            <a:ext cx="1803754" cy="1074651"/>
          </a:xfrm>
          <a:prstGeom prst="rect">
            <a:avLst/>
          </a:prstGeom>
          <a:noFill/>
          <a:ln w="9525">
            <a:noFill/>
            <a:miter lim="800000"/>
            <a:headEnd/>
            <a:tailEnd/>
          </a:ln>
        </p:spPr>
        <p:txBody>
          <a:bodyPr wrap="none" lIns="87308" tIns="44449" rIns="87308" bIns="44449">
            <a:spAutoFit/>
          </a:bodyPr>
          <a:lstStyle/>
          <a:p>
            <a:pPr defTabSz="830263" eaLnBrk="0" hangingPunct="0">
              <a:buFont typeface="Arial" charset="0"/>
              <a:buChar char="•"/>
            </a:pPr>
            <a:r>
              <a:rPr lang="en-US" sz="1600" b="1" dirty="0"/>
              <a:t>Polystyrene Beads</a:t>
            </a:r>
          </a:p>
          <a:p>
            <a:pPr defTabSz="830263" eaLnBrk="0" hangingPunct="0">
              <a:buFont typeface="Arial" charset="0"/>
              <a:buChar char="•"/>
            </a:pPr>
            <a:r>
              <a:rPr lang="en-US" sz="1600" b="1" dirty="0"/>
              <a:t>Organics</a:t>
            </a:r>
          </a:p>
          <a:p>
            <a:pPr defTabSz="830263" eaLnBrk="0" hangingPunct="0">
              <a:buFont typeface="Arial" charset="0"/>
              <a:buChar char="•"/>
            </a:pPr>
            <a:r>
              <a:rPr lang="en-US" sz="1600" b="1" dirty="0"/>
              <a:t>Metals</a:t>
            </a:r>
          </a:p>
          <a:p>
            <a:pPr defTabSz="830263" eaLnBrk="0" hangingPunct="0">
              <a:buFont typeface="Arial" charset="0"/>
              <a:buChar char="•"/>
            </a:pPr>
            <a:r>
              <a:rPr lang="en-US" sz="1600" b="1" dirty="0"/>
              <a:t>Salts</a:t>
            </a:r>
            <a:endParaRPr lang="en-US" sz="1400" b="1" dirty="0"/>
          </a:p>
        </p:txBody>
      </p:sp>
      <p:sp>
        <p:nvSpPr>
          <p:cNvPr id="27" name="AutoShape 15">
            <a:extLst>
              <a:ext uri="{FF2B5EF4-FFF2-40B4-BE49-F238E27FC236}">
                <a16:creationId xmlns:a16="http://schemas.microsoft.com/office/drawing/2014/main" id="{A72406C2-4C9F-04B3-FDCC-AFEC546B8106}"/>
              </a:ext>
            </a:extLst>
          </p:cNvPr>
          <p:cNvSpPr>
            <a:spLocks noChangeArrowheads="1"/>
          </p:cNvSpPr>
          <p:nvPr/>
        </p:nvSpPr>
        <p:spPr bwMode="auto">
          <a:xfrm>
            <a:off x="9088661" y="3790767"/>
            <a:ext cx="442515" cy="381000"/>
          </a:xfrm>
          <a:prstGeom prst="rightArrow">
            <a:avLst>
              <a:gd name="adj1" fmla="val 50000"/>
              <a:gd name="adj2" fmla="val 45000"/>
            </a:avLst>
          </a:prstGeom>
          <a:solidFill>
            <a:srgbClr val="FC0000"/>
          </a:solidFill>
          <a:ln w="19050">
            <a:solidFill>
              <a:srgbClr val="FF0000"/>
            </a:solidFill>
            <a:miter lim="800000"/>
            <a:headEnd/>
            <a:tailEnd/>
          </a:ln>
        </p:spPr>
        <p:txBody>
          <a:bodyPr wrap="none" anchor="ctr"/>
          <a:lstStyle/>
          <a:p>
            <a:endParaRPr lang="en-US"/>
          </a:p>
        </p:txBody>
      </p:sp>
      <p:pic>
        <p:nvPicPr>
          <p:cNvPr id="28" name="Picture 2">
            <a:extLst>
              <a:ext uri="{FF2B5EF4-FFF2-40B4-BE49-F238E27FC236}">
                <a16:creationId xmlns:a16="http://schemas.microsoft.com/office/drawing/2014/main" id="{2758C1E5-686B-15D5-7443-BAA294303881}"/>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6619321" y="3014367"/>
            <a:ext cx="2269727" cy="1702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9" name="Rectangle 3">
            <a:extLst>
              <a:ext uri="{FF2B5EF4-FFF2-40B4-BE49-F238E27FC236}">
                <a16:creationId xmlns:a16="http://schemas.microsoft.com/office/drawing/2014/main" id="{06550B36-1EDE-60FD-B2CE-51A61B324CAF}"/>
              </a:ext>
            </a:extLst>
          </p:cNvPr>
          <p:cNvSpPr>
            <a:spLocks noChangeArrowheads="1"/>
          </p:cNvSpPr>
          <p:nvPr/>
        </p:nvSpPr>
        <p:spPr bwMode="auto">
          <a:xfrm>
            <a:off x="3487673" y="2388273"/>
            <a:ext cx="2116138" cy="646969"/>
          </a:xfrm>
          <a:prstGeom prst="rect">
            <a:avLst/>
          </a:prstGeom>
          <a:noFill/>
          <a:ln w="9525">
            <a:noFill/>
            <a:miter lim="800000"/>
            <a:headEnd/>
            <a:tailEnd/>
          </a:ln>
        </p:spPr>
        <p:txBody>
          <a:bodyPr lIns="92072" tIns="46036" rIns="92072" bIns="46036">
            <a:spAutoFit/>
          </a:bodyPr>
          <a:lstStyle/>
          <a:p>
            <a:pPr eaLnBrk="0" hangingPunct="0"/>
            <a:r>
              <a:rPr lang="en-US" b="1" u="sng" dirty="0"/>
              <a:t>Mechanical Mixing in Storage Tanks</a:t>
            </a:r>
          </a:p>
        </p:txBody>
      </p:sp>
      <p:sp>
        <p:nvSpPr>
          <p:cNvPr id="30" name="Rectangle 3">
            <a:extLst>
              <a:ext uri="{FF2B5EF4-FFF2-40B4-BE49-F238E27FC236}">
                <a16:creationId xmlns:a16="http://schemas.microsoft.com/office/drawing/2014/main" id="{59149A56-2978-489C-A61B-032E25588FFD}"/>
              </a:ext>
            </a:extLst>
          </p:cNvPr>
          <p:cNvSpPr>
            <a:spLocks noChangeArrowheads="1"/>
          </p:cNvSpPr>
          <p:nvPr/>
        </p:nvSpPr>
        <p:spPr bwMode="auto">
          <a:xfrm>
            <a:off x="6772910" y="2105827"/>
            <a:ext cx="2116138" cy="923968"/>
          </a:xfrm>
          <a:prstGeom prst="rect">
            <a:avLst/>
          </a:prstGeom>
          <a:noFill/>
          <a:ln w="9525">
            <a:noFill/>
            <a:miter lim="800000"/>
            <a:headEnd/>
            <a:tailEnd/>
          </a:ln>
        </p:spPr>
        <p:txBody>
          <a:bodyPr lIns="92072" tIns="46036" rIns="92072" bIns="46036">
            <a:spAutoFit/>
          </a:bodyPr>
          <a:lstStyle/>
          <a:p>
            <a:pPr eaLnBrk="0" hangingPunct="0"/>
            <a:r>
              <a:rPr lang="en-US" b="1" u="sng" dirty="0"/>
              <a:t>SEDS System: Transfer and Dewater</a:t>
            </a:r>
          </a:p>
        </p:txBody>
      </p:sp>
      <p:sp>
        <p:nvSpPr>
          <p:cNvPr id="31" name="Rectangle 10">
            <a:extLst>
              <a:ext uri="{FF2B5EF4-FFF2-40B4-BE49-F238E27FC236}">
                <a16:creationId xmlns:a16="http://schemas.microsoft.com/office/drawing/2014/main" id="{08AEF8B4-7206-3ED6-7C8C-96E7D5941593}"/>
              </a:ext>
            </a:extLst>
          </p:cNvPr>
          <p:cNvSpPr>
            <a:spLocks noChangeArrowheads="1"/>
          </p:cNvSpPr>
          <p:nvPr/>
        </p:nvSpPr>
        <p:spPr bwMode="auto">
          <a:xfrm>
            <a:off x="6701567" y="4974794"/>
            <a:ext cx="1635310" cy="335987"/>
          </a:xfrm>
          <a:prstGeom prst="rect">
            <a:avLst/>
          </a:prstGeom>
          <a:noFill/>
          <a:ln w="9525">
            <a:noFill/>
            <a:miter lim="800000"/>
            <a:headEnd/>
            <a:tailEnd/>
          </a:ln>
        </p:spPr>
        <p:txBody>
          <a:bodyPr wrap="none" lIns="87308" tIns="44449" rIns="87308" bIns="44449">
            <a:spAutoFit/>
          </a:bodyPr>
          <a:lstStyle/>
          <a:p>
            <a:pPr defTabSz="830263" eaLnBrk="0" hangingPunct="0">
              <a:buFont typeface="Arial" charset="0"/>
              <a:buChar char="•"/>
            </a:pPr>
            <a:r>
              <a:rPr lang="en-US" sz="1600" b="1" dirty="0"/>
              <a:t> Removes Water</a:t>
            </a:r>
          </a:p>
        </p:txBody>
      </p:sp>
      <p:pic>
        <p:nvPicPr>
          <p:cNvPr id="32" name="Picture 2" descr="Input Tanks">
            <a:extLst>
              <a:ext uri="{FF2B5EF4-FFF2-40B4-BE49-F238E27FC236}">
                <a16:creationId xmlns:a16="http://schemas.microsoft.com/office/drawing/2014/main" id="{94BD9FE5-D855-A3ED-FC45-8B82FE9789DC}"/>
              </a:ext>
            </a:extLst>
          </p:cNvPr>
          <p:cNvPicPr>
            <a:picLocks noChangeAspect="1" noChangeArrowheads="1"/>
          </p:cNvPicPr>
          <p:nvPr/>
        </p:nvPicPr>
        <p:blipFill>
          <a:blip r:embed="rId4" cstate="screen">
            <a:extLst>
              <a:ext uri="{28A0092B-C50C-407E-A947-70E740481C1C}">
                <a14:useLocalDpi xmlns:a14="http://schemas.microsoft.com/office/drawing/2010/main" val="0"/>
              </a:ext>
            </a:extLst>
          </a:blip>
          <a:srcRect/>
          <a:stretch>
            <a:fillRect/>
          </a:stretch>
        </p:blipFill>
        <p:spPr bwMode="auto">
          <a:xfrm>
            <a:off x="3378557" y="3046267"/>
            <a:ext cx="2257059" cy="1693409"/>
          </a:xfrm>
          <a:prstGeom prst="rect">
            <a:avLst/>
          </a:prstGeom>
          <a:noFill/>
          <a:ln w="9525">
            <a:noFill/>
            <a:miter lim="800000"/>
            <a:headEnd/>
            <a:tailEnd/>
          </a:ln>
        </p:spPr>
      </p:pic>
      <p:sp>
        <p:nvSpPr>
          <p:cNvPr id="33" name="Rectangle 10">
            <a:extLst>
              <a:ext uri="{FF2B5EF4-FFF2-40B4-BE49-F238E27FC236}">
                <a16:creationId xmlns:a16="http://schemas.microsoft.com/office/drawing/2014/main" id="{F545DB36-E6C4-830F-DAF0-FC497A584477}"/>
              </a:ext>
            </a:extLst>
          </p:cNvPr>
          <p:cNvSpPr>
            <a:spLocks noChangeArrowheads="1"/>
          </p:cNvSpPr>
          <p:nvPr/>
        </p:nvSpPr>
        <p:spPr bwMode="auto">
          <a:xfrm>
            <a:off x="3378557" y="4950910"/>
            <a:ext cx="2467333" cy="1074651"/>
          </a:xfrm>
          <a:prstGeom prst="rect">
            <a:avLst/>
          </a:prstGeom>
          <a:noFill/>
          <a:ln w="9525">
            <a:noFill/>
            <a:miter lim="800000"/>
            <a:headEnd/>
            <a:tailEnd/>
          </a:ln>
        </p:spPr>
        <p:txBody>
          <a:bodyPr wrap="none" lIns="87308" tIns="44449" rIns="87308" bIns="44449">
            <a:spAutoFit/>
          </a:bodyPr>
          <a:lstStyle/>
          <a:p>
            <a:pPr defTabSz="830263" eaLnBrk="0" hangingPunct="0">
              <a:buFont typeface="Arial" charset="0"/>
              <a:buChar char="•"/>
            </a:pPr>
            <a:r>
              <a:rPr lang="en-US" sz="1600" b="1" dirty="0"/>
              <a:t> Ensures homogenous mix</a:t>
            </a:r>
          </a:p>
          <a:p>
            <a:pPr defTabSz="830263" eaLnBrk="0" hangingPunct="0"/>
            <a:r>
              <a:rPr lang="en-US" sz="1600" b="1" dirty="0"/>
              <a:t>regardless if </a:t>
            </a:r>
          </a:p>
          <a:p>
            <a:pPr defTabSz="830263" eaLnBrk="0" hangingPunct="0"/>
            <a:r>
              <a:rPr lang="en-US" sz="1600" b="1" dirty="0"/>
              <a:t>Steam Reforming</a:t>
            </a:r>
          </a:p>
          <a:p>
            <a:pPr defTabSz="830263" eaLnBrk="0" hangingPunct="0"/>
            <a:r>
              <a:rPr lang="en-US" sz="1600" b="1" dirty="0"/>
              <a:t>process is used</a:t>
            </a:r>
            <a:endParaRPr lang="en-US" sz="1400" b="1" dirty="0"/>
          </a:p>
        </p:txBody>
      </p:sp>
      <p:pic>
        <p:nvPicPr>
          <p:cNvPr id="34" name="Picture 33">
            <a:extLst>
              <a:ext uri="{FF2B5EF4-FFF2-40B4-BE49-F238E27FC236}">
                <a16:creationId xmlns:a16="http://schemas.microsoft.com/office/drawing/2014/main" id="{183CED97-DF7C-F1D0-6034-ADBE96E7AD9B}"/>
              </a:ext>
            </a:extLst>
          </p:cNvPr>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9782774" y="3014367"/>
            <a:ext cx="1593954" cy="1933799"/>
          </a:xfrm>
          <a:prstGeom prst="rect">
            <a:avLst/>
          </a:prstGeom>
        </p:spPr>
      </p:pic>
    </p:spTree>
    <p:extLst>
      <p:ext uri="{BB962C8B-B14F-4D97-AF65-F5344CB8AC3E}">
        <p14:creationId xmlns:p14="http://schemas.microsoft.com/office/powerpoint/2010/main" val="401071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Content Placeholder 1"/>
          <p:cNvSpPr>
            <a:spLocks noGrp="1"/>
          </p:cNvSpPr>
          <p:nvPr>
            <p:ph sz="half" idx="2"/>
          </p:nvPr>
        </p:nvSpPr>
        <p:spPr>
          <a:xfrm>
            <a:off x="887103" y="416873"/>
            <a:ext cx="8666329" cy="1247775"/>
          </a:xfrm>
        </p:spPr>
        <p:txBody>
          <a:bodyPr/>
          <a:lstStyle/>
          <a:p>
            <a:pPr algn="ctr"/>
            <a:r>
              <a:rPr lang="en-US" i="1" dirty="0" err="1">
                <a:latin typeface="Myriad Pro" panose="020B0503030403020204" charset="0"/>
              </a:rPr>
              <a:t>EnergySolutions</a:t>
            </a:r>
            <a:r>
              <a:rPr lang="en-US" i="1" dirty="0">
                <a:latin typeface="Myriad Pro" panose="020B0503030403020204" charset="0"/>
              </a:rPr>
              <a:t>’ Waste Acceptance  and Customer Portal Overview</a:t>
            </a:r>
          </a:p>
          <a:p>
            <a:pPr algn="ctr"/>
            <a:r>
              <a:rPr lang="en-US" sz="3200" b="1" dirty="0"/>
              <a:t>Process Overview – Erwin </a:t>
            </a:r>
            <a:r>
              <a:rPr lang="en-US" sz="3200" b="1" dirty="0" err="1"/>
              <a:t>Resin</a:t>
            </a:r>
            <a:r>
              <a:rPr lang="en-US" sz="3200" b="1" i="1" dirty="0" err="1"/>
              <a:t>Solutions</a:t>
            </a:r>
            <a:endParaRPr lang="en-US" sz="3200" b="1" i="1" dirty="0"/>
          </a:p>
        </p:txBody>
      </p:sp>
      <p:sp>
        <p:nvSpPr>
          <p:cNvPr id="5" name="TextBox 4">
            <a:extLst>
              <a:ext uri="{FF2B5EF4-FFF2-40B4-BE49-F238E27FC236}">
                <a16:creationId xmlns:a16="http://schemas.microsoft.com/office/drawing/2014/main" id="{0A909105-B359-9C3E-7151-81CDCE89F1DB}"/>
              </a:ext>
            </a:extLst>
          </p:cNvPr>
          <p:cNvSpPr txBox="1"/>
          <p:nvPr/>
        </p:nvSpPr>
        <p:spPr>
          <a:xfrm>
            <a:off x="3524251" y="1505735"/>
            <a:ext cx="4343400" cy="523220"/>
          </a:xfrm>
          <a:prstGeom prst="rect">
            <a:avLst/>
          </a:prstGeom>
          <a:noFill/>
        </p:spPr>
        <p:txBody>
          <a:bodyPr wrap="square" rtlCol="0">
            <a:spAutoFit/>
          </a:bodyPr>
          <a:lstStyle/>
          <a:p>
            <a:r>
              <a:rPr lang="en-US" sz="2800" b="1" dirty="0"/>
              <a:t>Liquid Waste Processing</a:t>
            </a:r>
          </a:p>
        </p:txBody>
      </p:sp>
      <p:sp>
        <p:nvSpPr>
          <p:cNvPr id="10" name="Rectangle 6">
            <a:extLst>
              <a:ext uri="{FF2B5EF4-FFF2-40B4-BE49-F238E27FC236}">
                <a16:creationId xmlns:a16="http://schemas.microsoft.com/office/drawing/2014/main" id="{D513B733-A7DA-4933-9379-E6E65A60CE4D}"/>
              </a:ext>
            </a:extLst>
          </p:cNvPr>
          <p:cNvSpPr>
            <a:spLocks noChangeArrowheads="1"/>
          </p:cNvSpPr>
          <p:nvPr/>
        </p:nvSpPr>
        <p:spPr bwMode="auto">
          <a:xfrm>
            <a:off x="7104600" y="3638261"/>
            <a:ext cx="185737" cy="446087"/>
          </a:xfrm>
          <a:prstGeom prst="rect">
            <a:avLst/>
          </a:prstGeom>
          <a:noFill/>
          <a:ln w="9525">
            <a:noFill/>
            <a:miter lim="800000"/>
            <a:headEnd/>
            <a:tailEnd/>
          </a:ln>
        </p:spPr>
        <p:txBody>
          <a:bodyPr wrap="none" anchor="ctr"/>
          <a:lstStyle/>
          <a:p>
            <a:endParaRPr lang="en-US"/>
          </a:p>
        </p:txBody>
      </p:sp>
      <p:sp>
        <p:nvSpPr>
          <p:cNvPr id="7" name="Rectangle 6">
            <a:extLst>
              <a:ext uri="{FF2B5EF4-FFF2-40B4-BE49-F238E27FC236}">
                <a16:creationId xmlns:a16="http://schemas.microsoft.com/office/drawing/2014/main" id="{C51FBE8B-3C4F-C520-7726-94C9442DFA40}"/>
              </a:ext>
            </a:extLst>
          </p:cNvPr>
          <p:cNvSpPr>
            <a:spLocks noChangeArrowheads="1"/>
          </p:cNvSpPr>
          <p:nvPr/>
        </p:nvSpPr>
        <p:spPr bwMode="auto">
          <a:xfrm>
            <a:off x="7065963" y="3249613"/>
            <a:ext cx="185737" cy="446087"/>
          </a:xfrm>
          <a:prstGeom prst="rect">
            <a:avLst/>
          </a:prstGeom>
          <a:noFill/>
          <a:ln w="9525">
            <a:noFill/>
            <a:miter lim="800000"/>
            <a:headEnd/>
            <a:tailEnd/>
          </a:ln>
        </p:spPr>
        <p:txBody>
          <a:bodyPr wrap="none" anchor="ctr"/>
          <a:lstStyle/>
          <a:p>
            <a:endParaRPr lang="en-US"/>
          </a:p>
        </p:txBody>
      </p:sp>
      <p:pic>
        <p:nvPicPr>
          <p:cNvPr id="6" name="Picture 5">
            <a:extLst>
              <a:ext uri="{FF2B5EF4-FFF2-40B4-BE49-F238E27FC236}">
                <a16:creationId xmlns:a16="http://schemas.microsoft.com/office/drawing/2014/main" id="{C0D72ABC-7B91-628B-5B8A-7640B60CA933}"/>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7467600" y="4629185"/>
            <a:ext cx="4496367" cy="2038929"/>
          </a:xfrm>
          <a:prstGeom prst="rect">
            <a:avLst/>
          </a:prstGeom>
        </p:spPr>
      </p:pic>
      <p:pic>
        <p:nvPicPr>
          <p:cNvPr id="8" name="Picture 7">
            <a:extLst>
              <a:ext uri="{FF2B5EF4-FFF2-40B4-BE49-F238E27FC236}">
                <a16:creationId xmlns:a16="http://schemas.microsoft.com/office/drawing/2014/main" id="{1B0DD913-E4F7-918A-3408-7EBCE43444D0}"/>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8667750" y="1343499"/>
            <a:ext cx="2761717" cy="3268778"/>
          </a:xfrm>
          <a:prstGeom prst="rect">
            <a:avLst/>
          </a:prstGeom>
        </p:spPr>
      </p:pic>
      <p:sp>
        <p:nvSpPr>
          <p:cNvPr id="11" name="TextBox 10">
            <a:extLst>
              <a:ext uri="{FF2B5EF4-FFF2-40B4-BE49-F238E27FC236}">
                <a16:creationId xmlns:a16="http://schemas.microsoft.com/office/drawing/2014/main" id="{C19890D9-3918-F44C-CD2D-C7E572BBD084}"/>
              </a:ext>
            </a:extLst>
          </p:cNvPr>
          <p:cNvSpPr txBox="1"/>
          <p:nvPr/>
        </p:nvSpPr>
        <p:spPr>
          <a:xfrm>
            <a:off x="361949" y="2324098"/>
            <a:ext cx="6928387" cy="3970318"/>
          </a:xfrm>
          <a:prstGeom prst="rect">
            <a:avLst/>
          </a:prstGeom>
          <a:noFill/>
        </p:spPr>
        <p:txBody>
          <a:bodyPr wrap="square">
            <a:spAutoFit/>
          </a:bodyPr>
          <a:lstStyle/>
          <a:p>
            <a:pPr marL="342900" indent="-342900">
              <a:buFont typeface="Arial" panose="020B0604020202020204" pitchFamily="34" charset="0"/>
              <a:buChar char="•"/>
            </a:pPr>
            <a:r>
              <a:rPr lang="en-US" sz="2800" b="1" dirty="0"/>
              <a:t>Spray drying system efficiently evaporates liquids and collects solids for disposal</a:t>
            </a:r>
          </a:p>
          <a:p>
            <a:pPr marL="342900" indent="-342900">
              <a:buFont typeface="Arial" panose="020B0604020202020204" pitchFamily="34" charset="0"/>
              <a:buChar char="•"/>
            </a:pPr>
            <a:r>
              <a:rPr lang="en-US" sz="2800" b="1" dirty="0"/>
              <a:t>&gt;25,000 ft3 processed</a:t>
            </a:r>
          </a:p>
          <a:p>
            <a:pPr marL="342900" indent="-342900">
              <a:buFont typeface="Arial" panose="020B0604020202020204" pitchFamily="34" charset="0"/>
              <a:buChar char="•"/>
            </a:pPr>
            <a:r>
              <a:rPr lang="en-US" sz="2800" b="1" dirty="0"/>
              <a:t>Appropriate for established waste streams such as salt water</a:t>
            </a:r>
          </a:p>
          <a:p>
            <a:pPr marL="342900" indent="-342900">
              <a:buFont typeface="Arial" panose="020B0604020202020204" pitchFamily="34" charset="0"/>
              <a:buChar char="•"/>
            </a:pPr>
            <a:r>
              <a:rPr lang="en-US" sz="2800" b="1" dirty="0"/>
              <a:t>Inappropriate for wastes with high concentrations of active organic materials (Steam Reforming would be a more appropriate processing method)</a:t>
            </a:r>
          </a:p>
        </p:txBody>
      </p:sp>
    </p:spTree>
    <p:extLst>
      <p:ext uri="{BB962C8B-B14F-4D97-AF65-F5344CB8AC3E}">
        <p14:creationId xmlns:p14="http://schemas.microsoft.com/office/powerpoint/2010/main" val="7587605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Rectangle 2"/>
          <p:cNvSpPr>
            <a:spLocks noChangeArrowheads="1"/>
          </p:cNvSpPr>
          <p:nvPr/>
        </p:nvSpPr>
        <p:spPr bwMode="auto">
          <a:xfrm>
            <a:off x="1280046" y="1440408"/>
            <a:ext cx="5014222" cy="3877985"/>
          </a:xfrm>
          <a:prstGeom prst="rect">
            <a:avLst/>
          </a:prstGeom>
          <a:noFill/>
          <a:ln w="12700">
            <a:noFill/>
            <a:miter lim="800000"/>
            <a:headEnd/>
            <a:tailEnd/>
          </a:ln>
          <a:effectLst/>
        </p:spPr>
        <p:txBody>
          <a:bodyPr wrap="square">
            <a:spAutoFit/>
          </a:bodyPr>
          <a:lstStyle/>
          <a:p>
            <a:pPr marL="342900" indent="-342900">
              <a:buClr>
                <a:schemeClr val="bg1"/>
              </a:buClr>
              <a:buFont typeface="Arial" panose="020B0604020202020204" pitchFamily="34" charset="0"/>
              <a:buChar char="•"/>
            </a:pPr>
            <a:r>
              <a:rPr lang="en-US" sz="2400" b="1" dirty="0">
                <a:latin typeface="Myriad Pro Light" panose="020B0403030403020204" charset="0"/>
              </a:rPr>
              <a:t>Prior to Shipping:</a:t>
            </a:r>
          </a:p>
          <a:p>
            <a:pPr>
              <a:buClr>
                <a:schemeClr val="bg1"/>
              </a:buClr>
            </a:pPr>
            <a:endParaRPr lang="en-US" sz="2400" b="1" dirty="0">
              <a:latin typeface="Myriad Pro Light" panose="020B0403030403020204" charset="0"/>
            </a:endParaRPr>
          </a:p>
          <a:p>
            <a:pPr marL="342900" indent="-342900">
              <a:buClr>
                <a:schemeClr val="bg1"/>
              </a:buClr>
              <a:buFont typeface="Arial" panose="020B0604020202020204" pitchFamily="34" charset="0"/>
              <a:buChar char="•"/>
            </a:pPr>
            <a:r>
              <a:rPr lang="en-US" sz="2000" b="1" dirty="0">
                <a:latin typeface="Myriad Pro Light" panose="020B0403030403020204" charset="0"/>
              </a:rPr>
              <a:t>Must have a valid Contract with EnergySolutions for waste processing at ERS</a:t>
            </a:r>
          </a:p>
          <a:p>
            <a:pPr>
              <a:buClr>
                <a:schemeClr val="bg1"/>
              </a:buClr>
            </a:pPr>
            <a:endParaRPr lang="en-US" sz="2000" b="1" dirty="0">
              <a:latin typeface="Myriad Pro Light" panose="020B0403030403020204" charset="0"/>
            </a:endParaRPr>
          </a:p>
          <a:p>
            <a:pPr marL="342900" indent="-342900">
              <a:spcBef>
                <a:spcPct val="30000"/>
              </a:spcBef>
              <a:buClr>
                <a:schemeClr val="bg1"/>
              </a:buClr>
              <a:buFont typeface="Arial" panose="020B0604020202020204" pitchFamily="34" charset="0"/>
              <a:buChar char="•"/>
            </a:pPr>
            <a:r>
              <a:rPr lang="en-US" sz="2000" b="1" dirty="0">
                <a:latin typeface="Myriad Pro Light" panose="020B0403030403020204" charset="0"/>
              </a:rPr>
              <a:t>Tennessee License for Delivery (Issued by TN Rad Health Department)</a:t>
            </a:r>
          </a:p>
          <a:p>
            <a:pPr>
              <a:spcBef>
                <a:spcPct val="30000"/>
              </a:spcBef>
              <a:buClr>
                <a:schemeClr val="bg1"/>
              </a:buClr>
            </a:pPr>
            <a:endParaRPr lang="en-US" sz="2000" b="1" dirty="0">
              <a:latin typeface="Myriad Pro Light" panose="020B0403030403020204" charset="0"/>
            </a:endParaRPr>
          </a:p>
          <a:p>
            <a:pPr marL="342900" indent="-342900">
              <a:spcBef>
                <a:spcPct val="30000"/>
              </a:spcBef>
              <a:buClr>
                <a:schemeClr val="bg1"/>
              </a:buClr>
              <a:buFont typeface="Arial" panose="020B0604020202020204" pitchFamily="34" charset="0"/>
              <a:buChar char="•"/>
            </a:pPr>
            <a:r>
              <a:rPr lang="en-US" sz="2000" b="1" dirty="0">
                <a:latin typeface="Myriad Pro Light" panose="020B0403030403020204" charset="0"/>
              </a:rPr>
              <a:t>Waste Profile Form (Signed / Approved by ERS, valid for 30 days)</a:t>
            </a:r>
          </a:p>
        </p:txBody>
      </p:sp>
      <p:sp>
        <p:nvSpPr>
          <p:cNvPr id="3" name="Content Placeholder 1"/>
          <p:cNvSpPr txBox="1">
            <a:spLocks/>
          </p:cNvSpPr>
          <p:nvPr/>
        </p:nvSpPr>
        <p:spPr>
          <a:xfrm>
            <a:off x="887103" y="416873"/>
            <a:ext cx="8666329"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err="1"/>
              <a:t>EnergySolutions</a:t>
            </a:r>
            <a:r>
              <a:rPr lang="en-US" sz="2000" i="1" dirty="0"/>
              <a:t>’ Waste Acceptance Criteria and Customer Portal Overview</a:t>
            </a:r>
          </a:p>
          <a:p>
            <a:pPr marL="0" indent="0" algn="ctr">
              <a:buNone/>
            </a:pPr>
            <a:r>
              <a:rPr lang="en-US" sz="3200" b="1" dirty="0"/>
              <a:t>ERS Waste Acceptance Process</a:t>
            </a:r>
          </a:p>
        </p:txBody>
      </p:sp>
      <p:pic>
        <p:nvPicPr>
          <p:cNvPr id="5" name="Picture 4" descr="Timeline">
            <a:extLst>
              <a:ext uri="{FF2B5EF4-FFF2-40B4-BE49-F238E27FC236}">
                <a16:creationId xmlns:a16="http://schemas.microsoft.com/office/drawing/2014/main" id="{CE4B34E3-869E-4286-700B-CA020FA7F852}"/>
              </a:ext>
            </a:extLst>
          </p:cNvPr>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7342217" y="1386394"/>
            <a:ext cx="4224743" cy="5471606"/>
          </a:xfrm>
          <a:prstGeom prst="rect">
            <a:avLst/>
          </a:prstGeom>
        </p:spPr>
      </p:pic>
      <p:sp>
        <p:nvSpPr>
          <p:cNvPr id="6" name="Arrow: Right 5">
            <a:extLst>
              <a:ext uri="{FF2B5EF4-FFF2-40B4-BE49-F238E27FC236}">
                <a16:creationId xmlns:a16="http://schemas.microsoft.com/office/drawing/2014/main" id="{49BC732A-F324-84BC-CBFB-0678D97D5F40}"/>
              </a:ext>
            </a:extLst>
          </p:cNvPr>
          <p:cNvSpPr/>
          <p:nvPr/>
        </p:nvSpPr>
        <p:spPr>
          <a:xfrm>
            <a:off x="6219355" y="4625265"/>
            <a:ext cx="794004" cy="33956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581717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Rectangle 2"/>
          <p:cNvSpPr>
            <a:spLocks noChangeArrowheads="1"/>
          </p:cNvSpPr>
          <p:nvPr/>
        </p:nvSpPr>
        <p:spPr bwMode="auto">
          <a:xfrm>
            <a:off x="1280046" y="1440408"/>
            <a:ext cx="9067800" cy="3570208"/>
          </a:xfrm>
          <a:prstGeom prst="rect">
            <a:avLst/>
          </a:prstGeom>
          <a:noFill/>
          <a:ln w="12700">
            <a:noFill/>
            <a:miter lim="800000"/>
            <a:headEnd/>
            <a:tailEnd/>
          </a:ln>
          <a:effectLst/>
        </p:spPr>
        <p:txBody>
          <a:bodyPr wrap="square">
            <a:spAutoFit/>
          </a:bodyPr>
          <a:lstStyle/>
          <a:p>
            <a:pPr marL="342900" indent="-342900">
              <a:buClr>
                <a:schemeClr val="bg1"/>
              </a:buClr>
              <a:buFont typeface="Arial" panose="020B0604020202020204" pitchFamily="34" charset="0"/>
              <a:buChar char="•"/>
            </a:pPr>
            <a:r>
              <a:rPr lang="en-US" sz="2400" b="1" dirty="0">
                <a:latin typeface="Myriad Pro Light" panose="020B0403030403020204" charset="0"/>
              </a:rPr>
              <a:t>Prior to Shipping (continued):</a:t>
            </a:r>
          </a:p>
          <a:p>
            <a:pPr>
              <a:buClr>
                <a:schemeClr val="bg1"/>
              </a:buClr>
            </a:pPr>
            <a:endParaRPr lang="en-US" sz="2400" b="1" dirty="0">
              <a:latin typeface="Myriad Pro Light" panose="020B0403030403020204" charset="0"/>
            </a:endParaRPr>
          </a:p>
          <a:p>
            <a:pPr marL="342900" indent="-342900">
              <a:buClr>
                <a:schemeClr val="bg1"/>
              </a:buClr>
              <a:buFont typeface="Arial" panose="020B0604020202020204" pitchFamily="34" charset="0"/>
              <a:buChar char="•"/>
            </a:pPr>
            <a:r>
              <a:rPr lang="en-US" sz="2000" b="1" dirty="0">
                <a:latin typeface="Myriad Pro Light" panose="020B0403030403020204" charset="0"/>
              </a:rPr>
              <a:t>A “Return of Waste” agreement must be in place to ensure any processed or unprocessed waste may be returned if necessary</a:t>
            </a:r>
          </a:p>
          <a:p>
            <a:pPr>
              <a:buClr>
                <a:schemeClr val="bg1"/>
              </a:buClr>
            </a:pPr>
            <a:endParaRPr lang="en-US" sz="2000" b="1" dirty="0">
              <a:latin typeface="Myriad Pro Light" panose="020B0403030403020204" charset="0"/>
            </a:endParaRPr>
          </a:p>
          <a:p>
            <a:pPr marL="342900" indent="-342900">
              <a:spcBef>
                <a:spcPct val="30000"/>
              </a:spcBef>
              <a:buClr>
                <a:schemeClr val="bg1"/>
              </a:buClr>
              <a:buFont typeface="Arial" panose="020B0604020202020204" pitchFamily="34" charset="0"/>
              <a:buChar char="•"/>
            </a:pPr>
            <a:r>
              <a:rPr lang="en-US" sz="2000" b="1" dirty="0">
                <a:latin typeface="Myriad Pro Light" panose="020B0403030403020204" charset="0"/>
              </a:rPr>
              <a:t>Non-Southeast Compact Generators must have Interregional Access Agreement signatory</a:t>
            </a:r>
          </a:p>
          <a:p>
            <a:pPr>
              <a:spcBef>
                <a:spcPct val="30000"/>
              </a:spcBef>
              <a:buClr>
                <a:schemeClr val="bg1"/>
              </a:buClr>
            </a:pPr>
            <a:endParaRPr lang="en-US" sz="2000" b="1" dirty="0">
              <a:latin typeface="Myriad Pro Light" panose="020B0403030403020204" charset="0"/>
            </a:endParaRPr>
          </a:p>
          <a:p>
            <a:pPr marL="342900" indent="-342900">
              <a:spcBef>
                <a:spcPct val="30000"/>
              </a:spcBef>
              <a:buClr>
                <a:schemeClr val="bg1"/>
              </a:buClr>
              <a:buFont typeface="Arial" panose="020B0604020202020204" pitchFamily="34" charset="0"/>
              <a:buChar char="•"/>
            </a:pPr>
            <a:r>
              <a:rPr lang="en-US" sz="2000" b="1" dirty="0">
                <a:latin typeface="Myriad Pro Light" panose="020B0403030403020204" charset="0"/>
              </a:rPr>
              <a:t>Generator must inform ERS of any NOV’s or contractual issues that could impact ERS’s ability to process, package or dispose of waste. </a:t>
            </a:r>
          </a:p>
        </p:txBody>
      </p:sp>
      <p:sp>
        <p:nvSpPr>
          <p:cNvPr id="3" name="Content Placeholder 1"/>
          <p:cNvSpPr txBox="1">
            <a:spLocks/>
          </p:cNvSpPr>
          <p:nvPr/>
        </p:nvSpPr>
        <p:spPr>
          <a:xfrm>
            <a:off x="887103" y="416873"/>
            <a:ext cx="8666329"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err="1"/>
              <a:t>EnergySolutions</a:t>
            </a:r>
            <a:r>
              <a:rPr lang="en-US" sz="2000" i="1" dirty="0"/>
              <a:t>’ Waste Acceptance Criteria and Customer Portal Overview</a:t>
            </a:r>
          </a:p>
          <a:p>
            <a:pPr marL="0" indent="0" algn="ctr">
              <a:buNone/>
            </a:pPr>
            <a:r>
              <a:rPr lang="en-US" sz="3200" b="1" dirty="0"/>
              <a:t>ERS Waste Acceptance Process</a:t>
            </a:r>
          </a:p>
        </p:txBody>
      </p:sp>
    </p:spTree>
    <p:extLst>
      <p:ext uri="{BB962C8B-B14F-4D97-AF65-F5344CB8AC3E}">
        <p14:creationId xmlns:p14="http://schemas.microsoft.com/office/powerpoint/2010/main" val="28870592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Rectangle 2"/>
          <p:cNvSpPr>
            <a:spLocks noChangeArrowheads="1"/>
          </p:cNvSpPr>
          <p:nvPr/>
        </p:nvSpPr>
        <p:spPr bwMode="auto">
          <a:xfrm>
            <a:off x="1280045" y="1440409"/>
            <a:ext cx="9879185" cy="6647974"/>
          </a:xfrm>
          <a:prstGeom prst="rect">
            <a:avLst/>
          </a:prstGeom>
          <a:noFill/>
          <a:ln w="12700">
            <a:noFill/>
            <a:miter lim="800000"/>
            <a:headEnd/>
            <a:tailEnd/>
          </a:ln>
          <a:effectLst/>
        </p:spPr>
        <p:txBody>
          <a:bodyPr wrap="square">
            <a:spAutoFit/>
          </a:bodyPr>
          <a:lstStyle/>
          <a:p>
            <a:pPr>
              <a:buClr>
                <a:schemeClr val="bg1"/>
              </a:buClr>
            </a:pPr>
            <a:r>
              <a:rPr lang="en-US" sz="2400" b="1" dirty="0">
                <a:latin typeface="Myriad Pro Light" panose="020B0403030403020204" charset="0"/>
              </a:rPr>
              <a:t>Waste Profile Form</a:t>
            </a:r>
          </a:p>
          <a:p>
            <a:pPr marL="285750" indent="-285750">
              <a:buClr>
                <a:schemeClr val="bg1"/>
              </a:buClr>
              <a:buFont typeface="Arial" panose="020B0604020202020204" pitchFamily="34" charset="0"/>
              <a:buChar char="•"/>
            </a:pPr>
            <a:r>
              <a:rPr lang="en-US" b="1" dirty="0">
                <a:latin typeface="Myriad Pro Light" panose="020B0403030403020204" charset="0"/>
              </a:rPr>
              <a:t>Submitted a minimum of 48 hours ahead of proposed shipping date (please provide to ERS as early as possible, as it makes the approval process easier)</a:t>
            </a:r>
          </a:p>
          <a:p>
            <a:pPr marL="285750" indent="-285750">
              <a:buClr>
                <a:schemeClr val="bg1"/>
              </a:buClr>
              <a:buFont typeface="Arial" panose="020B0604020202020204" pitchFamily="34" charset="0"/>
              <a:buChar char="•"/>
            </a:pPr>
            <a:r>
              <a:rPr lang="en-US" b="1" dirty="0">
                <a:latin typeface="Myriad Pro Light" panose="020B0403030403020204" charset="0"/>
              </a:rPr>
              <a:t>Characterization Data must be submitted as well (also the earlier the better)</a:t>
            </a:r>
          </a:p>
          <a:p>
            <a:pPr marL="285750" indent="-285750">
              <a:buClr>
                <a:schemeClr val="bg1"/>
              </a:buClr>
              <a:buFont typeface="Arial" panose="020B0604020202020204" pitchFamily="34" charset="0"/>
              <a:buChar char="•"/>
            </a:pPr>
            <a:r>
              <a:rPr lang="en-US" b="1" dirty="0">
                <a:latin typeface="Myriad Pro Light" panose="020B0403030403020204" charset="0"/>
              </a:rPr>
              <a:t> The form is self explanatory, but these are key data points</a:t>
            </a:r>
          </a:p>
          <a:p>
            <a:pPr marL="742950" lvl="1" indent="-285750">
              <a:buClr>
                <a:schemeClr val="bg1"/>
              </a:buClr>
              <a:buFont typeface="Arial" panose="020B0604020202020204" pitchFamily="34" charset="0"/>
              <a:buChar char="•"/>
            </a:pPr>
            <a:r>
              <a:rPr lang="en-US" b="1" dirty="0">
                <a:latin typeface="Myriad Pro Light" panose="020B0403030403020204" charset="0"/>
              </a:rPr>
              <a:t>RML, TNLFD, Container Type (ES-210, EL-210, Carbon Steel,  Stainless Steel, Poly)</a:t>
            </a:r>
          </a:p>
          <a:p>
            <a:pPr marL="742950" lvl="1" indent="-285750">
              <a:buClr>
                <a:schemeClr val="bg1"/>
              </a:buClr>
              <a:buFont typeface="Arial" panose="020B0604020202020204" pitchFamily="34" charset="0"/>
              <a:buChar char="•"/>
            </a:pPr>
            <a:r>
              <a:rPr lang="en-US" b="1" dirty="0">
                <a:latin typeface="Myriad Pro Light" panose="020B0403030403020204" charset="0"/>
              </a:rPr>
              <a:t>Block “Type Dewatering Internals”</a:t>
            </a:r>
          </a:p>
          <a:p>
            <a:pPr marL="742950" lvl="1" indent="-285750">
              <a:buClr>
                <a:schemeClr val="bg1"/>
              </a:buClr>
              <a:buFont typeface="Arial" panose="020B0604020202020204" pitchFamily="34" charset="0"/>
              <a:buChar char="•"/>
            </a:pPr>
            <a:endParaRPr lang="en-US" b="1" dirty="0">
              <a:latin typeface="Myriad Pro Light" panose="020B0403030403020204" charset="0"/>
            </a:endParaRPr>
          </a:p>
          <a:p>
            <a:pPr marL="742950" lvl="1" indent="-285750">
              <a:buClr>
                <a:schemeClr val="bg1"/>
              </a:buClr>
              <a:buFont typeface="Arial" panose="020B0604020202020204" pitchFamily="34" charset="0"/>
              <a:buChar char="•"/>
            </a:pPr>
            <a:endParaRPr lang="en-US" b="1" dirty="0">
              <a:latin typeface="Myriad Pro Light" panose="020B0403030403020204" charset="0"/>
            </a:endParaRPr>
          </a:p>
          <a:p>
            <a:pPr marL="742950" lvl="1" indent="-285750">
              <a:buClr>
                <a:schemeClr val="bg1"/>
              </a:buClr>
              <a:buFont typeface="Arial" panose="020B0604020202020204" pitchFamily="34" charset="0"/>
              <a:buChar char="•"/>
            </a:pPr>
            <a:endParaRPr lang="en-US" b="1" dirty="0">
              <a:latin typeface="Myriad Pro Light" panose="020B0403030403020204" charset="0"/>
            </a:endParaRPr>
          </a:p>
          <a:p>
            <a:pPr marL="742950" lvl="1" indent="-285750">
              <a:buClr>
                <a:schemeClr val="bg1"/>
              </a:buClr>
              <a:buFont typeface="Arial" panose="020B0604020202020204" pitchFamily="34" charset="0"/>
              <a:buChar char="•"/>
            </a:pPr>
            <a:endParaRPr lang="en-US" b="1" dirty="0">
              <a:latin typeface="Myriad Pro Light" panose="020B0403030403020204" charset="0"/>
            </a:endParaRPr>
          </a:p>
          <a:p>
            <a:pPr marL="742950" lvl="1" indent="-285750">
              <a:buClr>
                <a:schemeClr val="bg1"/>
              </a:buClr>
              <a:buFont typeface="Arial" panose="020B0604020202020204" pitchFamily="34" charset="0"/>
              <a:buChar char="•"/>
            </a:pPr>
            <a:endParaRPr lang="en-US" b="1" dirty="0">
              <a:latin typeface="Myriad Pro Light" panose="020B0403030403020204" charset="0"/>
            </a:endParaRPr>
          </a:p>
          <a:p>
            <a:pPr marL="742950" lvl="1" indent="-285750">
              <a:buClr>
                <a:schemeClr val="bg1"/>
              </a:buClr>
              <a:buFont typeface="Arial" panose="020B0604020202020204" pitchFamily="34" charset="0"/>
              <a:buChar char="•"/>
            </a:pPr>
            <a:endParaRPr lang="en-US" b="1" dirty="0">
              <a:latin typeface="Myriad Pro Light" panose="020B0403030403020204" charset="0"/>
            </a:endParaRPr>
          </a:p>
          <a:p>
            <a:pPr marL="742950" lvl="1" indent="-285750">
              <a:buClr>
                <a:schemeClr val="bg1"/>
              </a:buClr>
              <a:buFont typeface="Arial" panose="020B0604020202020204" pitchFamily="34" charset="0"/>
              <a:buChar char="•"/>
            </a:pPr>
            <a:endParaRPr lang="en-US" b="1" dirty="0">
              <a:latin typeface="Myriad Pro Light" panose="020B0403030403020204" charset="0"/>
            </a:endParaRPr>
          </a:p>
          <a:p>
            <a:pPr marL="742950" lvl="1" indent="-285750">
              <a:buClr>
                <a:schemeClr val="bg1"/>
              </a:buClr>
              <a:buFont typeface="Arial" panose="020B0604020202020204" pitchFamily="34" charset="0"/>
              <a:buChar char="•"/>
            </a:pPr>
            <a:r>
              <a:rPr lang="en-US" sz="1800" b="1" i="0" dirty="0">
                <a:solidFill>
                  <a:srgbClr val="000000"/>
                </a:solidFill>
                <a:effectLst/>
                <a:latin typeface="Myriad Pro Light" panose="020B0403030403020204" charset="0"/>
              </a:rPr>
              <a:t>*Due to the difficulty of removing resins from containers with FEDX internals, sheet filters and sludge internals, containers with these types of internals will only be accepted on a case-by-case basis.</a:t>
            </a:r>
            <a:r>
              <a:rPr lang="en-US" dirty="0">
                <a:latin typeface="Myriad Pro Light" panose="020B0403030403020204" charset="0"/>
              </a:rPr>
              <a:t> *</a:t>
            </a:r>
          </a:p>
          <a:p>
            <a:pPr marL="742950" lvl="1" indent="-285750">
              <a:buClr>
                <a:schemeClr val="bg1"/>
              </a:buClr>
              <a:buFont typeface="Arial" panose="020B0604020202020204" pitchFamily="34" charset="0"/>
              <a:buChar char="•"/>
            </a:pPr>
            <a:r>
              <a:rPr lang="en-US" b="1" dirty="0">
                <a:latin typeface="Myriad Pro Light" panose="020B0403030403020204" charset="0"/>
              </a:rPr>
              <a:t>Container Disposition:  Be sure to complete this with corresponding letter</a:t>
            </a:r>
          </a:p>
          <a:p>
            <a:pPr lvl="2">
              <a:buClr>
                <a:schemeClr val="bg1"/>
              </a:buClr>
            </a:pPr>
            <a:r>
              <a:rPr lang="en-US" b="1" dirty="0">
                <a:latin typeface="Myriad Pro Light" panose="020B0403030403020204" charset="0"/>
              </a:rPr>
              <a:t>A-refurb/ return, B- inspect / return, C- disposal (ERS discretion), D- THOR liner, E-other</a:t>
            </a:r>
          </a:p>
          <a:p>
            <a:pPr marL="742950" lvl="1" indent="-285750">
              <a:buClr>
                <a:schemeClr val="bg1"/>
              </a:buClr>
              <a:buFont typeface="Arial" panose="020B0604020202020204" pitchFamily="34" charset="0"/>
              <a:buChar char="•"/>
            </a:pPr>
            <a:endParaRPr lang="en-US" dirty="0">
              <a:latin typeface="Myriad Pro Light" panose="020B0403030403020204" charset="0"/>
            </a:endParaRPr>
          </a:p>
          <a:p>
            <a:pPr lvl="1">
              <a:buClr>
                <a:schemeClr val="bg1"/>
              </a:buClr>
            </a:pPr>
            <a:br>
              <a:rPr lang="en-US" dirty="0"/>
            </a:br>
            <a:endParaRPr lang="en-US" b="1" dirty="0">
              <a:latin typeface="Myriad Pro Light" panose="020B0403030403020204" charset="0"/>
            </a:endParaRPr>
          </a:p>
          <a:p>
            <a:pPr>
              <a:buClr>
                <a:schemeClr val="bg1"/>
              </a:buClr>
            </a:pPr>
            <a:endParaRPr lang="en-US" sz="2400" b="1" dirty="0">
              <a:latin typeface="Myriad Pro Light" panose="020B0403030403020204" charset="0"/>
            </a:endParaRPr>
          </a:p>
        </p:txBody>
      </p:sp>
      <p:sp>
        <p:nvSpPr>
          <p:cNvPr id="3" name="Content Placeholder 1"/>
          <p:cNvSpPr txBox="1">
            <a:spLocks/>
          </p:cNvSpPr>
          <p:nvPr/>
        </p:nvSpPr>
        <p:spPr>
          <a:xfrm>
            <a:off x="887103" y="416873"/>
            <a:ext cx="8666329"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err="1"/>
              <a:t>EnergySolutions</a:t>
            </a:r>
            <a:r>
              <a:rPr lang="en-US" sz="2000" i="1" dirty="0"/>
              <a:t>’ Waste Acceptance Criteria and Customer Portal Overview</a:t>
            </a:r>
          </a:p>
          <a:p>
            <a:pPr marL="0" indent="0" algn="ctr">
              <a:buNone/>
            </a:pPr>
            <a:r>
              <a:rPr lang="en-US" sz="3200" b="1" dirty="0"/>
              <a:t>ERS Waste Acceptance Process</a:t>
            </a:r>
          </a:p>
        </p:txBody>
      </p:sp>
      <p:pic>
        <p:nvPicPr>
          <p:cNvPr id="4" name="Picture 3">
            <a:extLst>
              <a:ext uri="{FF2B5EF4-FFF2-40B4-BE49-F238E27FC236}">
                <a16:creationId xmlns:a16="http://schemas.microsoft.com/office/drawing/2014/main" id="{5D029E29-C0B3-8367-680B-04EABEC56AB4}"/>
              </a:ext>
            </a:extLst>
          </p:cNvPr>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5528097" y="3338620"/>
            <a:ext cx="4907705" cy="1914310"/>
          </a:xfrm>
          <a:prstGeom prst="rect">
            <a:avLst/>
          </a:prstGeom>
        </p:spPr>
      </p:pic>
    </p:spTree>
    <p:extLst>
      <p:ext uri="{BB962C8B-B14F-4D97-AF65-F5344CB8AC3E}">
        <p14:creationId xmlns:p14="http://schemas.microsoft.com/office/powerpoint/2010/main" val="9095858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Rectangle 2"/>
          <p:cNvSpPr>
            <a:spLocks noChangeArrowheads="1"/>
          </p:cNvSpPr>
          <p:nvPr/>
        </p:nvSpPr>
        <p:spPr bwMode="auto">
          <a:xfrm>
            <a:off x="1280045" y="1440409"/>
            <a:ext cx="9879185" cy="6370975"/>
          </a:xfrm>
          <a:prstGeom prst="rect">
            <a:avLst/>
          </a:prstGeom>
          <a:noFill/>
          <a:ln w="12700">
            <a:noFill/>
            <a:miter lim="800000"/>
            <a:headEnd/>
            <a:tailEnd/>
          </a:ln>
          <a:effectLst/>
        </p:spPr>
        <p:txBody>
          <a:bodyPr wrap="square">
            <a:spAutoFit/>
          </a:bodyPr>
          <a:lstStyle/>
          <a:p>
            <a:pPr>
              <a:buClr>
                <a:schemeClr val="bg1"/>
              </a:buClr>
            </a:pPr>
            <a:r>
              <a:rPr lang="en-US" sz="2400" b="1" dirty="0">
                <a:latin typeface="Myriad Pro Light" panose="020B0403030403020204" charset="0"/>
              </a:rPr>
              <a:t>Waste Profile Form (continued)</a:t>
            </a:r>
          </a:p>
          <a:p>
            <a:pPr marL="285750" indent="-285750">
              <a:buClr>
                <a:schemeClr val="bg1"/>
              </a:buClr>
              <a:buFont typeface="Arial" panose="020B0604020202020204" pitchFamily="34" charset="0"/>
              <a:buChar char="•"/>
            </a:pPr>
            <a:r>
              <a:rPr lang="en-US" b="1" dirty="0">
                <a:latin typeface="Myriad Pro Light" panose="020B0403030403020204" charset="0"/>
              </a:rPr>
              <a:t>Must be signed by the Generator when submitting</a:t>
            </a: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marL="285750" indent="-285750">
              <a:buClr>
                <a:schemeClr val="bg1"/>
              </a:buClr>
              <a:buFont typeface="Arial" panose="020B0604020202020204" pitchFamily="34" charset="0"/>
              <a:buChar char="•"/>
            </a:pPr>
            <a:r>
              <a:rPr lang="en-US" b="1" dirty="0">
                <a:latin typeface="Myriad Pro Light" panose="020B0403030403020204" charset="0"/>
              </a:rPr>
              <a:t>Approval Number:  ERS issued unique number for each shipment. This must be reflected on the NRC Form 540 in the “Shipment ID” block</a:t>
            </a:r>
            <a:br>
              <a:rPr lang="en-US" dirty="0"/>
            </a:br>
            <a:endParaRPr lang="en-US" dirty="0"/>
          </a:p>
          <a:p>
            <a:pPr marL="285750" indent="-285750">
              <a:buClr>
                <a:schemeClr val="bg1"/>
              </a:buClr>
              <a:buFont typeface="Arial" panose="020B0604020202020204" pitchFamily="34" charset="0"/>
              <a:buChar char="•"/>
            </a:pPr>
            <a:r>
              <a:rPr lang="en-US" b="1" dirty="0">
                <a:latin typeface="Myriad Pro Light" panose="020B0403030403020204" charset="0"/>
              </a:rPr>
              <a:t>Signed by ERS and an approved shipment arrival date will be assigned.</a:t>
            </a: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marL="285750" indent="-285750">
              <a:buClr>
                <a:schemeClr val="bg1"/>
              </a:buClr>
              <a:buFont typeface="Arial" panose="020B0604020202020204" pitchFamily="34" charset="0"/>
              <a:buChar char="•"/>
            </a:pPr>
            <a:r>
              <a:rPr lang="en-US" b="1" dirty="0">
                <a:latin typeface="Myriad Pro Light" panose="020B0403030403020204" charset="0"/>
              </a:rPr>
              <a:t>Any delays in shipping (weather, mechanical issues, etc.) must be communicated immediately to ERS logistics personnel</a:t>
            </a: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marL="285750" indent="-285750">
              <a:buClr>
                <a:schemeClr val="bg1"/>
              </a:buClr>
              <a:buFont typeface="Arial" panose="020B0604020202020204" pitchFamily="34" charset="0"/>
              <a:buChar char="•"/>
            </a:pPr>
            <a:r>
              <a:rPr lang="en-US" b="1" dirty="0">
                <a:latin typeface="Myriad Pro Light" panose="020B0403030403020204" charset="0"/>
              </a:rPr>
              <a:t>This form is valid for 30 days after it is approved, any extensions will need to be re-approved by ERS.</a:t>
            </a: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a:buClr>
                <a:schemeClr val="bg1"/>
              </a:buClr>
            </a:pPr>
            <a:endParaRPr lang="en-US" b="1" dirty="0">
              <a:latin typeface="Myriad Pro Light" panose="020B0403030403020204" charset="0"/>
            </a:endParaRPr>
          </a:p>
          <a:p>
            <a:pPr>
              <a:buClr>
                <a:schemeClr val="bg1"/>
              </a:buClr>
            </a:pPr>
            <a:endParaRPr lang="en-US" sz="2400" b="1" dirty="0">
              <a:latin typeface="Myriad Pro Light" panose="020B0403030403020204" charset="0"/>
            </a:endParaRPr>
          </a:p>
        </p:txBody>
      </p:sp>
      <p:sp>
        <p:nvSpPr>
          <p:cNvPr id="3" name="Content Placeholder 1"/>
          <p:cNvSpPr txBox="1">
            <a:spLocks/>
          </p:cNvSpPr>
          <p:nvPr/>
        </p:nvSpPr>
        <p:spPr>
          <a:xfrm>
            <a:off x="887103" y="416873"/>
            <a:ext cx="8666329"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err="1"/>
              <a:t>EnergySolutions</a:t>
            </a:r>
            <a:r>
              <a:rPr lang="en-US" sz="2000" i="1" dirty="0"/>
              <a:t>’ Waste Acceptance Criteria and Customer Portal Overview</a:t>
            </a:r>
          </a:p>
          <a:p>
            <a:pPr marL="0" indent="0" algn="ctr">
              <a:buNone/>
            </a:pPr>
            <a:r>
              <a:rPr lang="en-US" sz="3200" b="1" dirty="0"/>
              <a:t>ERS Waste Acceptance Process</a:t>
            </a:r>
          </a:p>
        </p:txBody>
      </p:sp>
      <p:pic>
        <p:nvPicPr>
          <p:cNvPr id="5" name="Picture 4">
            <a:extLst>
              <a:ext uri="{FF2B5EF4-FFF2-40B4-BE49-F238E27FC236}">
                <a16:creationId xmlns:a16="http://schemas.microsoft.com/office/drawing/2014/main" id="{0444C9D4-9A16-1E64-2A4F-19CB0552B8BC}"/>
              </a:ext>
            </a:extLst>
          </p:cNvPr>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552576" y="2192597"/>
            <a:ext cx="9039224" cy="1874577"/>
          </a:xfrm>
          <a:prstGeom prst="rect">
            <a:avLst/>
          </a:prstGeom>
        </p:spPr>
      </p:pic>
    </p:spTree>
    <p:extLst>
      <p:ext uri="{BB962C8B-B14F-4D97-AF65-F5344CB8AC3E}">
        <p14:creationId xmlns:p14="http://schemas.microsoft.com/office/powerpoint/2010/main" val="14695061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Rectangle 2"/>
          <p:cNvSpPr>
            <a:spLocks noChangeArrowheads="1"/>
          </p:cNvSpPr>
          <p:nvPr/>
        </p:nvSpPr>
        <p:spPr bwMode="auto">
          <a:xfrm>
            <a:off x="1280045" y="1440409"/>
            <a:ext cx="9879185" cy="3508653"/>
          </a:xfrm>
          <a:prstGeom prst="rect">
            <a:avLst/>
          </a:prstGeom>
          <a:noFill/>
          <a:ln w="12700">
            <a:noFill/>
            <a:miter lim="800000"/>
            <a:headEnd/>
            <a:tailEnd/>
          </a:ln>
          <a:effectLst/>
        </p:spPr>
        <p:txBody>
          <a:bodyPr wrap="square">
            <a:spAutoFit/>
          </a:bodyPr>
          <a:lstStyle/>
          <a:p>
            <a:pPr>
              <a:buClr>
                <a:schemeClr val="bg1"/>
              </a:buClr>
            </a:pPr>
            <a:r>
              <a:rPr lang="en-US" sz="2400" b="1" dirty="0">
                <a:latin typeface="Myriad Pro Light" panose="020B0403030403020204" charset="0"/>
              </a:rPr>
              <a:t>General Waste Guidelines</a:t>
            </a:r>
          </a:p>
          <a:p>
            <a:pPr marL="342900" indent="-342900">
              <a:buClr>
                <a:schemeClr val="bg1"/>
              </a:buClr>
              <a:buFont typeface="Arial" panose="020B0604020202020204" pitchFamily="34" charset="0"/>
              <a:buChar char="•"/>
            </a:pPr>
            <a:r>
              <a:rPr lang="en-US" sz="2400" b="1" dirty="0">
                <a:latin typeface="Myriad Pro Light" panose="020B0403030403020204" charset="0"/>
              </a:rPr>
              <a:t>ALARA </a:t>
            </a:r>
          </a:p>
          <a:p>
            <a:pPr>
              <a:buClr>
                <a:schemeClr val="bg1"/>
              </a:buClr>
            </a:pPr>
            <a:r>
              <a:rPr lang="en-US" sz="2400" b="1" dirty="0">
                <a:latin typeface="Myriad Pro Light" panose="020B0403030403020204" charset="0"/>
              </a:rPr>
              <a:t> </a:t>
            </a:r>
          </a:p>
          <a:p>
            <a:pPr>
              <a:buClr>
                <a:schemeClr val="bg1"/>
              </a:buClr>
            </a:pPr>
            <a:endParaRPr lang="en-US" sz="2400" b="1" dirty="0">
              <a:latin typeface="Myriad Pro Light" panose="020B0403030403020204" charset="0"/>
            </a:endParaRPr>
          </a:p>
          <a:p>
            <a:pPr marL="285750" indent="-285750">
              <a:buClr>
                <a:schemeClr val="bg1"/>
              </a:buClr>
              <a:buFont typeface="Arial" panose="020B0604020202020204" pitchFamily="34" charset="0"/>
              <a:buChar char="•"/>
            </a:pPr>
            <a:r>
              <a:rPr lang="en-US" sz="2400" b="1" dirty="0">
                <a:latin typeface="Myriad Pro Light" panose="020B0403030403020204" charset="0"/>
              </a:rPr>
              <a:t>Waste Information </a:t>
            </a:r>
          </a:p>
          <a:p>
            <a:pPr marL="285750" indent="-285750">
              <a:buClr>
                <a:schemeClr val="bg1"/>
              </a:buClr>
              <a:buFont typeface="Arial" panose="020B0604020202020204" pitchFamily="34" charset="0"/>
              <a:buChar char="•"/>
            </a:pPr>
            <a:endParaRPr lang="en-US" sz="2400" b="1" dirty="0">
              <a:latin typeface="Myriad Pro Light" panose="020B0403030403020204" charset="0"/>
            </a:endParaRP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a:buClr>
                <a:schemeClr val="bg1"/>
              </a:buClr>
            </a:pPr>
            <a:endParaRPr lang="en-US" b="1" dirty="0">
              <a:latin typeface="Myriad Pro Light" panose="020B0403030403020204" charset="0"/>
            </a:endParaRPr>
          </a:p>
          <a:p>
            <a:pPr>
              <a:buClr>
                <a:schemeClr val="bg1"/>
              </a:buClr>
            </a:pPr>
            <a:endParaRPr lang="en-US" sz="2400" b="1" dirty="0">
              <a:latin typeface="Myriad Pro Light" panose="020B0403030403020204" charset="0"/>
            </a:endParaRPr>
          </a:p>
        </p:txBody>
      </p:sp>
      <p:sp>
        <p:nvSpPr>
          <p:cNvPr id="3" name="Content Placeholder 1"/>
          <p:cNvSpPr txBox="1">
            <a:spLocks/>
          </p:cNvSpPr>
          <p:nvPr/>
        </p:nvSpPr>
        <p:spPr>
          <a:xfrm>
            <a:off x="887103" y="416873"/>
            <a:ext cx="8666329"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err="1"/>
              <a:t>EnergySolutions</a:t>
            </a:r>
            <a:r>
              <a:rPr lang="en-US" sz="2000" i="1" dirty="0"/>
              <a:t>’ Waste Acceptance Criteria and Customer Portal Overview</a:t>
            </a:r>
          </a:p>
          <a:p>
            <a:pPr marL="0" indent="0" algn="ctr">
              <a:buNone/>
            </a:pPr>
            <a:r>
              <a:rPr lang="en-US" sz="3200" b="1" dirty="0"/>
              <a:t>ERS Waste Acceptance Process</a:t>
            </a:r>
          </a:p>
        </p:txBody>
      </p:sp>
      <p:pic>
        <p:nvPicPr>
          <p:cNvPr id="6" name="Picture 5">
            <a:extLst>
              <a:ext uri="{FF2B5EF4-FFF2-40B4-BE49-F238E27FC236}">
                <a16:creationId xmlns:a16="http://schemas.microsoft.com/office/drawing/2014/main" id="{1EB5CC25-B58B-419D-F87A-75B1D31AEE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5475" y="3844611"/>
            <a:ext cx="9879185" cy="2299013"/>
          </a:xfrm>
          <a:prstGeom prst="rect">
            <a:avLst/>
          </a:prstGeom>
        </p:spPr>
      </p:pic>
      <p:pic>
        <p:nvPicPr>
          <p:cNvPr id="7" name="Picture 6">
            <a:extLst>
              <a:ext uri="{FF2B5EF4-FFF2-40B4-BE49-F238E27FC236}">
                <a16:creationId xmlns:a16="http://schemas.microsoft.com/office/drawing/2014/main" id="{0D8B2413-F43A-5281-483B-A35FE74793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7103" y="2324064"/>
            <a:ext cx="10024852" cy="488710"/>
          </a:xfrm>
          <a:prstGeom prst="rect">
            <a:avLst/>
          </a:prstGeom>
        </p:spPr>
      </p:pic>
    </p:spTree>
    <p:extLst>
      <p:ext uri="{BB962C8B-B14F-4D97-AF65-F5344CB8AC3E}">
        <p14:creationId xmlns:p14="http://schemas.microsoft.com/office/powerpoint/2010/main" val="24189607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Rectangle 2"/>
          <p:cNvSpPr>
            <a:spLocks noChangeArrowheads="1"/>
          </p:cNvSpPr>
          <p:nvPr/>
        </p:nvSpPr>
        <p:spPr bwMode="auto">
          <a:xfrm>
            <a:off x="1280045" y="1440409"/>
            <a:ext cx="9879185" cy="5355312"/>
          </a:xfrm>
          <a:prstGeom prst="rect">
            <a:avLst/>
          </a:prstGeom>
          <a:noFill/>
          <a:ln w="12700">
            <a:noFill/>
            <a:miter lim="800000"/>
            <a:headEnd/>
            <a:tailEnd/>
          </a:ln>
          <a:effectLst/>
        </p:spPr>
        <p:txBody>
          <a:bodyPr wrap="square">
            <a:spAutoFit/>
          </a:bodyPr>
          <a:lstStyle/>
          <a:p>
            <a:pPr>
              <a:buClr>
                <a:schemeClr val="bg1"/>
              </a:buClr>
            </a:pPr>
            <a:r>
              <a:rPr lang="en-US" sz="2400" b="1" dirty="0">
                <a:latin typeface="Myriad Pro Light" panose="020B0403030403020204" charset="0"/>
              </a:rPr>
              <a:t>General Waste Guidelines</a:t>
            </a:r>
          </a:p>
          <a:p>
            <a:pPr>
              <a:buClr>
                <a:schemeClr val="bg1"/>
              </a:buClr>
            </a:pPr>
            <a:r>
              <a:rPr lang="en-US" sz="2400" b="1" dirty="0">
                <a:latin typeface="Myriad Pro Light" panose="020B0403030403020204" charset="0"/>
              </a:rPr>
              <a:t> ERS WAG- available online at </a:t>
            </a:r>
            <a:r>
              <a:rPr lang="en-US" sz="2400" b="1" dirty="0" err="1">
                <a:latin typeface="Myriad Pro Light" panose="020B0403030403020204" charset="0"/>
              </a:rPr>
              <a:t>EnergySolution’s</a:t>
            </a:r>
            <a:r>
              <a:rPr lang="en-US" sz="2400" b="1" dirty="0">
                <a:latin typeface="Myriad Pro Light" panose="020B0403030403020204" charset="0"/>
              </a:rPr>
              <a:t>  Customer Portal </a:t>
            </a:r>
          </a:p>
          <a:p>
            <a:pPr>
              <a:buClr>
                <a:schemeClr val="bg1"/>
              </a:buClr>
            </a:pPr>
            <a:endParaRPr lang="en-US" sz="2400" b="1" dirty="0">
              <a:latin typeface="Myriad Pro Light" panose="020B0403030403020204" charset="0"/>
            </a:endParaRPr>
          </a:p>
          <a:p>
            <a:pPr marL="285750" indent="-285750">
              <a:buClr>
                <a:schemeClr val="bg1"/>
              </a:buClr>
              <a:buFont typeface="Arial" panose="020B0604020202020204" pitchFamily="34" charset="0"/>
              <a:buChar char="•"/>
            </a:pPr>
            <a:r>
              <a:rPr lang="en-US" sz="2400" b="1" dirty="0">
                <a:latin typeface="Myriad Pro Light" panose="020B0403030403020204" charset="0"/>
              </a:rPr>
              <a:t>Waste that exceeds the WAG limits may approved on a case-by-case basis </a:t>
            </a:r>
          </a:p>
          <a:p>
            <a:pPr>
              <a:buClr>
                <a:schemeClr val="bg1"/>
              </a:buClr>
            </a:pPr>
            <a:endParaRPr lang="en-US" sz="2400" b="1" dirty="0">
              <a:latin typeface="Myriad Pro Light" panose="020B0403030403020204" charset="0"/>
            </a:endParaRPr>
          </a:p>
          <a:p>
            <a:pPr marL="285750" indent="-285750">
              <a:buClr>
                <a:schemeClr val="bg1"/>
              </a:buClr>
              <a:buFont typeface="Arial" panose="020B0604020202020204" pitchFamily="34" charset="0"/>
              <a:buChar char="•"/>
            </a:pPr>
            <a:r>
              <a:rPr lang="en-US" sz="2400" b="1" dirty="0">
                <a:latin typeface="Myriad Pro Light" panose="020B0403030403020204" charset="0"/>
              </a:rPr>
              <a:t>Waste Types Processed at ERS- Resins, Aqueous Liquids, Oils and Sludge</a:t>
            </a:r>
          </a:p>
          <a:p>
            <a:pPr marL="285750" indent="-285750">
              <a:buClr>
                <a:schemeClr val="bg1"/>
              </a:buClr>
              <a:buFont typeface="Arial" panose="020B0604020202020204" pitchFamily="34" charset="0"/>
              <a:buChar char="•"/>
            </a:pPr>
            <a:endParaRPr lang="en-US" sz="2400" b="1" dirty="0">
              <a:latin typeface="Myriad Pro Light" panose="020B0403030403020204" charset="0"/>
            </a:endParaRPr>
          </a:p>
          <a:p>
            <a:pPr marL="285750" indent="-285750">
              <a:buClr>
                <a:schemeClr val="bg1"/>
              </a:buClr>
              <a:buFont typeface="Arial" panose="020B0604020202020204" pitchFamily="34" charset="0"/>
              <a:buChar char="•"/>
            </a:pPr>
            <a:r>
              <a:rPr lang="en-US" sz="2400" b="1" dirty="0">
                <a:latin typeface="Myriad Pro Light" panose="020B0403030403020204" charset="0"/>
              </a:rPr>
              <a:t>All waste approvals are based upon ERS storage capacity and RML conditions being met</a:t>
            </a:r>
          </a:p>
          <a:p>
            <a:pPr marL="285750" indent="-285750">
              <a:buClr>
                <a:schemeClr val="bg1"/>
              </a:buClr>
              <a:buFont typeface="Arial" panose="020B0604020202020204" pitchFamily="34" charset="0"/>
              <a:buChar char="•"/>
            </a:pPr>
            <a:endParaRPr lang="en-US" sz="2400" b="1" dirty="0">
              <a:latin typeface="Myriad Pro Light" panose="020B0403030403020204" charset="0"/>
            </a:endParaRP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a:buClr>
                <a:schemeClr val="bg1"/>
              </a:buClr>
            </a:pPr>
            <a:endParaRPr lang="en-US" b="1" dirty="0">
              <a:latin typeface="Myriad Pro Light" panose="020B0403030403020204" charset="0"/>
            </a:endParaRPr>
          </a:p>
          <a:p>
            <a:pPr>
              <a:buClr>
                <a:schemeClr val="bg1"/>
              </a:buClr>
            </a:pPr>
            <a:endParaRPr lang="en-US" sz="2400" b="1" dirty="0">
              <a:latin typeface="Myriad Pro Light" panose="020B0403030403020204" charset="0"/>
            </a:endParaRPr>
          </a:p>
        </p:txBody>
      </p:sp>
      <p:sp>
        <p:nvSpPr>
          <p:cNvPr id="3" name="Content Placeholder 1"/>
          <p:cNvSpPr txBox="1">
            <a:spLocks/>
          </p:cNvSpPr>
          <p:nvPr/>
        </p:nvSpPr>
        <p:spPr>
          <a:xfrm>
            <a:off x="887103" y="416873"/>
            <a:ext cx="8666329"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err="1"/>
              <a:t>EnergySolutions</a:t>
            </a:r>
            <a:r>
              <a:rPr lang="en-US" sz="2000" i="1" dirty="0"/>
              <a:t>’ Waste Acceptance Criteria and Customer Portal Overview</a:t>
            </a:r>
          </a:p>
          <a:p>
            <a:pPr marL="0" indent="0" algn="ctr">
              <a:buNone/>
            </a:pPr>
            <a:r>
              <a:rPr lang="en-US" sz="3200" b="1" dirty="0"/>
              <a:t>ERS Waste Acceptance Process</a:t>
            </a:r>
          </a:p>
        </p:txBody>
      </p:sp>
    </p:spTree>
    <p:extLst>
      <p:ext uri="{BB962C8B-B14F-4D97-AF65-F5344CB8AC3E}">
        <p14:creationId xmlns:p14="http://schemas.microsoft.com/office/powerpoint/2010/main" val="28348067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Rectangle 2"/>
          <p:cNvSpPr>
            <a:spLocks noChangeArrowheads="1"/>
          </p:cNvSpPr>
          <p:nvPr/>
        </p:nvSpPr>
        <p:spPr bwMode="auto">
          <a:xfrm>
            <a:off x="1280045" y="1440409"/>
            <a:ext cx="9879185" cy="2031325"/>
          </a:xfrm>
          <a:prstGeom prst="rect">
            <a:avLst/>
          </a:prstGeom>
          <a:noFill/>
          <a:ln w="12700">
            <a:noFill/>
            <a:miter lim="800000"/>
            <a:headEnd/>
            <a:tailEnd/>
          </a:ln>
          <a:effectLst/>
        </p:spPr>
        <p:txBody>
          <a:bodyPr wrap="square">
            <a:spAutoFit/>
          </a:bodyPr>
          <a:lstStyle/>
          <a:p>
            <a:pPr marL="342900" indent="-342900">
              <a:buClr>
                <a:schemeClr val="bg1"/>
              </a:buClr>
              <a:buFont typeface="Arial" panose="020B0604020202020204" pitchFamily="34" charset="0"/>
              <a:buChar char="•"/>
            </a:pPr>
            <a:r>
              <a:rPr lang="en-US" sz="2400" b="1" dirty="0">
                <a:latin typeface="Myriad Pro Light" panose="020B0403030403020204" charset="0"/>
              </a:rPr>
              <a:t>General Waste Information</a:t>
            </a:r>
          </a:p>
          <a:p>
            <a:pPr>
              <a:buClr>
                <a:schemeClr val="bg1"/>
              </a:buClr>
            </a:pPr>
            <a:r>
              <a:rPr lang="en-US" sz="2400" b="1" dirty="0">
                <a:latin typeface="Myriad Pro Light" panose="020B0403030403020204" charset="0"/>
              </a:rPr>
              <a:t> </a:t>
            </a: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a:buClr>
                <a:schemeClr val="bg1"/>
              </a:buClr>
            </a:pPr>
            <a:endParaRPr lang="en-US" b="1" dirty="0">
              <a:latin typeface="Myriad Pro Light" panose="020B0403030403020204" charset="0"/>
            </a:endParaRPr>
          </a:p>
          <a:p>
            <a:pPr>
              <a:buClr>
                <a:schemeClr val="bg1"/>
              </a:buClr>
            </a:pPr>
            <a:endParaRPr lang="en-US" sz="2400" b="1" dirty="0">
              <a:latin typeface="Myriad Pro Light" panose="020B0403030403020204" charset="0"/>
            </a:endParaRPr>
          </a:p>
        </p:txBody>
      </p:sp>
      <p:sp>
        <p:nvSpPr>
          <p:cNvPr id="3" name="Content Placeholder 1"/>
          <p:cNvSpPr txBox="1">
            <a:spLocks/>
          </p:cNvSpPr>
          <p:nvPr/>
        </p:nvSpPr>
        <p:spPr>
          <a:xfrm>
            <a:off x="887103" y="416873"/>
            <a:ext cx="8666329"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err="1"/>
              <a:t>EnergySolutions</a:t>
            </a:r>
            <a:r>
              <a:rPr lang="en-US" sz="2000" i="1" dirty="0"/>
              <a:t>’ Waste Acceptance Criteria and Customer Portal Overview</a:t>
            </a:r>
          </a:p>
          <a:p>
            <a:pPr marL="0" indent="0" algn="ctr">
              <a:buNone/>
            </a:pPr>
            <a:r>
              <a:rPr lang="en-US" sz="3200" b="1" dirty="0"/>
              <a:t>ERS Waste Acceptance Process</a:t>
            </a:r>
          </a:p>
        </p:txBody>
      </p:sp>
      <p:pic>
        <p:nvPicPr>
          <p:cNvPr id="4" name="Picture 3">
            <a:extLst>
              <a:ext uri="{FF2B5EF4-FFF2-40B4-BE49-F238E27FC236}">
                <a16:creationId xmlns:a16="http://schemas.microsoft.com/office/drawing/2014/main" id="{81045F1F-F6C4-135C-EE4B-48C0C761D332}"/>
              </a:ext>
            </a:extLst>
          </p:cNvPr>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244475" y="1860550"/>
            <a:ext cx="11703050" cy="3136900"/>
          </a:xfrm>
          <a:prstGeom prst="rect">
            <a:avLst/>
          </a:prstGeom>
        </p:spPr>
      </p:pic>
    </p:spTree>
    <p:extLst>
      <p:ext uri="{BB962C8B-B14F-4D97-AF65-F5344CB8AC3E}">
        <p14:creationId xmlns:p14="http://schemas.microsoft.com/office/powerpoint/2010/main" val="10831640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Rectangle 2"/>
          <p:cNvSpPr>
            <a:spLocks noChangeArrowheads="1"/>
          </p:cNvSpPr>
          <p:nvPr/>
        </p:nvSpPr>
        <p:spPr bwMode="auto">
          <a:xfrm>
            <a:off x="1280045" y="1440409"/>
            <a:ext cx="10024852" cy="5847755"/>
          </a:xfrm>
          <a:prstGeom prst="rect">
            <a:avLst/>
          </a:prstGeom>
          <a:noFill/>
          <a:ln w="12700">
            <a:noFill/>
            <a:miter lim="800000"/>
            <a:headEnd/>
            <a:tailEnd/>
          </a:ln>
          <a:effectLst/>
        </p:spPr>
        <p:txBody>
          <a:bodyPr wrap="square">
            <a:spAutoFit/>
          </a:bodyPr>
          <a:lstStyle/>
          <a:p>
            <a:pPr>
              <a:buClr>
                <a:schemeClr val="bg1"/>
              </a:buClr>
            </a:pPr>
            <a:r>
              <a:rPr lang="en-US" sz="2400" b="1" dirty="0">
                <a:latin typeface="Myriad Pro Light" panose="020B0403030403020204" charset="0"/>
              </a:rPr>
              <a:t>Radiation / Contamination Levels</a:t>
            </a:r>
          </a:p>
          <a:p>
            <a:pPr marL="342900" indent="-342900">
              <a:buClr>
                <a:schemeClr val="bg1"/>
              </a:buClr>
              <a:buFont typeface="Arial" panose="020B0604020202020204" pitchFamily="34" charset="0"/>
              <a:buChar char="•"/>
            </a:pPr>
            <a:endParaRPr lang="en-US" sz="2400" b="1" dirty="0">
              <a:latin typeface="Myriad Pro Light" panose="020B0403030403020204" charset="0"/>
            </a:endParaRPr>
          </a:p>
          <a:p>
            <a:pPr marL="342900" indent="-342900">
              <a:buClr>
                <a:schemeClr val="bg1"/>
              </a:buClr>
              <a:buFont typeface="Arial" panose="020B0604020202020204" pitchFamily="34" charset="0"/>
              <a:buChar char="•"/>
            </a:pPr>
            <a:r>
              <a:rPr lang="en-US" sz="2800" b="1" dirty="0">
                <a:latin typeface="Myriad Pro Light" panose="020B0403030403020204" charset="0"/>
              </a:rPr>
              <a:t>Contact Dose Rates :  Unshielded waste container</a:t>
            </a:r>
          </a:p>
          <a:p>
            <a:pPr marL="800100" lvl="1" indent="-342900">
              <a:buClr>
                <a:schemeClr val="bg1"/>
              </a:buClr>
              <a:buFont typeface="Arial" panose="020B0604020202020204" pitchFamily="34" charset="0"/>
              <a:buChar char="•"/>
            </a:pPr>
            <a:r>
              <a:rPr lang="en-US" sz="2400" b="1" dirty="0">
                <a:latin typeface="Myriad Pro Light" panose="020B0403030403020204" charset="0"/>
              </a:rPr>
              <a:t>&lt; 100 R/</a:t>
            </a:r>
            <a:r>
              <a:rPr lang="en-US" sz="2400" b="1" dirty="0" err="1">
                <a:latin typeface="Myriad Pro Light" panose="020B0403030403020204" charset="0"/>
              </a:rPr>
              <a:t>hr</a:t>
            </a:r>
            <a:r>
              <a:rPr lang="en-US" sz="2400" b="1" dirty="0">
                <a:latin typeface="Myriad Pro Light" panose="020B0403030403020204" charset="0"/>
              </a:rPr>
              <a:t>  Resin / Filter Media</a:t>
            </a:r>
          </a:p>
          <a:p>
            <a:pPr lvl="1">
              <a:buClr>
                <a:schemeClr val="bg1"/>
              </a:buClr>
            </a:pPr>
            <a:r>
              <a:rPr lang="en-US" sz="2400" b="1" dirty="0">
                <a:latin typeface="Myriad Pro Light" panose="020B0403030403020204" charset="0"/>
              </a:rPr>
              <a:t>   </a:t>
            </a:r>
          </a:p>
          <a:p>
            <a:pPr marL="800100" lvl="1" indent="-342900">
              <a:buClr>
                <a:schemeClr val="bg1"/>
              </a:buClr>
              <a:buFont typeface="Arial" panose="020B0604020202020204" pitchFamily="34" charset="0"/>
              <a:buChar char="•"/>
            </a:pPr>
            <a:r>
              <a:rPr lang="en-US" sz="2400" b="1" dirty="0">
                <a:latin typeface="Myriad Pro Light" panose="020B0403030403020204" charset="0"/>
              </a:rPr>
              <a:t>&lt; 10 R/</a:t>
            </a:r>
            <a:r>
              <a:rPr lang="en-US" sz="2400" b="1" dirty="0" err="1">
                <a:latin typeface="Myriad Pro Light" panose="020B0403030403020204" charset="0"/>
              </a:rPr>
              <a:t>hr</a:t>
            </a:r>
            <a:r>
              <a:rPr lang="en-US" sz="2400" b="1" dirty="0">
                <a:latin typeface="Myriad Pro Light" panose="020B0403030403020204" charset="0"/>
              </a:rPr>
              <a:t> (all others)</a:t>
            </a:r>
          </a:p>
          <a:p>
            <a:pPr marL="342900" indent="-342900">
              <a:buClr>
                <a:schemeClr val="bg1"/>
              </a:buClr>
              <a:buFont typeface="Arial" panose="020B0604020202020204" pitchFamily="34" charset="0"/>
              <a:buChar char="•"/>
            </a:pPr>
            <a:endParaRPr lang="en-US" sz="2400" b="1" dirty="0">
              <a:latin typeface="Myriad Pro Light" panose="020B0403030403020204" charset="0"/>
            </a:endParaRPr>
          </a:p>
          <a:p>
            <a:pPr marL="342900" indent="-342900">
              <a:buClr>
                <a:schemeClr val="bg1"/>
              </a:buClr>
              <a:buFont typeface="Arial" panose="020B0604020202020204" pitchFamily="34" charset="0"/>
              <a:buChar char="•"/>
            </a:pPr>
            <a:r>
              <a:rPr lang="en-US" sz="2800" b="1" dirty="0">
                <a:latin typeface="Myriad Pro Light" panose="020B0403030403020204" charset="0"/>
              </a:rPr>
              <a:t>Removable  External Contamination:</a:t>
            </a:r>
          </a:p>
          <a:p>
            <a:pPr marL="800100" lvl="1" indent="-342900">
              <a:buClr>
                <a:schemeClr val="bg1"/>
              </a:buClr>
              <a:buFont typeface="Arial" panose="020B0604020202020204" pitchFamily="34" charset="0"/>
              <a:buChar char="•"/>
            </a:pPr>
            <a:r>
              <a:rPr lang="en-US" sz="2400" b="1" dirty="0">
                <a:latin typeface="Myriad Pro Light" panose="020B0403030403020204" charset="0"/>
              </a:rPr>
              <a:t>&lt; 1,000 </a:t>
            </a:r>
            <a:r>
              <a:rPr lang="en-US" sz="2400" b="1" dirty="0" err="1">
                <a:latin typeface="Myriad Pro Light" panose="020B0403030403020204" charset="0"/>
              </a:rPr>
              <a:t>dpm</a:t>
            </a:r>
            <a:r>
              <a:rPr lang="en-US" sz="2400" b="1" dirty="0">
                <a:latin typeface="Myriad Pro Light" panose="020B0403030403020204" charset="0"/>
              </a:rPr>
              <a:t> beta- gamma/ 100 cm2</a:t>
            </a:r>
          </a:p>
          <a:p>
            <a:pPr marL="800100" lvl="1" indent="-342900">
              <a:buClr>
                <a:schemeClr val="bg1"/>
              </a:buClr>
              <a:buFont typeface="Arial" panose="020B0604020202020204" pitchFamily="34" charset="0"/>
              <a:buChar char="•"/>
            </a:pPr>
            <a:endParaRPr lang="en-US" sz="2400" b="1" dirty="0">
              <a:latin typeface="Myriad Pro Light" panose="020B0403030403020204" charset="0"/>
            </a:endParaRPr>
          </a:p>
          <a:p>
            <a:pPr marL="800100" lvl="1" indent="-342900">
              <a:buClr>
                <a:schemeClr val="bg1"/>
              </a:buClr>
              <a:buFont typeface="Arial" panose="020B0604020202020204" pitchFamily="34" charset="0"/>
              <a:buChar char="•"/>
            </a:pPr>
            <a:r>
              <a:rPr lang="en-US" sz="2400" b="1" dirty="0">
                <a:latin typeface="Myriad Pro Light" panose="020B0403030403020204" charset="0"/>
              </a:rPr>
              <a:t>&lt; 20 </a:t>
            </a:r>
            <a:r>
              <a:rPr lang="en-US" sz="2400" b="1" dirty="0" err="1">
                <a:latin typeface="Myriad Pro Light" panose="020B0403030403020204" charset="0"/>
              </a:rPr>
              <a:t>dpm</a:t>
            </a:r>
            <a:r>
              <a:rPr lang="en-US" sz="2400" b="1" dirty="0">
                <a:latin typeface="Myriad Pro Light" panose="020B0403030403020204" charset="0"/>
              </a:rPr>
              <a:t> alpha/ 100 cm2</a:t>
            </a:r>
          </a:p>
          <a:p>
            <a:pPr marL="2171700" lvl="4" indent="-342900">
              <a:buClr>
                <a:schemeClr val="bg1"/>
              </a:buClr>
              <a:buFont typeface="Arial" panose="020B0604020202020204" pitchFamily="34" charset="0"/>
              <a:buChar char="•"/>
            </a:pPr>
            <a:endParaRPr lang="en-US" sz="2400" b="1" dirty="0">
              <a:latin typeface="Myriad Pro Light" panose="020B0403030403020204" charset="0"/>
            </a:endParaRP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a:buClr>
                <a:schemeClr val="bg1"/>
              </a:buClr>
            </a:pPr>
            <a:endParaRPr lang="en-US" b="1" dirty="0">
              <a:latin typeface="Myriad Pro Light" panose="020B0403030403020204" charset="0"/>
            </a:endParaRPr>
          </a:p>
          <a:p>
            <a:pPr>
              <a:buClr>
                <a:schemeClr val="bg1"/>
              </a:buClr>
            </a:pPr>
            <a:endParaRPr lang="en-US" sz="2400" b="1" dirty="0">
              <a:latin typeface="Myriad Pro Light" panose="020B0403030403020204" charset="0"/>
            </a:endParaRPr>
          </a:p>
        </p:txBody>
      </p:sp>
      <p:sp>
        <p:nvSpPr>
          <p:cNvPr id="3" name="Content Placeholder 1"/>
          <p:cNvSpPr txBox="1">
            <a:spLocks/>
          </p:cNvSpPr>
          <p:nvPr/>
        </p:nvSpPr>
        <p:spPr>
          <a:xfrm>
            <a:off x="887103" y="416873"/>
            <a:ext cx="8666329"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err="1"/>
              <a:t>EnergySolutions</a:t>
            </a:r>
            <a:r>
              <a:rPr lang="en-US" sz="2000" i="1" dirty="0"/>
              <a:t>’ Waste Acceptance Criteria and Customer Portal Overview</a:t>
            </a:r>
          </a:p>
          <a:p>
            <a:pPr marL="0" indent="0" algn="ctr">
              <a:buNone/>
            </a:pPr>
            <a:r>
              <a:rPr lang="en-US" sz="3200" b="1" dirty="0"/>
              <a:t>ERS Waste Acceptance Process</a:t>
            </a:r>
          </a:p>
        </p:txBody>
      </p:sp>
    </p:spTree>
    <p:extLst>
      <p:ext uri="{BB962C8B-B14F-4D97-AF65-F5344CB8AC3E}">
        <p14:creationId xmlns:p14="http://schemas.microsoft.com/office/powerpoint/2010/main" val="10815610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Rectangle 2"/>
          <p:cNvSpPr>
            <a:spLocks noChangeArrowheads="1"/>
          </p:cNvSpPr>
          <p:nvPr/>
        </p:nvSpPr>
        <p:spPr bwMode="auto">
          <a:xfrm>
            <a:off x="836415" y="1664648"/>
            <a:ext cx="3692005" cy="5724644"/>
          </a:xfrm>
          <a:prstGeom prst="rect">
            <a:avLst/>
          </a:prstGeom>
          <a:noFill/>
          <a:ln w="12700">
            <a:noFill/>
            <a:miter lim="800000"/>
            <a:headEnd/>
            <a:tailEnd/>
          </a:ln>
          <a:effectLst/>
        </p:spPr>
        <p:txBody>
          <a:bodyPr wrap="square">
            <a:spAutoFit/>
          </a:bodyPr>
          <a:lstStyle/>
          <a:p>
            <a:pPr>
              <a:buClr>
                <a:schemeClr val="bg1"/>
              </a:buClr>
            </a:pPr>
            <a:r>
              <a:rPr lang="en-US" sz="2400" b="1" dirty="0">
                <a:latin typeface="Myriad Pro Light" panose="020B0403030403020204" charset="0"/>
              </a:rPr>
              <a:t>Radionuclide Guidelines: **</a:t>
            </a:r>
            <a:r>
              <a:rPr lang="en-US" sz="2400" b="1" i="0" dirty="0">
                <a:solidFill>
                  <a:srgbClr val="000000"/>
                </a:solidFill>
                <a:effectLst/>
                <a:latin typeface="Myriad Pro Light" panose="020B0403030403020204" charset="0"/>
              </a:rPr>
              <a:t>The radionuclide concentration per package shall not exceed the following group or individual guidelines without specific written approval.**</a:t>
            </a:r>
            <a:br>
              <a:rPr lang="en-US" sz="2400" b="1" dirty="0"/>
            </a:br>
            <a:endParaRPr lang="en-US" sz="2400" b="1" dirty="0">
              <a:latin typeface="Myriad Pro Light" panose="020B0403030403020204" charset="0"/>
            </a:endParaRPr>
          </a:p>
          <a:p>
            <a:pPr marL="342900" indent="-342900">
              <a:buClr>
                <a:schemeClr val="bg1"/>
              </a:buClr>
              <a:buFont typeface="Arial" panose="020B0604020202020204" pitchFamily="34" charset="0"/>
              <a:buChar char="•"/>
            </a:pPr>
            <a:r>
              <a:rPr lang="en-US" sz="2400" b="1" dirty="0">
                <a:highlight>
                  <a:srgbClr val="FFFF00"/>
                </a:highlight>
                <a:latin typeface="Myriad Pro Light" panose="020B0403030403020204" charset="0"/>
              </a:rPr>
              <a:t>**All SNM requires specific approval**</a:t>
            </a:r>
          </a:p>
          <a:p>
            <a:pPr marL="2171700" lvl="4" indent="-342900">
              <a:buClr>
                <a:schemeClr val="bg1"/>
              </a:buClr>
              <a:buFont typeface="Arial" panose="020B0604020202020204" pitchFamily="34" charset="0"/>
              <a:buChar char="•"/>
            </a:pPr>
            <a:endParaRPr lang="en-US" sz="2400" b="1" dirty="0">
              <a:latin typeface="Myriad Pro Light" panose="020B0403030403020204" charset="0"/>
            </a:endParaRP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a:buClr>
                <a:schemeClr val="bg1"/>
              </a:buClr>
            </a:pPr>
            <a:endParaRPr lang="en-US" b="1" dirty="0">
              <a:latin typeface="Myriad Pro Light" panose="020B0403030403020204" charset="0"/>
            </a:endParaRPr>
          </a:p>
          <a:p>
            <a:pPr>
              <a:buClr>
                <a:schemeClr val="bg1"/>
              </a:buClr>
            </a:pPr>
            <a:endParaRPr lang="en-US" sz="2400" b="1" dirty="0">
              <a:latin typeface="Myriad Pro Light" panose="020B0403030403020204" charset="0"/>
            </a:endParaRPr>
          </a:p>
        </p:txBody>
      </p:sp>
      <p:sp>
        <p:nvSpPr>
          <p:cNvPr id="3" name="Content Placeholder 1"/>
          <p:cNvSpPr txBox="1">
            <a:spLocks/>
          </p:cNvSpPr>
          <p:nvPr/>
        </p:nvSpPr>
        <p:spPr>
          <a:xfrm>
            <a:off x="887103" y="416873"/>
            <a:ext cx="8666329"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err="1"/>
              <a:t>EnergySolutions</a:t>
            </a:r>
            <a:r>
              <a:rPr lang="en-US" sz="2000" i="1" dirty="0"/>
              <a:t>’ Waste Acceptance Criteria and Customer Portal Overview</a:t>
            </a:r>
          </a:p>
          <a:p>
            <a:pPr marL="0" indent="0" algn="ctr">
              <a:buNone/>
            </a:pPr>
            <a:r>
              <a:rPr lang="en-US" sz="3200" b="1" dirty="0"/>
              <a:t>ERS Waste Acceptance Process</a:t>
            </a:r>
          </a:p>
        </p:txBody>
      </p:sp>
      <p:pic>
        <p:nvPicPr>
          <p:cNvPr id="5" name="Picture 4" descr="Table&#10;&#10;Description automatically generated">
            <a:extLst>
              <a:ext uri="{FF2B5EF4-FFF2-40B4-BE49-F238E27FC236}">
                <a16:creationId xmlns:a16="http://schemas.microsoft.com/office/drawing/2014/main" id="{656B8829-A5AA-C640-2E99-1B0C9600AE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9108" y="1442495"/>
            <a:ext cx="6554985" cy="5322423"/>
          </a:xfrm>
          <a:prstGeom prst="rect">
            <a:avLst/>
          </a:prstGeom>
        </p:spPr>
      </p:pic>
    </p:spTree>
    <p:extLst>
      <p:ext uri="{BB962C8B-B14F-4D97-AF65-F5344CB8AC3E}">
        <p14:creationId xmlns:p14="http://schemas.microsoft.com/office/powerpoint/2010/main" val="39442640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Rectangle 2"/>
          <p:cNvSpPr>
            <a:spLocks noChangeArrowheads="1"/>
          </p:cNvSpPr>
          <p:nvPr/>
        </p:nvSpPr>
        <p:spPr bwMode="auto">
          <a:xfrm>
            <a:off x="1280045" y="1440409"/>
            <a:ext cx="10024852" cy="4001095"/>
          </a:xfrm>
          <a:prstGeom prst="rect">
            <a:avLst/>
          </a:prstGeom>
          <a:noFill/>
          <a:ln w="12700">
            <a:noFill/>
            <a:miter lim="800000"/>
            <a:headEnd/>
            <a:tailEnd/>
          </a:ln>
          <a:effectLst/>
        </p:spPr>
        <p:txBody>
          <a:bodyPr wrap="square">
            <a:spAutoFit/>
          </a:bodyPr>
          <a:lstStyle/>
          <a:p>
            <a:pPr>
              <a:buClr>
                <a:schemeClr val="bg1"/>
              </a:buClr>
            </a:pPr>
            <a:r>
              <a:rPr lang="en-US" sz="2800" b="1" dirty="0">
                <a:latin typeface="Myriad Pro Light" panose="020B0403030403020204" charset="0"/>
              </a:rPr>
              <a:t>RCRA / TSCA Analysis</a:t>
            </a:r>
          </a:p>
          <a:p>
            <a:pPr marL="457200" indent="-457200">
              <a:buClr>
                <a:schemeClr val="bg1"/>
              </a:buClr>
              <a:buFont typeface="Arial" panose="020B0604020202020204" pitchFamily="34" charset="0"/>
              <a:buChar char="•"/>
            </a:pPr>
            <a:r>
              <a:rPr lang="en-US" sz="2400" b="1" dirty="0">
                <a:latin typeface="Myriad Pro Light" panose="020B0403030403020204" charset="0"/>
              </a:rPr>
              <a:t>ERS is not permitted for RCRA / TSCA regulated materials</a:t>
            </a:r>
          </a:p>
          <a:p>
            <a:pPr marL="457200" indent="-457200">
              <a:buClr>
                <a:schemeClr val="bg1"/>
              </a:buClr>
              <a:buFont typeface="Arial" panose="020B0604020202020204" pitchFamily="34" charset="0"/>
              <a:buChar char="•"/>
            </a:pPr>
            <a:r>
              <a:rPr lang="en-US" sz="2400" b="1" dirty="0">
                <a:latin typeface="Myriad Pro Light" panose="020B0403030403020204" charset="0"/>
              </a:rPr>
              <a:t>Generators are responsible for testing waste to ensure that it is not RCRA  / TSCA regulated</a:t>
            </a:r>
          </a:p>
          <a:p>
            <a:pPr marL="457200" indent="-457200">
              <a:buClr>
                <a:schemeClr val="bg1"/>
              </a:buClr>
              <a:buFont typeface="Arial" panose="020B0604020202020204" pitchFamily="34" charset="0"/>
              <a:buChar char="•"/>
            </a:pPr>
            <a:r>
              <a:rPr lang="en-US" sz="2400" b="1" dirty="0">
                <a:latin typeface="Myriad Pro Light" panose="020B0403030403020204" charset="0"/>
              </a:rPr>
              <a:t>Toxicity Characteristic Leaching Procedure (TCLP) WAG limits</a:t>
            </a:r>
          </a:p>
          <a:p>
            <a:pPr marL="457200" indent="-457200">
              <a:buClr>
                <a:schemeClr val="bg1"/>
              </a:buClr>
              <a:buFont typeface="Arial" panose="020B0604020202020204" pitchFamily="34" charset="0"/>
              <a:buChar char="•"/>
            </a:pPr>
            <a:endParaRPr lang="en-US" sz="2400" b="1" dirty="0">
              <a:latin typeface="Myriad Pro Light" panose="020B0403030403020204" charset="0"/>
            </a:endParaRPr>
          </a:p>
          <a:p>
            <a:pPr marL="457200" indent="-457200">
              <a:buClr>
                <a:schemeClr val="bg1"/>
              </a:buClr>
              <a:buFont typeface="Arial" panose="020B0604020202020204" pitchFamily="34" charset="0"/>
              <a:buChar char="•"/>
            </a:pPr>
            <a:endParaRPr lang="en-US" sz="2800" b="1" dirty="0">
              <a:latin typeface="Myriad Pro Light" panose="020B0403030403020204" charset="0"/>
            </a:endParaRP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a:buClr>
                <a:schemeClr val="bg1"/>
              </a:buClr>
            </a:pPr>
            <a:endParaRPr lang="en-US" b="1" dirty="0">
              <a:latin typeface="Myriad Pro Light" panose="020B0403030403020204" charset="0"/>
            </a:endParaRPr>
          </a:p>
          <a:p>
            <a:pPr>
              <a:buClr>
                <a:schemeClr val="bg1"/>
              </a:buClr>
            </a:pPr>
            <a:endParaRPr lang="en-US" sz="2400" b="1" dirty="0">
              <a:latin typeface="Myriad Pro Light" panose="020B0403030403020204" charset="0"/>
            </a:endParaRPr>
          </a:p>
        </p:txBody>
      </p:sp>
      <p:sp>
        <p:nvSpPr>
          <p:cNvPr id="3" name="Content Placeholder 1"/>
          <p:cNvSpPr txBox="1">
            <a:spLocks/>
          </p:cNvSpPr>
          <p:nvPr/>
        </p:nvSpPr>
        <p:spPr>
          <a:xfrm>
            <a:off x="887103" y="416873"/>
            <a:ext cx="8666329"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err="1"/>
              <a:t>EnergySolutions</a:t>
            </a:r>
            <a:r>
              <a:rPr lang="en-US" sz="2000" i="1" dirty="0"/>
              <a:t>’ Waste Acceptance Criteria and Customer Portal Overview</a:t>
            </a:r>
          </a:p>
          <a:p>
            <a:pPr marL="0" indent="0" algn="ctr">
              <a:buNone/>
            </a:pPr>
            <a:r>
              <a:rPr lang="en-US" sz="3200" b="1" dirty="0"/>
              <a:t>ERS Waste Acceptance Process</a:t>
            </a:r>
          </a:p>
        </p:txBody>
      </p:sp>
      <p:pic>
        <p:nvPicPr>
          <p:cNvPr id="5" name="Picture 4" descr="Text, letter&#10;&#10;Description automatically generated">
            <a:extLst>
              <a:ext uri="{FF2B5EF4-FFF2-40B4-BE49-F238E27FC236}">
                <a16:creationId xmlns:a16="http://schemas.microsoft.com/office/drawing/2014/main" id="{CE8F6E0A-C62C-3EB5-60CC-EFDFA42EB4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56929" y="3429000"/>
            <a:ext cx="5877471" cy="3146091"/>
          </a:xfrm>
          <a:prstGeom prst="rect">
            <a:avLst/>
          </a:prstGeom>
        </p:spPr>
      </p:pic>
    </p:spTree>
    <p:extLst>
      <p:ext uri="{BB962C8B-B14F-4D97-AF65-F5344CB8AC3E}">
        <p14:creationId xmlns:p14="http://schemas.microsoft.com/office/powerpoint/2010/main" val="35454956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Rectangle 2"/>
          <p:cNvSpPr>
            <a:spLocks noChangeArrowheads="1"/>
          </p:cNvSpPr>
          <p:nvPr/>
        </p:nvSpPr>
        <p:spPr bwMode="auto">
          <a:xfrm>
            <a:off x="666749" y="1423751"/>
            <a:ext cx="10191751" cy="1661993"/>
          </a:xfrm>
          <a:prstGeom prst="rect">
            <a:avLst/>
          </a:prstGeom>
          <a:noFill/>
          <a:ln w="12700">
            <a:noFill/>
            <a:miter lim="800000"/>
            <a:headEnd/>
            <a:tailEnd/>
          </a:ln>
          <a:effectLst/>
        </p:spPr>
        <p:txBody>
          <a:bodyPr wrap="square">
            <a:spAutoFit/>
          </a:bodyPr>
          <a:lstStyle/>
          <a:p>
            <a:pPr lvl="4">
              <a:buClr>
                <a:schemeClr val="bg1"/>
              </a:buClr>
            </a:pPr>
            <a:r>
              <a:rPr lang="en-US" sz="2400" b="1" dirty="0">
                <a:latin typeface="Myriad Pro Light" panose="020B0403030403020204" charset="0"/>
              </a:rPr>
              <a:t>RCRA / TSCA Analysis (continued)</a:t>
            </a: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marL="285750" indent="-285750" algn="just">
              <a:buClr>
                <a:schemeClr val="bg1"/>
              </a:buClr>
              <a:buFont typeface="Arial" panose="020B0604020202020204" pitchFamily="34" charset="0"/>
              <a:buChar char="•"/>
            </a:pPr>
            <a:endParaRPr lang="en-US" b="1" dirty="0">
              <a:latin typeface="Myriad Pro Light" panose="020B0403030403020204" charset="0"/>
            </a:endParaRPr>
          </a:p>
          <a:p>
            <a:pPr>
              <a:buClr>
                <a:schemeClr val="bg1"/>
              </a:buClr>
            </a:pPr>
            <a:endParaRPr lang="en-US" b="1" dirty="0">
              <a:latin typeface="Myriad Pro Light" panose="020B0403030403020204" charset="0"/>
            </a:endParaRPr>
          </a:p>
          <a:p>
            <a:pPr>
              <a:buClr>
                <a:schemeClr val="bg1"/>
              </a:buClr>
            </a:pPr>
            <a:endParaRPr lang="en-US" sz="2400" b="1" dirty="0">
              <a:latin typeface="Myriad Pro Light" panose="020B0403030403020204" charset="0"/>
            </a:endParaRPr>
          </a:p>
        </p:txBody>
      </p:sp>
      <p:sp>
        <p:nvSpPr>
          <p:cNvPr id="3" name="Content Placeholder 1"/>
          <p:cNvSpPr txBox="1">
            <a:spLocks/>
          </p:cNvSpPr>
          <p:nvPr/>
        </p:nvSpPr>
        <p:spPr>
          <a:xfrm>
            <a:off x="887103" y="416873"/>
            <a:ext cx="8666329"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err="1"/>
              <a:t>EnergySolutions</a:t>
            </a:r>
            <a:r>
              <a:rPr lang="en-US" sz="2000" i="1" dirty="0"/>
              <a:t>’ Waste Acceptance Criteria and Customer Portal Overview</a:t>
            </a:r>
          </a:p>
          <a:p>
            <a:pPr marL="0" indent="0" algn="ctr">
              <a:buNone/>
            </a:pPr>
            <a:r>
              <a:rPr lang="en-US" sz="3200" b="1" dirty="0"/>
              <a:t>ERS Waste Acceptance Process</a:t>
            </a:r>
          </a:p>
        </p:txBody>
      </p:sp>
      <p:sp>
        <p:nvSpPr>
          <p:cNvPr id="4" name="TextBox 3">
            <a:extLst>
              <a:ext uri="{FF2B5EF4-FFF2-40B4-BE49-F238E27FC236}">
                <a16:creationId xmlns:a16="http://schemas.microsoft.com/office/drawing/2014/main" id="{301D0ACD-DC71-41EA-01A1-96DB6C250137}"/>
              </a:ext>
            </a:extLst>
          </p:cNvPr>
          <p:cNvSpPr txBox="1"/>
          <p:nvPr/>
        </p:nvSpPr>
        <p:spPr>
          <a:xfrm>
            <a:off x="2552700" y="2163900"/>
            <a:ext cx="5619750" cy="1477328"/>
          </a:xfrm>
          <a:prstGeom prst="rect">
            <a:avLst/>
          </a:prstGeom>
          <a:noFill/>
        </p:spPr>
        <p:txBody>
          <a:bodyPr wrap="square" rtlCol="0">
            <a:spAutoFit/>
          </a:bodyPr>
          <a:lstStyle/>
          <a:p>
            <a:r>
              <a:rPr lang="en-US" b="1" dirty="0">
                <a:latin typeface="Myriad Pro Light" panose="020B0403030403020204" charset="0"/>
              </a:rPr>
              <a:t>ORGANICS:</a:t>
            </a:r>
          </a:p>
          <a:p>
            <a:endParaRPr lang="en-US" b="1" dirty="0">
              <a:latin typeface="Myriad Pro Light" panose="020B0403030403020204" charset="0"/>
            </a:endParaRPr>
          </a:p>
          <a:p>
            <a:endParaRPr lang="en-US" b="1" dirty="0">
              <a:latin typeface="Myriad Pro Light" panose="020B0403030403020204" charset="0"/>
            </a:endParaRPr>
          </a:p>
          <a:p>
            <a:endParaRPr lang="en-US" b="1" dirty="0">
              <a:latin typeface="Myriad Pro Light" panose="020B0403030403020204" charset="0"/>
            </a:endParaRPr>
          </a:p>
          <a:p>
            <a:endParaRPr lang="en-US" b="1" dirty="0">
              <a:latin typeface="Myriad Pro Light" panose="020B0403030403020204" charset="0"/>
            </a:endParaRPr>
          </a:p>
        </p:txBody>
      </p:sp>
      <p:pic>
        <p:nvPicPr>
          <p:cNvPr id="10" name="Picture 9" descr="Text">
            <a:extLst>
              <a:ext uri="{FF2B5EF4-FFF2-40B4-BE49-F238E27FC236}">
                <a16:creationId xmlns:a16="http://schemas.microsoft.com/office/drawing/2014/main" id="{44E7C42E-9865-6808-F81D-C6FFD69D13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2701" y="2671526"/>
            <a:ext cx="7086600" cy="2535891"/>
          </a:xfrm>
          <a:prstGeom prst="rect">
            <a:avLst/>
          </a:prstGeom>
        </p:spPr>
      </p:pic>
      <p:sp>
        <p:nvSpPr>
          <p:cNvPr id="11" name="TextBox 10">
            <a:extLst>
              <a:ext uri="{FF2B5EF4-FFF2-40B4-BE49-F238E27FC236}">
                <a16:creationId xmlns:a16="http://schemas.microsoft.com/office/drawing/2014/main" id="{7A76E521-1657-75B0-3691-38A276CCF872}"/>
              </a:ext>
            </a:extLst>
          </p:cNvPr>
          <p:cNvSpPr txBox="1"/>
          <p:nvPr/>
        </p:nvSpPr>
        <p:spPr>
          <a:xfrm>
            <a:off x="1962150" y="5444854"/>
            <a:ext cx="8723845" cy="769441"/>
          </a:xfrm>
          <a:prstGeom prst="rect">
            <a:avLst/>
          </a:prstGeom>
          <a:noFill/>
        </p:spPr>
        <p:txBody>
          <a:bodyPr wrap="square" rtlCol="0">
            <a:spAutoFit/>
          </a:bodyPr>
          <a:lstStyle/>
          <a:p>
            <a:pPr marL="285750" indent="-285750">
              <a:buFont typeface="Arial" panose="020B0604020202020204" pitchFamily="34" charset="0"/>
              <a:buChar char="•"/>
            </a:pPr>
            <a:r>
              <a:rPr lang="en-US" sz="2200" b="1" dirty="0"/>
              <a:t>Waste may contain up to 4000 ppm (TOX), if appropriate mixing has occurred and can be demonstrated</a:t>
            </a:r>
            <a:r>
              <a:rPr lang="en-US" dirty="0"/>
              <a:t>.</a:t>
            </a:r>
          </a:p>
        </p:txBody>
      </p:sp>
    </p:spTree>
    <p:extLst>
      <p:ext uri="{BB962C8B-B14F-4D97-AF65-F5344CB8AC3E}">
        <p14:creationId xmlns:p14="http://schemas.microsoft.com/office/powerpoint/2010/main" val="37862837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Rectangle 2"/>
          <p:cNvSpPr>
            <a:spLocks noChangeArrowheads="1"/>
          </p:cNvSpPr>
          <p:nvPr/>
        </p:nvSpPr>
        <p:spPr bwMode="auto">
          <a:xfrm>
            <a:off x="1280045" y="1440409"/>
            <a:ext cx="8892655" cy="4985980"/>
          </a:xfrm>
          <a:prstGeom prst="rect">
            <a:avLst/>
          </a:prstGeom>
          <a:noFill/>
          <a:ln w="12700">
            <a:noFill/>
            <a:miter lim="800000"/>
            <a:headEnd/>
            <a:tailEnd/>
          </a:ln>
          <a:effectLst/>
        </p:spPr>
        <p:txBody>
          <a:bodyPr wrap="square">
            <a:spAutoFit/>
          </a:bodyPr>
          <a:lstStyle/>
          <a:p>
            <a:pPr>
              <a:buClr>
                <a:schemeClr val="bg1"/>
              </a:buClr>
            </a:pPr>
            <a:r>
              <a:rPr lang="en-US" sz="2400" b="1" dirty="0">
                <a:latin typeface="Myriad Pro Light" panose="020B0403030403020204" charset="0"/>
              </a:rPr>
              <a:t>Packaging Requirements</a:t>
            </a:r>
          </a:p>
          <a:p>
            <a:pPr marL="342900" indent="-342900">
              <a:buClr>
                <a:schemeClr val="bg1"/>
              </a:buClr>
              <a:buFont typeface="Arial" panose="020B0604020202020204" pitchFamily="34" charset="0"/>
              <a:buChar char="•"/>
            </a:pPr>
            <a:endParaRPr lang="en-US" sz="2400" b="1" dirty="0">
              <a:latin typeface="Myriad Pro Light" panose="020B0403030403020204" charset="0"/>
            </a:endParaRPr>
          </a:p>
          <a:p>
            <a:pPr marL="342900" indent="-342900">
              <a:buClr>
                <a:schemeClr val="bg1"/>
              </a:buClr>
              <a:buFont typeface="Arial" panose="020B0604020202020204" pitchFamily="34" charset="0"/>
              <a:buChar char="•"/>
            </a:pPr>
            <a:r>
              <a:rPr lang="en-US" sz="2400" b="1" dirty="0">
                <a:latin typeface="Myriad Pro Light" panose="020B0403030403020204" charset="0"/>
              </a:rPr>
              <a:t>All packaging must be in metal (Carbon or Stainless Steel) or plastic containers. All packaging must be compatible with waste contents and meet applicable DOT regulations.</a:t>
            </a:r>
          </a:p>
          <a:p>
            <a:pPr marL="342900" indent="-342900">
              <a:buClr>
                <a:schemeClr val="bg1"/>
              </a:buClr>
              <a:buFont typeface="Arial" panose="020B0604020202020204" pitchFamily="34" charset="0"/>
              <a:buChar char="•"/>
            </a:pPr>
            <a:endParaRPr lang="en-US" sz="2400" b="1" dirty="0">
              <a:latin typeface="Myriad Pro Light" panose="020B0403030403020204" charset="0"/>
            </a:endParaRPr>
          </a:p>
          <a:p>
            <a:pPr marL="342900" indent="-342900">
              <a:buClr>
                <a:schemeClr val="bg1"/>
              </a:buClr>
              <a:buFont typeface="Arial" panose="020B0604020202020204" pitchFamily="34" charset="0"/>
              <a:buChar char="•"/>
            </a:pPr>
            <a:r>
              <a:rPr lang="en-US" sz="2400" b="1" dirty="0">
                <a:latin typeface="Myriad Pro Light" panose="020B0403030403020204" charset="0"/>
              </a:rPr>
              <a:t>All containers not provided by ERS must have prior arrangements for disposition of empty packages. </a:t>
            </a:r>
          </a:p>
          <a:p>
            <a:pPr lvl="1">
              <a:buClr>
                <a:schemeClr val="bg1"/>
              </a:buClr>
            </a:pPr>
            <a:endParaRPr lang="en-US" sz="2400" b="1" dirty="0">
              <a:latin typeface="Myriad Pro Light" panose="020B0403030403020204" charset="0"/>
            </a:endParaRPr>
          </a:p>
          <a:p>
            <a:pPr marL="2171700" lvl="4" indent="-342900">
              <a:buClr>
                <a:schemeClr val="bg1"/>
              </a:buClr>
              <a:buFont typeface="Arial" panose="020B0604020202020204" pitchFamily="34" charset="0"/>
              <a:buChar char="•"/>
            </a:pPr>
            <a:endParaRPr lang="en-US" sz="2400" b="1" dirty="0">
              <a:latin typeface="Myriad Pro Light" panose="020B0403030403020204" charset="0"/>
            </a:endParaRP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a:buClr>
                <a:schemeClr val="bg1"/>
              </a:buClr>
            </a:pPr>
            <a:endParaRPr lang="en-US" b="1" dirty="0">
              <a:latin typeface="Myriad Pro Light" panose="020B0403030403020204" charset="0"/>
            </a:endParaRPr>
          </a:p>
          <a:p>
            <a:pPr>
              <a:buClr>
                <a:schemeClr val="bg1"/>
              </a:buClr>
            </a:pPr>
            <a:endParaRPr lang="en-US" sz="2400" b="1" dirty="0">
              <a:latin typeface="Myriad Pro Light" panose="020B0403030403020204" charset="0"/>
            </a:endParaRPr>
          </a:p>
        </p:txBody>
      </p:sp>
      <p:sp>
        <p:nvSpPr>
          <p:cNvPr id="3" name="Content Placeholder 1"/>
          <p:cNvSpPr txBox="1">
            <a:spLocks/>
          </p:cNvSpPr>
          <p:nvPr/>
        </p:nvSpPr>
        <p:spPr>
          <a:xfrm>
            <a:off x="887103" y="416873"/>
            <a:ext cx="8666329"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err="1"/>
              <a:t>EnergySolutions</a:t>
            </a:r>
            <a:r>
              <a:rPr lang="en-US" sz="2000" i="1" dirty="0"/>
              <a:t>’ Waste Acceptance Criteria and Customer Portal Overview</a:t>
            </a:r>
          </a:p>
          <a:p>
            <a:pPr marL="0" indent="0" algn="ctr">
              <a:buNone/>
            </a:pPr>
            <a:r>
              <a:rPr lang="en-US" sz="3200" b="1" dirty="0"/>
              <a:t>ERS Waste Acceptance</a:t>
            </a:r>
          </a:p>
        </p:txBody>
      </p:sp>
    </p:spTree>
    <p:extLst>
      <p:ext uri="{BB962C8B-B14F-4D97-AF65-F5344CB8AC3E}">
        <p14:creationId xmlns:p14="http://schemas.microsoft.com/office/powerpoint/2010/main" val="20246651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Rectangle 2"/>
          <p:cNvSpPr>
            <a:spLocks noChangeArrowheads="1"/>
          </p:cNvSpPr>
          <p:nvPr/>
        </p:nvSpPr>
        <p:spPr bwMode="auto">
          <a:xfrm>
            <a:off x="1280045" y="1440409"/>
            <a:ext cx="5216005" cy="6463308"/>
          </a:xfrm>
          <a:prstGeom prst="rect">
            <a:avLst/>
          </a:prstGeom>
          <a:noFill/>
          <a:ln w="12700">
            <a:noFill/>
            <a:miter lim="800000"/>
            <a:headEnd/>
            <a:tailEnd/>
          </a:ln>
          <a:effectLst/>
        </p:spPr>
        <p:txBody>
          <a:bodyPr wrap="square">
            <a:spAutoFit/>
          </a:bodyPr>
          <a:lstStyle/>
          <a:p>
            <a:pPr>
              <a:buClr>
                <a:schemeClr val="bg1"/>
              </a:buClr>
            </a:pPr>
            <a:r>
              <a:rPr lang="en-US" sz="2400" b="1" dirty="0">
                <a:latin typeface="Myriad Pro Light" panose="020B0403030403020204" charset="0"/>
              </a:rPr>
              <a:t>Foreign Material Clause</a:t>
            </a:r>
          </a:p>
          <a:p>
            <a:pPr marL="342900" indent="-342900">
              <a:buClr>
                <a:schemeClr val="bg1"/>
              </a:buClr>
              <a:buFont typeface="Arial" panose="020B0604020202020204" pitchFamily="34" charset="0"/>
              <a:buChar char="•"/>
            </a:pPr>
            <a:endParaRPr lang="en-US" sz="2400" b="1" dirty="0">
              <a:latin typeface="Myriad Pro Light" panose="020B0403030403020204" charset="0"/>
            </a:endParaRPr>
          </a:p>
          <a:p>
            <a:pPr marL="342900" indent="-342900">
              <a:buClr>
                <a:schemeClr val="bg1"/>
              </a:buClr>
              <a:buFont typeface="Arial" panose="020B0604020202020204" pitchFamily="34" charset="0"/>
              <a:buChar char="•"/>
            </a:pPr>
            <a:r>
              <a:rPr lang="en-US" sz="2400" b="1" dirty="0">
                <a:latin typeface="Myriad Pro Light" panose="020B0403030403020204" charset="0"/>
              </a:rPr>
              <a:t>All packages must be free of foreign material (duct tape, </a:t>
            </a:r>
            <a:r>
              <a:rPr lang="en-US" sz="2400" b="1" dirty="0" err="1">
                <a:latin typeface="Myriad Pro Light" panose="020B0403030403020204" charset="0"/>
              </a:rPr>
              <a:t>ppe</a:t>
            </a:r>
            <a:r>
              <a:rPr lang="en-US" sz="2400" b="1" dirty="0">
                <a:latin typeface="Myriad Pro Light" panose="020B0403030403020204" charset="0"/>
              </a:rPr>
              <a:t>, plastics, tie wraps, etc.) that could inhibit sluicing of material</a:t>
            </a:r>
          </a:p>
          <a:p>
            <a:pPr>
              <a:buClr>
                <a:schemeClr val="bg1"/>
              </a:buClr>
            </a:pPr>
            <a:endParaRPr lang="en-US" sz="2400" b="1" dirty="0">
              <a:latin typeface="Myriad Pro Light" panose="020B0403030403020204" charset="0"/>
            </a:endParaRPr>
          </a:p>
          <a:p>
            <a:pPr marL="800100" lvl="1" indent="-342900">
              <a:buClr>
                <a:schemeClr val="bg1"/>
              </a:buClr>
              <a:buFont typeface="Arial" panose="020B0604020202020204" pitchFamily="34" charset="0"/>
              <a:buChar char="•"/>
            </a:pPr>
            <a:r>
              <a:rPr lang="en-US" sz="2400" b="1" dirty="0">
                <a:highlight>
                  <a:srgbClr val="FFFF00"/>
                </a:highlight>
                <a:latin typeface="Myriad Pro Light" panose="020B0403030403020204" charset="0"/>
              </a:rPr>
              <a:t>Any packages that are suspected or known to have foreign materials must have ERS approval prior to shipping, case by case evaluation.</a:t>
            </a:r>
          </a:p>
          <a:p>
            <a:pPr lvl="1">
              <a:buClr>
                <a:schemeClr val="bg1"/>
              </a:buClr>
            </a:pPr>
            <a:endParaRPr lang="en-US" sz="2400" b="1" dirty="0">
              <a:latin typeface="Myriad Pro Light" panose="020B0403030403020204" charset="0"/>
            </a:endParaRPr>
          </a:p>
          <a:p>
            <a:pPr marL="2171700" lvl="4" indent="-342900">
              <a:buClr>
                <a:schemeClr val="bg1"/>
              </a:buClr>
              <a:buFont typeface="Arial" panose="020B0604020202020204" pitchFamily="34" charset="0"/>
              <a:buChar char="•"/>
            </a:pPr>
            <a:endParaRPr lang="en-US" sz="2400" b="1" dirty="0">
              <a:latin typeface="Myriad Pro Light" panose="020B0403030403020204" charset="0"/>
            </a:endParaRP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a:buClr>
                <a:schemeClr val="bg1"/>
              </a:buClr>
            </a:pPr>
            <a:endParaRPr lang="en-US" b="1" dirty="0">
              <a:latin typeface="Myriad Pro Light" panose="020B0403030403020204" charset="0"/>
            </a:endParaRPr>
          </a:p>
          <a:p>
            <a:pPr>
              <a:buClr>
                <a:schemeClr val="bg1"/>
              </a:buClr>
            </a:pPr>
            <a:endParaRPr lang="en-US" sz="2400" b="1" dirty="0">
              <a:latin typeface="Myriad Pro Light" panose="020B0403030403020204" charset="0"/>
            </a:endParaRPr>
          </a:p>
        </p:txBody>
      </p:sp>
      <p:sp>
        <p:nvSpPr>
          <p:cNvPr id="3" name="Content Placeholder 1"/>
          <p:cNvSpPr txBox="1">
            <a:spLocks/>
          </p:cNvSpPr>
          <p:nvPr/>
        </p:nvSpPr>
        <p:spPr>
          <a:xfrm>
            <a:off x="887103" y="416873"/>
            <a:ext cx="8666329"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err="1"/>
              <a:t>EnergySolutions</a:t>
            </a:r>
            <a:r>
              <a:rPr lang="en-US" sz="2000" i="1" dirty="0"/>
              <a:t>’ Waste Acceptance Criteria and Customer Portal Overview</a:t>
            </a:r>
          </a:p>
          <a:p>
            <a:pPr marL="0" indent="0" algn="ctr">
              <a:buNone/>
            </a:pPr>
            <a:r>
              <a:rPr lang="en-US" sz="3200" b="1" dirty="0"/>
              <a:t>ERS Waste Acceptance</a:t>
            </a:r>
          </a:p>
        </p:txBody>
      </p:sp>
      <p:pic>
        <p:nvPicPr>
          <p:cNvPr id="5" name="Picture 4" descr="Several pieces of duct tape&#10;&#10;Description automatically generated with low confidence">
            <a:extLst>
              <a:ext uri="{FF2B5EF4-FFF2-40B4-BE49-F238E27FC236}">
                <a16:creationId xmlns:a16="http://schemas.microsoft.com/office/drawing/2014/main" id="{69E3D1AE-AA5F-93ED-7593-D0583C331437}"/>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6992874" y="2245672"/>
            <a:ext cx="3985756" cy="2650683"/>
          </a:xfrm>
          <a:prstGeom prst="rect">
            <a:avLst/>
          </a:prstGeom>
        </p:spPr>
      </p:pic>
      <p:cxnSp>
        <p:nvCxnSpPr>
          <p:cNvPr id="6" name="Straight Connector 5">
            <a:extLst>
              <a:ext uri="{FF2B5EF4-FFF2-40B4-BE49-F238E27FC236}">
                <a16:creationId xmlns:a16="http://schemas.microsoft.com/office/drawing/2014/main" id="{DD0CE5D0-E0BD-66A6-D986-3AB872B1958B}"/>
              </a:ext>
            </a:extLst>
          </p:cNvPr>
          <p:cNvCxnSpPr>
            <a:cxnSpLocks/>
          </p:cNvCxnSpPr>
          <p:nvPr/>
        </p:nvCxnSpPr>
        <p:spPr>
          <a:xfrm>
            <a:off x="6992874" y="2245672"/>
            <a:ext cx="3985756" cy="2650683"/>
          </a:xfrm>
          <a:prstGeom prst="line">
            <a:avLst/>
          </a:prstGeom>
          <a:ln/>
        </p:spPr>
        <p:style>
          <a:lnRef idx="3">
            <a:schemeClr val="dk1"/>
          </a:lnRef>
          <a:fillRef idx="0">
            <a:schemeClr val="dk1"/>
          </a:fillRef>
          <a:effectRef idx="2">
            <a:schemeClr val="dk1"/>
          </a:effectRef>
          <a:fontRef idx="minor">
            <a:schemeClr val="tx1"/>
          </a:fontRef>
        </p:style>
      </p:cxnSp>
      <p:cxnSp>
        <p:nvCxnSpPr>
          <p:cNvPr id="10" name="Straight Connector 9">
            <a:extLst>
              <a:ext uri="{FF2B5EF4-FFF2-40B4-BE49-F238E27FC236}">
                <a16:creationId xmlns:a16="http://schemas.microsoft.com/office/drawing/2014/main" id="{A06D2E69-A207-D9BA-F55E-613CA786F89D}"/>
              </a:ext>
            </a:extLst>
          </p:cNvPr>
          <p:cNvCxnSpPr>
            <a:cxnSpLocks/>
          </p:cNvCxnSpPr>
          <p:nvPr/>
        </p:nvCxnSpPr>
        <p:spPr>
          <a:xfrm flipH="1">
            <a:off x="6992874" y="2245672"/>
            <a:ext cx="3985756" cy="2650683"/>
          </a:xfrm>
          <a:prstGeom prst="line">
            <a:avLst/>
          </a:prstGeom>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22373488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Rectangle 2"/>
          <p:cNvSpPr>
            <a:spLocks noChangeArrowheads="1"/>
          </p:cNvSpPr>
          <p:nvPr/>
        </p:nvSpPr>
        <p:spPr bwMode="auto">
          <a:xfrm>
            <a:off x="1280045" y="1440409"/>
            <a:ext cx="9433448" cy="3970318"/>
          </a:xfrm>
          <a:prstGeom prst="rect">
            <a:avLst/>
          </a:prstGeom>
          <a:noFill/>
          <a:ln w="12700">
            <a:noFill/>
            <a:miter lim="800000"/>
            <a:headEnd/>
            <a:tailEnd/>
          </a:ln>
          <a:effectLst/>
        </p:spPr>
        <p:txBody>
          <a:bodyPr wrap="square">
            <a:spAutoFit/>
          </a:bodyPr>
          <a:lstStyle/>
          <a:p>
            <a:pPr>
              <a:buClr>
                <a:schemeClr val="bg1"/>
              </a:buClr>
            </a:pPr>
            <a:r>
              <a:rPr lang="en-US" sz="3000" b="1" dirty="0">
                <a:latin typeface="Myriad Pro Light" panose="020B0403030403020204" charset="0"/>
              </a:rPr>
              <a:t>Non-Conforming Waste</a:t>
            </a:r>
          </a:p>
          <a:p>
            <a:pPr marL="342900" indent="-342900">
              <a:buClr>
                <a:schemeClr val="bg1"/>
              </a:buClr>
              <a:buFont typeface="Arial" panose="020B0604020202020204" pitchFamily="34" charset="0"/>
              <a:buChar char="•"/>
            </a:pPr>
            <a:endParaRPr lang="en-US" sz="2400" b="1" dirty="0">
              <a:latin typeface="Myriad Pro Light" panose="020B0403030403020204" charset="0"/>
            </a:endParaRPr>
          </a:p>
          <a:p>
            <a:pPr marL="342900" indent="-342900">
              <a:buClr>
                <a:schemeClr val="bg1"/>
              </a:buClr>
              <a:buFont typeface="Arial" panose="020B0604020202020204" pitchFamily="34" charset="0"/>
              <a:buChar char="•"/>
            </a:pPr>
            <a:r>
              <a:rPr lang="en-US" sz="2400" b="1" dirty="0">
                <a:latin typeface="Myriad Pro Light" panose="020B0403030403020204" charset="0"/>
              </a:rPr>
              <a:t>Any waste that is found to be non-conforming will be dispositioned as required by applicable regulations or returned to the Generator </a:t>
            </a:r>
            <a:r>
              <a:rPr lang="en-US" sz="2400" b="1" dirty="0">
                <a:highlight>
                  <a:srgbClr val="FFFF00"/>
                </a:highlight>
                <a:latin typeface="Myriad Pro Light" panose="020B0403030403020204" charset="0"/>
              </a:rPr>
              <a:t>(at Generator’s expense).</a:t>
            </a:r>
          </a:p>
          <a:p>
            <a:pPr lvl="1">
              <a:buClr>
                <a:schemeClr val="bg1"/>
              </a:buClr>
            </a:pPr>
            <a:endParaRPr lang="en-US" sz="2400" b="1" dirty="0">
              <a:latin typeface="Myriad Pro Light" panose="020B0403030403020204" charset="0"/>
            </a:endParaRPr>
          </a:p>
          <a:p>
            <a:pPr marL="2171700" lvl="4" indent="-342900">
              <a:buClr>
                <a:schemeClr val="bg1"/>
              </a:buClr>
              <a:buFont typeface="Arial" panose="020B0604020202020204" pitchFamily="34" charset="0"/>
              <a:buChar char="•"/>
            </a:pPr>
            <a:endParaRPr lang="en-US" sz="2400" b="1" dirty="0">
              <a:latin typeface="Myriad Pro Light" panose="020B0403030403020204" charset="0"/>
            </a:endParaRP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a:buClr>
                <a:schemeClr val="bg1"/>
              </a:buClr>
            </a:pPr>
            <a:endParaRPr lang="en-US" b="1" dirty="0">
              <a:latin typeface="Myriad Pro Light" panose="020B0403030403020204" charset="0"/>
            </a:endParaRPr>
          </a:p>
          <a:p>
            <a:pPr>
              <a:buClr>
                <a:schemeClr val="bg1"/>
              </a:buClr>
            </a:pPr>
            <a:endParaRPr lang="en-US" sz="2400" b="1" dirty="0">
              <a:latin typeface="Myriad Pro Light" panose="020B0403030403020204" charset="0"/>
            </a:endParaRPr>
          </a:p>
        </p:txBody>
      </p:sp>
      <p:sp>
        <p:nvSpPr>
          <p:cNvPr id="3" name="Content Placeholder 1"/>
          <p:cNvSpPr txBox="1">
            <a:spLocks/>
          </p:cNvSpPr>
          <p:nvPr/>
        </p:nvSpPr>
        <p:spPr>
          <a:xfrm>
            <a:off x="887103" y="416873"/>
            <a:ext cx="8666329"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err="1"/>
              <a:t>EnergySolutions</a:t>
            </a:r>
            <a:r>
              <a:rPr lang="en-US" sz="2000" i="1" dirty="0"/>
              <a:t>’ Waste Acceptance Criteria and Customer Portal Overview</a:t>
            </a:r>
          </a:p>
          <a:p>
            <a:pPr marL="0" indent="0" algn="ctr">
              <a:buNone/>
            </a:pPr>
            <a:r>
              <a:rPr lang="en-US" sz="3200" b="1" dirty="0"/>
              <a:t>ERS Waste Acceptance</a:t>
            </a:r>
          </a:p>
        </p:txBody>
      </p:sp>
    </p:spTree>
    <p:extLst>
      <p:ext uri="{BB962C8B-B14F-4D97-AF65-F5344CB8AC3E}">
        <p14:creationId xmlns:p14="http://schemas.microsoft.com/office/powerpoint/2010/main" val="15912362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Rectangle 2"/>
          <p:cNvSpPr>
            <a:spLocks noChangeArrowheads="1"/>
          </p:cNvSpPr>
          <p:nvPr/>
        </p:nvSpPr>
        <p:spPr bwMode="auto">
          <a:xfrm>
            <a:off x="1280045" y="1440409"/>
            <a:ext cx="10911955" cy="6463308"/>
          </a:xfrm>
          <a:prstGeom prst="rect">
            <a:avLst/>
          </a:prstGeom>
          <a:noFill/>
          <a:ln w="12700">
            <a:noFill/>
            <a:miter lim="800000"/>
            <a:headEnd/>
            <a:tailEnd/>
          </a:ln>
          <a:effectLst/>
        </p:spPr>
        <p:txBody>
          <a:bodyPr wrap="square">
            <a:spAutoFit/>
          </a:bodyPr>
          <a:lstStyle/>
          <a:p>
            <a:pPr>
              <a:buClr>
                <a:schemeClr val="bg1"/>
              </a:buClr>
            </a:pPr>
            <a:r>
              <a:rPr lang="en-US" sz="2400" b="1" dirty="0">
                <a:latin typeface="Myriad Pro Light" panose="020B0403030403020204" charset="0"/>
              </a:rPr>
              <a:t>Resin / Sluiceable Filter Media Requirements</a:t>
            </a:r>
          </a:p>
          <a:p>
            <a:pPr marL="342900" indent="-342900">
              <a:buClr>
                <a:schemeClr val="bg1"/>
              </a:buClr>
              <a:buFont typeface="Arial" panose="020B0604020202020204" pitchFamily="34" charset="0"/>
              <a:buChar char="•"/>
            </a:pPr>
            <a:endParaRPr lang="en-US" sz="2400" b="1" dirty="0">
              <a:latin typeface="Myriad Pro Light" panose="020B0403030403020204" charset="0"/>
            </a:endParaRPr>
          </a:p>
          <a:p>
            <a:pPr marL="342900" indent="-342900">
              <a:buFont typeface="Arial" panose="020B0604020202020204" pitchFamily="34" charset="0"/>
              <a:buChar char="•"/>
            </a:pPr>
            <a:r>
              <a:rPr lang="en-US" sz="2400" b="1" i="0" dirty="0">
                <a:solidFill>
                  <a:srgbClr val="000000"/>
                </a:solidFill>
                <a:effectLst/>
                <a:latin typeface="Myriad Pro Light" panose="020B0403030403020204" charset="0"/>
              </a:rPr>
              <a:t>Processing can be performed on a wide variety of organic waste media including bead resin, powdered resin, activated carbon (charcoal), and other powdered filter media. Waste media must meet the following specific guidelines for processing unless written approval is provided by ERS. No exceptions will be granted for hazardous waste.</a:t>
            </a:r>
          </a:p>
          <a:p>
            <a:pPr marL="342900" indent="-342900">
              <a:buFont typeface="Arial" panose="020B0604020202020204" pitchFamily="34" charset="0"/>
              <a:buChar char="•"/>
            </a:pPr>
            <a:r>
              <a:rPr lang="en-US" sz="2400" b="1" i="0">
                <a:solidFill>
                  <a:srgbClr val="000000"/>
                </a:solidFill>
                <a:effectLst/>
                <a:latin typeface="Myriad Pro Light" panose="020B0403030403020204" charset="0"/>
              </a:rPr>
              <a:t>Inorganics </a:t>
            </a:r>
            <a:r>
              <a:rPr lang="en-US" sz="2400" b="1" i="0" dirty="0">
                <a:solidFill>
                  <a:srgbClr val="000000"/>
                </a:solidFill>
                <a:effectLst/>
                <a:latin typeface="Myriad Pro Light" panose="020B0403030403020204" charset="0"/>
              </a:rPr>
              <a:t>(i.e. dirt, metal oxides, etc.) ≤ 5 </a:t>
            </a:r>
            <a:r>
              <a:rPr lang="en-US" sz="2400" b="1" i="0" dirty="0" err="1">
                <a:solidFill>
                  <a:srgbClr val="000000"/>
                </a:solidFill>
                <a:effectLst/>
                <a:latin typeface="Myriad Pro Light" panose="020B0403030403020204" charset="0"/>
              </a:rPr>
              <a:t>wt</a:t>
            </a:r>
            <a:r>
              <a:rPr lang="en-US" sz="2400" b="1" i="0" dirty="0">
                <a:solidFill>
                  <a:srgbClr val="000000"/>
                </a:solidFill>
                <a:effectLst/>
                <a:latin typeface="Myriad Pro Light" panose="020B0403030403020204" charset="0"/>
              </a:rPr>
              <a:t>%</a:t>
            </a:r>
          </a:p>
          <a:p>
            <a:pPr marL="342900" indent="-342900">
              <a:buFont typeface="Arial" panose="020B0604020202020204" pitchFamily="34" charset="0"/>
              <a:buChar char="•"/>
            </a:pPr>
            <a:r>
              <a:rPr lang="en-US" sz="2400" b="1" i="0" dirty="0">
                <a:solidFill>
                  <a:srgbClr val="000000"/>
                </a:solidFill>
                <a:effectLst/>
                <a:latin typeface="Myriad Pro Light" panose="020B0403030403020204" charset="0"/>
              </a:rPr>
              <a:t>Soluble inorganics &lt; 1%</a:t>
            </a:r>
          </a:p>
          <a:p>
            <a:pPr marL="342900" indent="-342900">
              <a:buFont typeface="Arial" panose="020B0604020202020204" pitchFamily="34" charset="0"/>
              <a:buChar char="•"/>
            </a:pPr>
            <a:r>
              <a:rPr lang="en-US" sz="2400" b="1" i="0" dirty="0">
                <a:solidFill>
                  <a:srgbClr val="000000"/>
                </a:solidFill>
                <a:effectLst/>
                <a:latin typeface="Myriad Pro Light" panose="020B0403030403020204" charset="0"/>
              </a:rPr>
              <a:t>Particle Size &lt; 5/32”</a:t>
            </a:r>
          </a:p>
          <a:p>
            <a:pPr marL="342900" indent="-342900">
              <a:buFont typeface="Arial" panose="020B0604020202020204" pitchFamily="34" charset="0"/>
              <a:buChar char="•"/>
            </a:pPr>
            <a:r>
              <a:rPr lang="en-US" sz="2400" b="1" i="0" dirty="0">
                <a:solidFill>
                  <a:srgbClr val="000000"/>
                </a:solidFill>
                <a:effectLst/>
                <a:latin typeface="Myriad Pro Light" panose="020B0403030403020204" charset="0"/>
              </a:rPr>
              <a:t>Aqueous Liquids Content ≤3 inches above waste surface</a:t>
            </a:r>
          </a:p>
          <a:p>
            <a:pPr marL="342900" indent="-342900">
              <a:buFont typeface="Arial" panose="020B0604020202020204" pitchFamily="34" charset="0"/>
              <a:buChar char="•"/>
            </a:pPr>
            <a:r>
              <a:rPr lang="en-US" sz="2400" b="1" i="0" dirty="0">
                <a:solidFill>
                  <a:srgbClr val="000000"/>
                </a:solidFill>
                <a:effectLst/>
                <a:latin typeface="Myriad Pro Light" panose="020B0403030403020204" charset="0"/>
              </a:rPr>
              <a:t>Non-hazardous by RCRA/TSCA Guidelines</a:t>
            </a:r>
            <a:r>
              <a:rPr lang="en-US" sz="2400" b="1" dirty="0">
                <a:latin typeface="Myriad Pro Light" panose="020B0403030403020204" charset="0"/>
              </a:rPr>
              <a:t> (section 6.3 of the WAC)</a:t>
            </a:r>
            <a:br>
              <a:rPr lang="en-US" sz="2400" dirty="0"/>
            </a:br>
            <a:endParaRPr lang="en-US" sz="2400" b="1" dirty="0">
              <a:latin typeface="Myriad Pro Light" panose="020B0403030403020204" charset="0"/>
            </a:endParaRPr>
          </a:p>
          <a:p>
            <a:pPr marL="2171700" lvl="4" indent="-342900">
              <a:buClr>
                <a:schemeClr val="bg1"/>
              </a:buClr>
              <a:buFont typeface="Arial" panose="020B0604020202020204" pitchFamily="34" charset="0"/>
              <a:buChar char="•"/>
            </a:pPr>
            <a:endParaRPr lang="en-US" sz="2400" b="1" dirty="0">
              <a:latin typeface="Myriad Pro Light" panose="020B0403030403020204" charset="0"/>
            </a:endParaRP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a:buClr>
                <a:schemeClr val="bg1"/>
              </a:buClr>
            </a:pPr>
            <a:endParaRPr lang="en-US" b="1" dirty="0">
              <a:latin typeface="Myriad Pro Light" panose="020B0403030403020204" charset="0"/>
            </a:endParaRPr>
          </a:p>
          <a:p>
            <a:pPr>
              <a:buClr>
                <a:schemeClr val="bg1"/>
              </a:buClr>
            </a:pPr>
            <a:endParaRPr lang="en-US" sz="2400" b="1" dirty="0">
              <a:latin typeface="Myriad Pro Light" panose="020B0403030403020204" charset="0"/>
            </a:endParaRPr>
          </a:p>
        </p:txBody>
      </p:sp>
      <p:sp>
        <p:nvSpPr>
          <p:cNvPr id="3" name="Content Placeholder 1"/>
          <p:cNvSpPr txBox="1">
            <a:spLocks/>
          </p:cNvSpPr>
          <p:nvPr/>
        </p:nvSpPr>
        <p:spPr>
          <a:xfrm>
            <a:off x="887103" y="416873"/>
            <a:ext cx="8666329"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err="1"/>
              <a:t>EnergySolutions</a:t>
            </a:r>
            <a:r>
              <a:rPr lang="en-US" sz="2000" i="1" dirty="0"/>
              <a:t>’ Waste Acceptance Criteria and Customer Portal Overview</a:t>
            </a:r>
          </a:p>
          <a:p>
            <a:pPr marL="0" indent="0" algn="ctr">
              <a:buNone/>
            </a:pPr>
            <a:r>
              <a:rPr lang="en-US" sz="3200" b="1" dirty="0"/>
              <a:t>ERS Waste Acceptance</a:t>
            </a:r>
          </a:p>
        </p:txBody>
      </p:sp>
    </p:spTree>
    <p:extLst>
      <p:ext uri="{BB962C8B-B14F-4D97-AF65-F5344CB8AC3E}">
        <p14:creationId xmlns:p14="http://schemas.microsoft.com/office/powerpoint/2010/main" val="20007650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Rectangle 2"/>
          <p:cNvSpPr>
            <a:spLocks noChangeArrowheads="1"/>
          </p:cNvSpPr>
          <p:nvPr/>
        </p:nvSpPr>
        <p:spPr bwMode="auto">
          <a:xfrm>
            <a:off x="1280045" y="1440409"/>
            <a:ext cx="10911955" cy="4985980"/>
          </a:xfrm>
          <a:prstGeom prst="rect">
            <a:avLst/>
          </a:prstGeom>
          <a:noFill/>
          <a:ln w="12700">
            <a:noFill/>
            <a:miter lim="800000"/>
            <a:headEnd/>
            <a:tailEnd/>
          </a:ln>
          <a:effectLst/>
        </p:spPr>
        <p:txBody>
          <a:bodyPr wrap="square">
            <a:spAutoFit/>
          </a:bodyPr>
          <a:lstStyle/>
          <a:p>
            <a:pPr>
              <a:buClr>
                <a:schemeClr val="bg1"/>
              </a:buClr>
            </a:pPr>
            <a:r>
              <a:rPr lang="en-US" sz="2400" b="1" dirty="0">
                <a:latin typeface="Myriad Pro Light" panose="020B0403030403020204" charset="0"/>
              </a:rPr>
              <a:t>Aqueous Liquids Requirements</a:t>
            </a:r>
          </a:p>
          <a:p>
            <a:pPr marL="342900" indent="-342900">
              <a:buClr>
                <a:schemeClr val="bg1"/>
              </a:buClr>
              <a:buFont typeface="Arial" panose="020B0604020202020204" pitchFamily="34" charset="0"/>
              <a:buChar char="•"/>
            </a:pPr>
            <a:endParaRPr lang="en-US" sz="2400" b="1" dirty="0">
              <a:latin typeface="Myriad Pro Light" panose="020B0403030403020204" charset="0"/>
            </a:endParaRPr>
          </a:p>
          <a:p>
            <a:pPr marL="342900" indent="-342900">
              <a:buFont typeface="Arial" panose="020B0604020202020204" pitchFamily="34" charset="0"/>
              <a:buChar char="•"/>
            </a:pPr>
            <a:r>
              <a:rPr lang="en-US" sz="2400" b="1" dirty="0">
                <a:solidFill>
                  <a:srgbClr val="000000"/>
                </a:solidFill>
                <a:latin typeface="Myriad Pro Light" panose="020B0403030403020204" charset="0"/>
              </a:rPr>
              <a:t>pH Range: 5-9</a:t>
            </a:r>
            <a:endParaRPr lang="en-US" sz="2400" b="1" i="0" dirty="0">
              <a:solidFill>
                <a:srgbClr val="000000"/>
              </a:solidFill>
              <a:effectLst/>
              <a:latin typeface="Myriad Pro Light" panose="020B0403030403020204" charset="0"/>
            </a:endParaRPr>
          </a:p>
          <a:p>
            <a:pPr marL="342900" indent="-342900">
              <a:buFont typeface="Arial" panose="020B0604020202020204" pitchFamily="34" charset="0"/>
              <a:buChar char="•"/>
            </a:pPr>
            <a:r>
              <a:rPr lang="en-US" sz="2400" b="1" dirty="0">
                <a:solidFill>
                  <a:srgbClr val="000000"/>
                </a:solidFill>
                <a:latin typeface="Myriad Pro Light" panose="020B0403030403020204" charset="0"/>
              </a:rPr>
              <a:t>Solids Content: &lt; 10% volume</a:t>
            </a:r>
            <a:endParaRPr lang="en-US" sz="2400" b="1" i="0" dirty="0">
              <a:solidFill>
                <a:srgbClr val="000000"/>
              </a:solidFill>
              <a:effectLst/>
              <a:latin typeface="Myriad Pro Light" panose="020B0403030403020204" charset="0"/>
            </a:endParaRPr>
          </a:p>
          <a:p>
            <a:pPr marL="342900" indent="-342900">
              <a:buFont typeface="Arial" panose="020B0604020202020204" pitchFamily="34" charset="0"/>
              <a:buChar char="•"/>
            </a:pPr>
            <a:r>
              <a:rPr lang="en-US" sz="2400" b="1" dirty="0">
                <a:solidFill>
                  <a:srgbClr val="000000"/>
                </a:solidFill>
                <a:latin typeface="Myriad Pro Light" panose="020B0403030403020204" charset="0"/>
              </a:rPr>
              <a:t>Oil Content:</a:t>
            </a:r>
            <a:r>
              <a:rPr lang="en-US" sz="2400" b="1" i="0" dirty="0">
                <a:solidFill>
                  <a:srgbClr val="000000"/>
                </a:solidFill>
                <a:effectLst/>
                <a:latin typeface="Myriad Pro Light" panose="020B0403030403020204" charset="0"/>
              </a:rPr>
              <a:t> &lt; 10% volume</a:t>
            </a:r>
          </a:p>
          <a:p>
            <a:pPr marL="342900" indent="-342900">
              <a:buFont typeface="Arial" panose="020B0604020202020204" pitchFamily="34" charset="0"/>
              <a:buChar char="•"/>
            </a:pPr>
            <a:r>
              <a:rPr lang="en-US" sz="2400" b="1" i="0" dirty="0">
                <a:solidFill>
                  <a:srgbClr val="000000"/>
                </a:solidFill>
                <a:effectLst/>
                <a:latin typeface="Myriad Pro Light" panose="020B0403030403020204" charset="0"/>
              </a:rPr>
              <a:t>Particle Size: &lt; 5/32”</a:t>
            </a:r>
          </a:p>
          <a:p>
            <a:pPr marL="342900" indent="-342900">
              <a:buFont typeface="Arial" panose="020B0604020202020204" pitchFamily="34" charset="0"/>
              <a:buChar char="•"/>
            </a:pPr>
            <a:r>
              <a:rPr lang="en-US" sz="2400" b="1" dirty="0">
                <a:solidFill>
                  <a:srgbClr val="000000"/>
                </a:solidFill>
                <a:latin typeface="Myriad Pro Light" panose="020B0403030403020204" charset="0"/>
              </a:rPr>
              <a:t>Chelating Agents: &lt; 20% volume</a:t>
            </a:r>
            <a:endParaRPr lang="en-US" sz="2400" b="1" i="0" dirty="0">
              <a:solidFill>
                <a:srgbClr val="000000"/>
              </a:solidFill>
              <a:effectLst/>
              <a:latin typeface="Myriad Pro Light" panose="020B0403030403020204" charset="0"/>
            </a:endParaRPr>
          </a:p>
          <a:p>
            <a:pPr marL="342900" indent="-342900">
              <a:buFont typeface="Arial" panose="020B0604020202020204" pitchFamily="34" charset="0"/>
              <a:buChar char="•"/>
            </a:pPr>
            <a:r>
              <a:rPr lang="en-US" sz="2400" b="1" i="0" dirty="0">
                <a:solidFill>
                  <a:srgbClr val="000000"/>
                </a:solidFill>
                <a:effectLst/>
                <a:latin typeface="Myriad Pro Light" panose="020B0403030403020204" charset="0"/>
              </a:rPr>
              <a:t>Non-hazardous by RCRA/TSCA Guidelines</a:t>
            </a:r>
            <a:r>
              <a:rPr lang="en-US" sz="2400" b="1" dirty="0">
                <a:latin typeface="Myriad Pro Light" panose="020B0403030403020204" charset="0"/>
              </a:rPr>
              <a:t> (section 6.3 of the WAC)</a:t>
            </a:r>
            <a:br>
              <a:rPr lang="en-US" sz="2400" dirty="0"/>
            </a:br>
            <a:endParaRPr lang="en-US" sz="2400" b="1" dirty="0">
              <a:latin typeface="Myriad Pro Light" panose="020B0403030403020204" charset="0"/>
            </a:endParaRPr>
          </a:p>
          <a:p>
            <a:pPr marL="2171700" lvl="4" indent="-342900">
              <a:buClr>
                <a:schemeClr val="bg1"/>
              </a:buClr>
              <a:buFont typeface="Arial" panose="020B0604020202020204" pitchFamily="34" charset="0"/>
              <a:buChar char="•"/>
            </a:pPr>
            <a:endParaRPr lang="en-US" sz="2400" b="1" dirty="0">
              <a:latin typeface="Myriad Pro Light" panose="020B0403030403020204" charset="0"/>
            </a:endParaRP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a:buClr>
                <a:schemeClr val="bg1"/>
              </a:buClr>
            </a:pPr>
            <a:endParaRPr lang="en-US" b="1" dirty="0">
              <a:latin typeface="Myriad Pro Light" panose="020B0403030403020204" charset="0"/>
            </a:endParaRPr>
          </a:p>
          <a:p>
            <a:pPr>
              <a:buClr>
                <a:schemeClr val="bg1"/>
              </a:buClr>
            </a:pPr>
            <a:endParaRPr lang="en-US" sz="2400" b="1" dirty="0">
              <a:latin typeface="Myriad Pro Light" panose="020B0403030403020204" charset="0"/>
            </a:endParaRPr>
          </a:p>
        </p:txBody>
      </p:sp>
      <p:sp>
        <p:nvSpPr>
          <p:cNvPr id="3" name="Content Placeholder 1"/>
          <p:cNvSpPr txBox="1">
            <a:spLocks/>
          </p:cNvSpPr>
          <p:nvPr/>
        </p:nvSpPr>
        <p:spPr>
          <a:xfrm>
            <a:off x="887103" y="416873"/>
            <a:ext cx="8666329"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err="1"/>
              <a:t>EnergySolutions</a:t>
            </a:r>
            <a:r>
              <a:rPr lang="en-US" sz="2000" i="1" dirty="0"/>
              <a:t>’ Waste Acceptance Criteria and Customer Portal Overview</a:t>
            </a:r>
          </a:p>
          <a:p>
            <a:pPr marL="0" indent="0" algn="ctr">
              <a:buNone/>
            </a:pPr>
            <a:r>
              <a:rPr lang="en-US" sz="3200" b="1" dirty="0"/>
              <a:t>ERS Waste Acceptance</a:t>
            </a:r>
          </a:p>
        </p:txBody>
      </p:sp>
    </p:spTree>
    <p:extLst>
      <p:ext uri="{BB962C8B-B14F-4D97-AF65-F5344CB8AC3E}">
        <p14:creationId xmlns:p14="http://schemas.microsoft.com/office/powerpoint/2010/main" val="29361299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Rectangle 2"/>
          <p:cNvSpPr>
            <a:spLocks noChangeArrowheads="1"/>
          </p:cNvSpPr>
          <p:nvPr/>
        </p:nvSpPr>
        <p:spPr bwMode="auto">
          <a:xfrm>
            <a:off x="1280045" y="1440409"/>
            <a:ext cx="10911955" cy="4985980"/>
          </a:xfrm>
          <a:prstGeom prst="rect">
            <a:avLst/>
          </a:prstGeom>
          <a:noFill/>
          <a:ln w="12700">
            <a:noFill/>
            <a:miter lim="800000"/>
            <a:headEnd/>
            <a:tailEnd/>
          </a:ln>
          <a:effectLst/>
        </p:spPr>
        <p:txBody>
          <a:bodyPr wrap="square">
            <a:spAutoFit/>
          </a:bodyPr>
          <a:lstStyle/>
          <a:p>
            <a:pPr>
              <a:buClr>
                <a:schemeClr val="bg1"/>
              </a:buClr>
            </a:pPr>
            <a:r>
              <a:rPr lang="en-US" sz="2400" b="1" dirty="0">
                <a:latin typeface="Myriad Pro Light" panose="020B0403030403020204" charset="0"/>
              </a:rPr>
              <a:t>Contaminated Oil Requirements</a:t>
            </a:r>
          </a:p>
          <a:p>
            <a:pPr marL="342900" indent="-342900">
              <a:buClr>
                <a:schemeClr val="bg1"/>
              </a:buClr>
              <a:buFont typeface="Arial" panose="020B0604020202020204" pitchFamily="34" charset="0"/>
              <a:buChar char="•"/>
            </a:pPr>
            <a:endParaRPr lang="en-US" sz="2400" b="1" dirty="0">
              <a:latin typeface="Myriad Pro Light" panose="020B0403030403020204" charset="0"/>
            </a:endParaRPr>
          </a:p>
          <a:p>
            <a:pPr marL="342900" indent="-342900">
              <a:buFont typeface="Arial" panose="020B0604020202020204" pitchFamily="34" charset="0"/>
              <a:buChar char="•"/>
            </a:pPr>
            <a:r>
              <a:rPr lang="en-US" sz="2400" b="1" i="0" dirty="0">
                <a:solidFill>
                  <a:srgbClr val="000000"/>
                </a:solidFill>
                <a:effectLst/>
                <a:latin typeface="Myriad Pro Light" panose="020B0403030403020204" charset="0"/>
              </a:rPr>
              <a:t>Viscosity: &lt;40 weight (&lt;100ssu)</a:t>
            </a:r>
          </a:p>
          <a:p>
            <a:pPr marL="342900" indent="-342900">
              <a:buFont typeface="Arial" panose="020B0604020202020204" pitchFamily="34" charset="0"/>
              <a:buChar char="•"/>
            </a:pPr>
            <a:r>
              <a:rPr lang="en-US" sz="2400" b="1" dirty="0">
                <a:solidFill>
                  <a:srgbClr val="000000"/>
                </a:solidFill>
                <a:latin typeface="Myriad Pro Light" panose="020B0403030403020204" charset="0"/>
              </a:rPr>
              <a:t>Solids Content: &lt; 10% volume</a:t>
            </a:r>
            <a:endParaRPr lang="en-US" sz="2400" b="1" i="0" dirty="0">
              <a:solidFill>
                <a:srgbClr val="000000"/>
              </a:solidFill>
              <a:effectLst/>
              <a:latin typeface="Myriad Pro Light" panose="020B0403030403020204" charset="0"/>
            </a:endParaRPr>
          </a:p>
          <a:p>
            <a:pPr marL="342900" indent="-342900">
              <a:buFont typeface="Arial" panose="020B0604020202020204" pitchFamily="34" charset="0"/>
              <a:buChar char="•"/>
            </a:pPr>
            <a:r>
              <a:rPr lang="en-US" sz="2400" b="1" dirty="0">
                <a:solidFill>
                  <a:srgbClr val="000000"/>
                </a:solidFill>
                <a:latin typeface="Myriad Pro Light" panose="020B0403030403020204" charset="0"/>
              </a:rPr>
              <a:t>Oil Content:</a:t>
            </a:r>
            <a:r>
              <a:rPr lang="en-US" sz="2400" b="1" i="0" dirty="0">
                <a:solidFill>
                  <a:srgbClr val="000000"/>
                </a:solidFill>
                <a:effectLst/>
                <a:latin typeface="Myriad Pro Light" panose="020B0403030403020204" charset="0"/>
              </a:rPr>
              <a:t> &lt; 10% volume</a:t>
            </a:r>
          </a:p>
          <a:p>
            <a:pPr marL="342900" indent="-342900">
              <a:buFont typeface="Arial" panose="020B0604020202020204" pitchFamily="34" charset="0"/>
              <a:buChar char="•"/>
            </a:pPr>
            <a:r>
              <a:rPr lang="en-US" sz="2400" b="1" i="0" dirty="0">
                <a:solidFill>
                  <a:srgbClr val="000000"/>
                </a:solidFill>
                <a:effectLst/>
                <a:latin typeface="Myriad Pro Light" panose="020B0403030403020204" charset="0"/>
              </a:rPr>
              <a:t>Particle Size: &lt; 5/32”</a:t>
            </a:r>
          </a:p>
          <a:p>
            <a:pPr marL="342900" indent="-342900">
              <a:buFont typeface="Arial" panose="020B0604020202020204" pitchFamily="34" charset="0"/>
              <a:buChar char="•"/>
            </a:pPr>
            <a:r>
              <a:rPr lang="en-US" sz="2400" b="1" dirty="0">
                <a:solidFill>
                  <a:srgbClr val="000000"/>
                </a:solidFill>
                <a:latin typeface="Myriad Pro Light" panose="020B0403030403020204" charset="0"/>
              </a:rPr>
              <a:t>Aqueous Liquids Content: &lt; 20% volume</a:t>
            </a:r>
            <a:endParaRPr lang="en-US" sz="2400" b="1" i="0" dirty="0">
              <a:solidFill>
                <a:srgbClr val="000000"/>
              </a:solidFill>
              <a:effectLst/>
              <a:latin typeface="Myriad Pro Light" panose="020B0403030403020204" charset="0"/>
            </a:endParaRPr>
          </a:p>
          <a:p>
            <a:pPr marL="342900" indent="-342900">
              <a:buFont typeface="Arial" panose="020B0604020202020204" pitchFamily="34" charset="0"/>
              <a:buChar char="•"/>
            </a:pPr>
            <a:r>
              <a:rPr lang="en-US" sz="2400" b="1" i="0" dirty="0">
                <a:solidFill>
                  <a:srgbClr val="000000"/>
                </a:solidFill>
                <a:effectLst/>
                <a:latin typeface="Myriad Pro Light" panose="020B0403030403020204" charset="0"/>
              </a:rPr>
              <a:t>Non-hazardous by RCRA/TSCA Guidelines</a:t>
            </a:r>
            <a:r>
              <a:rPr lang="en-US" sz="2400" b="1" dirty="0">
                <a:latin typeface="Myriad Pro Light" panose="020B0403030403020204" charset="0"/>
              </a:rPr>
              <a:t> (section 6.3 of the WAC)</a:t>
            </a:r>
            <a:br>
              <a:rPr lang="en-US" sz="2400" dirty="0"/>
            </a:br>
            <a:endParaRPr lang="en-US" sz="2400" b="1" dirty="0">
              <a:latin typeface="Myriad Pro Light" panose="020B0403030403020204" charset="0"/>
            </a:endParaRPr>
          </a:p>
          <a:p>
            <a:pPr marL="2171700" lvl="4" indent="-342900">
              <a:buClr>
                <a:schemeClr val="bg1"/>
              </a:buClr>
              <a:buFont typeface="Arial" panose="020B0604020202020204" pitchFamily="34" charset="0"/>
              <a:buChar char="•"/>
            </a:pPr>
            <a:endParaRPr lang="en-US" sz="2400" b="1" dirty="0">
              <a:latin typeface="Myriad Pro Light" panose="020B0403030403020204" charset="0"/>
            </a:endParaRP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a:buClr>
                <a:schemeClr val="bg1"/>
              </a:buClr>
            </a:pPr>
            <a:endParaRPr lang="en-US" b="1" dirty="0">
              <a:latin typeface="Myriad Pro Light" panose="020B0403030403020204" charset="0"/>
            </a:endParaRPr>
          </a:p>
          <a:p>
            <a:pPr>
              <a:buClr>
                <a:schemeClr val="bg1"/>
              </a:buClr>
            </a:pPr>
            <a:endParaRPr lang="en-US" sz="2400" b="1" dirty="0">
              <a:latin typeface="Myriad Pro Light" panose="020B0403030403020204" charset="0"/>
            </a:endParaRPr>
          </a:p>
        </p:txBody>
      </p:sp>
      <p:sp>
        <p:nvSpPr>
          <p:cNvPr id="3" name="Content Placeholder 1"/>
          <p:cNvSpPr txBox="1">
            <a:spLocks/>
          </p:cNvSpPr>
          <p:nvPr/>
        </p:nvSpPr>
        <p:spPr>
          <a:xfrm>
            <a:off x="887103" y="416873"/>
            <a:ext cx="8666329"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err="1"/>
              <a:t>EnergySolutions</a:t>
            </a:r>
            <a:r>
              <a:rPr lang="en-US" sz="2000" i="1" dirty="0"/>
              <a:t>’ Waste Acceptance Criteria and Customer Portal Overview</a:t>
            </a:r>
          </a:p>
          <a:p>
            <a:pPr marL="0" indent="0" algn="ctr">
              <a:buNone/>
            </a:pPr>
            <a:r>
              <a:rPr lang="en-US" sz="3200" b="1" dirty="0"/>
              <a:t>ERS Waste Acceptance</a:t>
            </a:r>
          </a:p>
        </p:txBody>
      </p:sp>
    </p:spTree>
    <p:extLst>
      <p:ext uri="{BB962C8B-B14F-4D97-AF65-F5344CB8AC3E}">
        <p14:creationId xmlns:p14="http://schemas.microsoft.com/office/powerpoint/2010/main" val="9057062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Rectangle 2"/>
          <p:cNvSpPr>
            <a:spLocks noChangeArrowheads="1"/>
          </p:cNvSpPr>
          <p:nvPr/>
        </p:nvSpPr>
        <p:spPr bwMode="auto">
          <a:xfrm>
            <a:off x="1280045" y="1440409"/>
            <a:ext cx="8851507" cy="3508653"/>
          </a:xfrm>
          <a:prstGeom prst="rect">
            <a:avLst/>
          </a:prstGeom>
          <a:noFill/>
          <a:ln w="12700">
            <a:noFill/>
            <a:miter lim="800000"/>
            <a:headEnd/>
            <a:tailEnd/>
          </a:ln>
          <a:effectLst/>
        </p:spPr>
        <p:txBody>
          <a:bodyPr wrap="square">
            <a:spAutoFit/>
          </a:bodyPr>
          <a:lstStyle/>
          <a:p>
            <a:pPr>
              <a:buClr>
                <a:schemeClr val="bg1"/>
              </a:buClr>
            </a:pPr>
            <a:r>
              <a:rPr lang="en-US" sz="2400" b="1" dirty="0">
                <a:latin typeface="Myriad Pro Light" panose="020B0403030403020204" charset="0"/>
              </a:rPr>
              <a:t>Sludge Requirements</a:t>
            </a:r>
          </a:p>
          <a:p>
            <a:pPr lvl="1">
              <a:buClr>
                <a:schemeClr val="bg1"/>
              </a:buClr>
            </a:pPr>
            <a:endParaRPr lang="en-US" sz="2400" b="1" dirty="0">
              <a:latin typeface="Myriad Pro Light" panose="020B0403030403020204" charset="0"/>
            </a:endParaRPr>
          </a:p>
          <a:p>
            <a:pPr marL="800100" lvl="1" indent="-342900">
              <a:buClr>
                <a:schemeClr val="bg1"/>
              </a:buClr>
              <a:buFont typeface="Arial" panose="020B0604020202020204" pitchFamily="34" charset="0"/>
              <a:buChar char="•"/>
            </a:pPr>
            <a:r>
              <a:rPr lang="en-US" sz="2400" b="1" dirty="0">
                <a:latin typeface="Myriad Pro Light" panose="020B0403030403020204" charset="0"/>
              </a:rPr>
              <a:t>Must be &lt; WAG Limits for Metals &amp; Organics</a:t>
            </a:r>
          </a:p>
          <a:p>
            <a:pPr marL="800100" lvl="1" indent="-342900">
              <a:buClr>
                <a:schemeClr val="bg1"/>
              </a:buClr>
              <a:buFont typeface="Arial" panose="020B0604020202020204" pitchFamily="34" charset="0"/>
              <a:buChar char="•"/>
            </a:pPr>
            <a:r>
              <a:rPr lang="en-US" sz="2400" b="1" dirty="0">
                <a:latin typeface="Myriad Pro Light" panose="020B0403030403020204" charset="0"/>
              </a:rPr>
              <a:t>No Listed Waste</a:t>
            </a:r>
          </a:p>
          <a:p>
            <a:pPr marL="800100" lvl="1" indent="-342900">
              <a:buClr>
                <a:schemeClr val="bg1"/>
              </a:buClr>
              <a:buFont typeface="Arial" panose="020B0604020202020204" pitchFamily="34" charset="0"/>
              <a:buChar char="•"/>
            </a:pPr>
            <a:r>
              <a:rPr lang="en-US" sz="2400" b="1" dirty="0">
                <a:latin typeface="Myriad Pro Light" panose="020B0403030403020204" charset="0"/>
              </a:rPr>
              <a:t>No RCRA / TSCA regulated material</a:t>
            </a:r>
          </a:p>
          <a:p>
            <a:pPr marL="2171700" lvl="4" indent="-342900">
              <a:buClr>
                <a:schemeClr val="bg1"/>
              </a:buClr>
              <a:buFont typeface="Arial" panose="020B0604020202020204" pitchFamily="34" charset="0"/>
              <a:buChar char="•"/>
            </a:pPr>
            <a:endParaRPr lang="en-US" sz="2400" b="1" dirty="0">
              <a:latin typeface="Myriad Pro Light" panose="020B0403030403020204" charset="0"/>
            </a:endParaRP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a:buClr>
                <a:schemeClr val="bg1"/>
              </a:buClr>
            </a:pPr>
            <a:endParaRPr lang="en-US" b="1" dirty="0">
              <a:latin typeface="Myriad Pro Light" panose="020B0403030403020204" charset="0"/>
            </a:endParaRPr>
          </a:p>
          <a:p>
            <a:pPr>
              <a:buClr>
                <a:schemeClr val="bg1"/>
              </a:buClr>
            </a:pPr>
            <a:endParaRPr lang="en-US" sz="2400" b="1" dirty="0">
              <a:latin typeface="Myriad Pro Light" panose="020B0403030403020204" charset="0"/>
            </a:endParaRPr>
          </a:p>
        </p:txBody>
      </p:sp>
      <p:sp>
        <p:nvSpPr>
          <p:cNvPr id="3" name="Content Placeholder 1"/>
          <p:cNvSpPr txBox="1">
            <a:spLocks/>
          </p:cNvSpPr>
          <p:nvPr/>
        </p:nvSpPr>
        <p:spPr>
          <a:xfrm>
            <a:off x="887103" y="416873"/>
            <a:ext cx="8666329"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err="1"/>
              <a:t>EnergySolutions</a:t>
            </a:r>
            <a:r>
              <a:rPr lang="en-US" sz="2000" i="1" dirty="0"/>
              <a:t>’ Waste Acceptance Criteria and Customer Portal Overview</a:t>
            </a:r>
          </a:p>
          <a:p>
            <a:pPr marL="0" indent="0" algn="ctr">
              <a:buNone/>
            </a:pPr>
            <a:r>
              <a:rPr lang="en-US" sz="3200" b="1" dirty="0"/>
              <a:t>ERS Waste Acceptance</a:t>
            </a:r>
          </a:p>
        </p:txBody>
      </p:sp>
    </p:spTree>
    <p:extLst>
      <p:ext uri="{BB962C8B-B14F-4D97-AF65-F5344CB8AC3E}">
        <p14:creationId xmlns:p14="http://schemas.microsoft.com/office/powerpoint/2010/main" val="25824574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Rectangle 2"/>
          <p:cNvSpPr>
            <a:spLocks noChangeArrowheads="1"/>
          </p:cNvSpPr>
          <p:nvPr/>
        </p:nvSpPr>
        <p:spPr bwMode="auto">
          <a:xfrm>
            <a:off x="1280045" y="1440409"/>
            <a:ext cx="8851507" cy="7940635"/>
          </a:xfrm>
          <a:prstGeom prst="rect">
            <a:avLst/>
          </a:prstGeom>
          <a:noFill/>
          <a:ln w="12700">
            <a:noFill/>
            <a:miter lim="800000"/>
            <a:headEnd/>
            <a:tailEnd/>
          </a:ln>
          <a:effectLst/>
        </p:spPr>
        <p:txBody>
          <a:bodyPr wrap="square">
            <a:spAutoFit/>
          </a:bodyPr>
          <a:lstStyle/>
          <a:p>
            <a:pPr>
              <a:buClr>
                <a:schemeClr val="bg1"/>
              </a:buClr>
            </a:pPr>
            <a:r>
              <a:rPr lang="en-US" sz="2400" b="1" dirty="0">
                <a:latin typeface="Myriad Pro Light" panose="020B0403030403020204" charset="0"/>
              </a:rPr>
              <a:t>Generator Certification Statements:</a:t>
            </a:r>
          </a:p>
          <a:p>
            <a:pPr>
              <a:buClr>
                <a:schemeClr val="bg1"/>
              </a:buClr>
            </a:pPr>
            <a:endParaRPr lang="en-US" sz="2400" b="1" dirty="0">
              <a:latin typeface="Myriad Pro Light" panose="020B0403030403020204" charset="0"/>
            </a:endParaRPr>
          </a:p>
          <a:p>
            <a:pPr>
              <a:buClr>
                <a:schemeClr val="bg1"/>
              </a:buClr>
            </a:pPr>
            <a:r>
              <a:rPr lang="en-US" sz="2400" b="1" dirty="0">
                <a:latin typeface="Myriad Pro Light" panose="020B0403030403020204" charset="0"/>
              </a:rPr>
              <a:t>Aqueous Liquids</a:t>
            </a:r>
          </a:p>
          <a:p>
            <a:pPr>
              <a:buClr>
                <a:schemeClr val="bg1"/>
              </a:buClr>
            </a:pPr>
            <a:endParaRPr lang="en-US" sz="2400" b="1" dirty="0">
              <a:latin typeface="Myriad Pro Light" panose="020B0403030403020204" charset="0"/>
            </a:endParaRPr>
          </a:p>
          <a:p>
            <a:pPr marL="342900" indent="-342900">
              <a:buClr>
                <a:schemeClr val="bg1"/>
              </a:buClr>
              <a:buFont typeface="Arial" panose="020B0604020202020204" pitchFamily="34" charset="0"/>
              <a:buChar char="•"/>
            </a:pPr>
            <a:r>
              <a:rPr lang="en-US" sz="2400" b="1" dirty="0">
                <a:latin typeface="Myriad Pro Light" panose="020B0403030403020204" charset="0"/>
              </a:rPr>
              <a:t>pH – can be based off process knowledge or lab analysis (must certify that the liquids do not exhibit hazardous waste characteristics, and meets the ERS WAG)</a:t>
            </a:r>
          </a:p>
          <a:p>
            <a:pPr marL="342900" indent="-342900">
              <a:buClr>
                <a:schemeClr val="bg1"/>
              </a:buClr>
              <a:buFont typeface="Arial" panose="020B0604020202020204" pitchFamily="34" charset="0"/>
              <a:buChar char="•"/>
            </a:pPr>
            <a:r>
              <a:rPr lang="en-US" sz="2400" b="1" dirty="0">
                <a:latin typeface="Myriad Pro Light" panose="020B0403030403020204" charset="0"/>
              </a:rPr>
              <a:t>Must identify specific pH for the waste </a:t>
            </a:r>
          </a:p>
          <a:p>
            <a:pPr marL="342900" indent="-342900">
              <a:buClr>
                <a:schemeClr val="bg1"/>
              </a:buClr>
              <a:buFont typeface="Arial" panose="020B0604020202020204" pitchFamily="34" charset="0"/>
              <a:buChar char="•"/>
            </a:pPr>
            <a:endParaRPr lang="en-US" sz="2400" b="1" dirty="0">
              <a:latin typeface="Myriad Pro Light" panose="020B0403030403020204" charset="0"/>
            </a:endParaRPr>
          </a:p>
          <a:p>
            <a:pPr>
              <a:buClr>
                <a:schemeClr val="bg1"/>
              </a:buClr>
            </a:pPr>
            <a:r>
              <a:rPr lang="en-US" sz="2400" b="1" dirty="0">
                <a:latin typeface="Myriad Pro Light" panose="020B0403030403020204" charset="0"/>
              </a:rPr>
              <a:t>Oils</a:t>
            </a:r>
          </a:p>
          <a:p>
            <a:pPr marL="342900" indent="-342900">
              <a:buClr>
                <a:schemeClr val="bg1"/>
              </a:buClr>
              <a:buFont typeface="Arial" panose="020B0604020202020204" pitchFamily="34" charset="0"/>
              <a:buChar char="•"/>
            </a:pPr>
            <a:r>
              <a:rPr lang="en-US" sz="2400" b="1" dirty="0">
                <a:latin typeface="Myriad Pro Light" panose="020B0403030403020204" charset="0"/>
              </a:rPr>
              <a:t>Must certify that the waste does not contain listed or characteristic codes.</a:t>
            </a:r>
          </a:p>
          <a:p>
            <a:pPr marL="342900" indent="-342900">
              <a:buClr>
                <a:schemeClr val="bg1"/>
              </a:buClr>
              <a:buFont typeface="Arial" panose="020B0604020202020204" pitchFamily="34" charset="0"/>
              <a:buChar char="•"/>
            </a:pPr>
            <a:r>
              <a:rPr lang="en-US" sz="2400" b="1" dirty="0">
                <a:latin typeface="Myriad Pro Light" panose="020B0403030403020204" charset="0"/>
              </a:rPr>
              <a:t>Process Knowledge or Lab analysis may be used</a:t>
            </a:r>
          </a:p>
          <a:p>
            <a:pPr marL="342900" indent="-342900">
              <a:buClr>
                <a:schemeClr val="bg1"/>
              </a:buClr>
              <a:buFont typeface="Arial" panose="020B0604020202020204" pitchFamily="34" charset="0"/>
              <a:buChar char="•"/>
            </a:pPr>
            <a:endParaRPr lang="en-US" sz="2400" b="1" dirty="0">
              <a:latin typeface="Myriad Pro Light" panose="020B0403030403020204" charset="0"/>
            </a:endParaRPr>
          </a:p>
          <a:p>
            <a:pPr marL="342900" indent="-342900">
              <a:buClr>
                <a:schemeClr val="bg1"/>
              </a:buClr>
              <a:buFont typeface="Arial" panose="020B0604020202020204" pitchFamily="34" charset="0"/>
              <a:buChar char="•"/>
            </a:pPr>
            <a:endParaRPr lang="en-US" sz="2400" b="1" dirty="0">
              <a:latin typeface="Myriad Pro Light" panose="020B0403030403020204" charset="0"/>
            </a:endParaRPr>
          </a:p>
          <a:p>
            <a:pPr lvl="1">
              <a:buClr>
                <a:schemeClr val="bg1"/>
              </a:buClr>
            </a:pPr>
            <a:endParaRPr lang="en-US" sz="2400" b="1" dirty="0">
              <a:latin typeface="Myriad Pro Light" panose="020B0403030403020204" charset="0"/>
            </a:endParaRPr>
          </a:p>
          <a:p>
            <a:pPr marL="800100" lvl="1" indent="-342900">
              <a:buClr>
                <a:schemeClr val="bg1"/>
              </a:buClr>
              <a:buFont typeface="Arial" panose="020B0604020202020204" pitchFamily="34" charset="0"/>
              <a:buChar char="•"/>
            </a:pPr>
            <a:endParaRPr lang="en-US" sz="2400" b="1" dirty="0">
              <a:latin typeface="Myriad Pro Light" panose="020B0403030403020204" charset="0"/>
            </a:endParaRPr>
          </a:p>
          <a:p>
            <a:pPr marL="2171700" lvl="4" indent="-342900">
              <a:buClr>
                <a:schemeClr val="bg1"/>
              </a:buClr>
              <a:buFont typeface="Arial" panose="020B0604020202020204" pitchFamily="34" charset="0"/>
              <a:buChar char="•"/>
            </a:pPr>
            <a:endParaRPr lang="en-US" sz="2400" b="1" dirty="0">
              <a:latin typeface="Myriad Pro Light" panose="020B0403030403020204" charset="0"/>
            </a:endParaRP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marL="285750" indent="-285750">
              <a:buClr>
                <a:schemeClr val="bg1"/>
              </a:buClr>
              <a:buFont typeface="Arial" panose="020B0604020202020204" pitchFamily="34" charset="0"/>
              <a:buChar char="•"/>
            </a:pPr>
            <a:endParaRPr lang="en-US" b="1" dirty="0">
              <a:latin typeface="Myriad Pro Light" panose="020B0403030403020204" charset="0"/>
            </a:endParaRPr>
          </a:p>
          <a:p>
            <a:pPr>
              <a:buClr>
                <a:schemeClr val="bg1"/>
              </a:buClr>
            </a:pPr>
            <a:endParaRPr lang="en-US" b="1" dirty="0">
              <a:latin typeface="Myriad Pro Light" panose="020B0403030403020204" charset="0"/>
            </a:endParaRPr>
          </a:p>
          <a:p>
            <a:pPr>
              <a:buClr>
                <a:schemeClr val="bg1"/>
              </a:buClr>
            </a:pPr>
            <a:endParaRPr lang="en-US" sz="2400" b="1" dirty="0">
              <a:latin typeface="Myriad Pro Light" panose="020B0403030403020204" charset="0"/>
            </a:endParaRPr>
          </a:p>
        </p:txBody>
      </p:sp>
      <p:sp>
        <p:nvSpPr>
          <p:cNvPr id="3" name="Content Placeholder 1"/>
          <p:cNvSpPr txBox="1">
            <a:spLocks/>
          </p:cNvSpPr>
          <p:nvPr/>
        </p:nvSpPr>
        <p:spPr>
          <a:xfrm>
            <a:off x="887103" y="416873"/>
            <a:ext cx="8666329"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err="1"/>
              <a:t>EnergySolutions</a:t>
            </a:r>
            <a:r>
              <a:rPr lang="en-US" sz="2000" i="1" dirty="0"/>
              <a:t>’ Waste Acceptance Criteria and Customer Portal Overview</a:t>
            </a:r>
          </a:p>
          <a:p>
            <a:pPr marL="0" indent="0" algn="ctr">
              <a:buNone/>
            </a:pPr>
            <a:r>
              <a:rPr lang="en-US" sz="3200" b="1" dirty="0"/>
              <a:t>ERS Waste Acceptance</a:t>
            </a:r>
          </a:p>
        </p:txBody>
      </p:sp>
    </p:spTree>
    <p:extLst>
      <p:ext uri="{BB962C8B-B14F-4D97-AF65-F5344CB8AC3E}">
        <p14:creationId xmlns:p14="http://schemas.microsoft.com/office/powerpoint/2010/main" val="10408871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3" name="Content Placeholder 1"/>
          <p:cNvSpPr txBox="1">
            <a:spLocks/>
          </p:cNvSpPr>
          <p:nvPr/>
        </p:nvSpPr>
        <p:spPr>
          <a:xfrm>
            <a:off x="580656" y="369257"/>
            <a:ext cx="10413241" cy="12477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yriad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yriad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yriad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yriad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err="1"/>
              <a:t>EnergySolutions</a:t>
            </a:r>
            <a:r>
              <a:rPr lang="en-US" sz="2000" i="1" dirty="0"/>
              <a:t>’ Waste Acceptance Criteria and Customer Portal Overview</a:t>
            </a:r>
          </a:p>
          <a:p>
            <a:pPr marL="0" indent="0" algn="ctr">
              <a:buNone/>
            </a:pPr>
            <a:r>
              <a:rPr lang="en-US" sz="3200" b="1" dirty="0"/>
              <a:t>Q&amp;A</a:t>
            </a:r>
          </a:p>
        </p:txBody>
      </p:sp>
      <p:sp>
        <p:nvSpPr>
          <p:cNvPr id="2" name="TextBox 1">
            <a:extLst>
              <a:ext uri="{FF2B5EF4-FFF2-40B4-BE49-F238E27FC236}">
                <a16:creationId xmlns:a16="http://schemas.microsoft.com/office/drawing/2014/main" id="{23BB9761-9A15-42EA-B1D6-282591483AFD}"/>
              </a:ext>
            </a:extLst>
          </p:cNvPr>
          <p:cNvSpPr txBox="1"/>
          <p:nvPr/>
        </p:nvSpPr>
        <p:spPr>
          <a:xfrm>
            <a:off x="3111501" y="3238500"/>
            <a:ext cx="6743700" cy="1661993"/>
          </a:xfrm>
          <a:prstGeom prst="rect">
            <a:avLst/>
          </a:prstGeom>
          <a:noFill/>
        </p:spPr>
        <p:txBody>
          <a:bodyPr wrap="square" rtlCol="0">
            <a:spAutoFit/>
          </a:bodyPr>
          <a:lstStyle/>
          <a:p>
            <a:r>
              <a:rPr lang="en-US" dirty="0"/>
              <a:t>	</a:t>
            </a:r>
            <a:r>
              <a:rPr lang="en-US" sz="4800" dirty="0"/>
              <a:t>QUESTIONS???</a:t>
            </a:r>
          </a:p>
          <a:p>
            <a:endParaRPr lang="en-US" dirty="0"/>
          </a:p>
          <a:p>
            <a:endParaRPr lang="en-US" dirty="0"/>
          </a:p>
          <a:p>
            <a:endParaRPr lang="en-US" dirty="0"/>
          </a:p>
        </p:txBody>
      </p:sp>
    </p:spTree>
    <p:extLst>
      <p:ext uri="{BB962C8B-B14F-4D97-AF65-F5344CB8AC3E}">
        <p14:creationId xmlns:p14="http://schemas.microsoft.com/office/powerpoint/2010/main" val="612327690"/>
      </p:ext>
    </p:extLst>
  </p:cSld>
  <p:clrMapOvr>
    <a:masterClrMapping/>
  </p:clrMapOvr>
</p:sld>
</file>

<file path=ppt/theme/theme1.xml><?xml version="1.0" encoding="utf-8"?>
<a:theme xmlns:a="http://schemas.openxmlformats.org/drawingml/2006/main" name="energysol_2016_templat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A8E1367-AF0F-4E66-B1DA-EE70DD8461A7}" vid="{26853153-FBE1-444D-8A10-A1729144436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E3ED5231DF5D44988E5EDB3D4215CA5" ma:contentTypeVersion="0" ma:contentTypeDescription="Create a new document." ma:contentTypeScope="" ma:versionID="c145857fa8f05a29b9b70a790f8a8802">
  <xsd:schema xmlns:xsd="http://www.w3.org/2001/XMLSchema" xmlns:xs="http://www.w3.org/2001/XMLSchema" xmlns:p="http://schemas.microsoft.com/office/2006/metadata/properties" targetNamespace="http://schemas.microsoft.com/office/2006/metadata/properties" ma:root="true" ma:fieldsID="b34f15b030d40ffca33e4aeb8eb001f5">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D5FDF1C-6709-40E9-BD6C-03B6F6784092}">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675FC894-927F-4323-A609-6BF4ECDE1936}">
  <ds:schemaRefs>
    <ds:schemaRef ds:uri="http://schemas.microsoft.com/sharepoint/v3/contenttype/forms"/>
  </ds:schemaRefs>
</ds:datastoreItem>
</file>

<file path=customXml/itemProps3.xml><?xml version="1.0" encoding="utf-8"?>
<ds:datastoreItem xmlns:ds="http://schemas.openxmlformats.org/officeDocument/2006/customXml" ds:itemID="{348A3FF3-A020-460D-9E07-879FAE8B31E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energysol_2016_template</Template>
  <TotalTime>19429</TotalTime>
  <Words>1553</Words>
  <Application>Microsoft Office PowerPoint</Application>
  <PresentationFormat>Widescreen</PresentationFormat>
  <Paragraphs>300</Paragraphs>
  <Slides>26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Calibri</vt:lpstr>
      <vt:lpstr>Myriad Pro</vt:lpstr>
      <vt:lpstr>Myriad Pro Light</vt:lpstr>
      <vt:lpstr>Arial</vt:lpstr>
      <vt:lpstr>energysol_2016_template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EnergySolutions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Bret Rogers</dc:creator>
  <cp:lastModifiedBy>Chadwick Tipton</cp:lastModifiedBy>
  <cp:revision>86</cp:revision>
  <dcterms:created xsi:type="dcterms:W3CDTF">2017-01-11T15:29:59Z</dcterms:created>
  <dcterms:modified xsi:type="dcterms:W3CDTF">2026-05-27T13:30:30Z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0x010100FE3ED5231DF5D44988E5EDB3D4215CA5</vt:lpwstr>
  </property>
</Properties>
</file>