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4"/>
  </p:notesMasterIdLst>
  <p:sldIdLst>
    <p:sldId id="257" r:id="rId5"/>
    <p:sldId id="340" r:id="rId6"/>
    <p:sldId id="270" r:id="rId7"/>
    <p:sldId id="318" r:id="rId8"/>
    <p:sldId id="339" r:id="rId9"/>
    <p:sldId id="342" r:id="rId10"/>
    <p:sldId id="319" r:id="rId11"/>
    <p:sldId id="343" r:id="rId12"/>
    <p:sldId id="344" r:id="rId13"/>
  </p:sldIdLst>
  <p:sldSz cx="12192000" cy="6858000"/>
  <p:notesSz cx="6858000" cy="9144000"/>
  <p:embeddedFontLst>
    <p:embeddedFont>
      <p:font typeface="Myriad Pro" panose="020B0503030403020204" charset="0"/>
      <p:regular r:id="rId15"/>
      <p:bold r:id="rId16"/>
      <p:italic r:id="rId17"/>
      <p:boldItalic r:id="rId18"/>
    </p:embeddedFont>
    <p:embeddedFont>
      <p:font typeface="Myriad Pro Light" panose="020B040303040302020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BA5A3F6-BF84-73C1-F96D-76188F3B028E}" name="Joshua C. Grubbs" initials="JG" userId="S::jcgrubbs@energysolutions.com::9edb46bf-8590-4b9c-b9bd-5cdb69d1db53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29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251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1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4" r:id="rId2"/>
    <p:sldLayoutId id="2147483652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blcarver@energysolutions.com" TargetMode="External"/><Relationship Id="rId2" Type="http://schemas.openxmlformats.org/officeDocument/2006/relationships/hyperlink" Target="mailto:wxveronee@energysolutions.com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ljtesti@energysolution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71CDEA88-19C1-9321-8BA9-AA090E29136A}"/>
              </a:ext>
            </a:extLst>
          </p:cNvPr>
          <p:cNvSpPr txBox="1">
            <a:spLocks/>
          </p:cNvSpPr>
          <p:nvPr/>
        </p:nvSpPr>
        <p:spPr>
          <a:xfrm>
            <a:off x="999753" y="4560845"/>
            <a:ext cx="10194878" cy="188449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latin typeface="Myriad Pro Light" panose="020B0403030403020204" pitchFamily="34" charset="0"/>
              </a:rPr>
              <a:t>Barnwell Processing Facility</a:t>
            </a:r>
          </a:p>
          <a:p>
            <a:pPr algn="ctr"/>
            <a:r>
              <a:rPr lang="en-US" b="1" dirty="0">
                <a:latin typeface="Myriad Pro Light" panose="020B0403030403020204" pitchFamily="34" charset="0"/>
              </a:rPr>
              <a:t>Barnwell, South Carolina</a:t>
            </a:r>
          </a:p>
          <a:p>
            <a:pPr algn="ctr"/>
            <a:endParaRPr lang="en-US" sz="2400" dirty="0">
              <a:latin typeface="Myriad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D1522-B1C2-C096-61C4-81F0BEAE8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13" y="517526"/>
            <a:ext cx="9941609" cy="1069390"/>
          </a:xfrm>
        </p:spPr>
        <p:txBody>
          <a:bodyPr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Barnwell Processing Facility</a:t>
            </a:r>
            <a:endParaRPr lang="en-US" sz="32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19C402-61BE-8DB9-1691-2B612E6E8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8705" y="1582215"/>
            <a:ext cx="4738845" cy="479559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D520040-3008-3B0F-6165-17B262B0F4FC}"/>
              </a:ext>
            </a:extLst>
          </p:cNvPr>
          <p:cNvSpPr txBox="1">
            <a:spLocks/>
          </p:cNvSpPr>
          <p:nvPr/>
        </p:nvSpPr>
        <p:spPr>
          <a:xfrm>
            <a:off x="1522158" y="1717879"/>
            <a:ext cx="3670160" cy="443718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17-acre facility that consists of two primary buildings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101 –   7,500 ft2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201 – 24,500 ft2</a:t>
            </a:r>
          </a:p>
          <a:p>
            <a:pPr marL="342900" lvl="2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endParaRPr lang="en-US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Services provided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Volume reduction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Dewatering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Waste treatment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Decontamination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Water processing</a:t>
            </a:r>
          </a:p>
          <a:p>
            <a:pPr marL="800100" lvl="3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50000"/>
              <a:defRPr/>
            </a:pPr>
            <a:r>
              <a:rPr lang="en-US" kern="0" dirty="0">
                <a:latin typeface="Arial" panose="020B0604020202020204" pitchFamily="34" charset="0"/>
                <a:cs typeface="Arial" panose="020B0604020202020204" pitchFamily="34" charset="0"/>
              </a:rPr>
              <a:t>Heavy Component Lifting</a:t>
            </a:r>
          </a:p>
        </p:txBody>
      </p:sp>
    </p:spTree>
    <p:extLst>
      <p:ext uri="{BB962C8B-B14F-4D97-AF65-F5344CB8AC3E}">
        <p14:creationId xmlns:p14="http://schemas.microsoft.com/office/powerpoint/2010/main" val="4268357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308919" y="416874"/>
            <a:ext cx="9528255" cy="615514"/>
          </a:xfrm>
        </p:spPr>
        <p:txBody>
          <a:bodyPr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Building 101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453BD-1B9A-4EFA-4C71-E95E7188EDFD}"/>
              </a:ext>
            </a:extLst>
          </p:cNvPr>
          <p:cNvSpPr txBox="1">
            <a:spLocks/>
          </p:cNvSpPr>
          <p:nvPr/>
        </p:nvSpPr>
        <p:spPr bwMode="auto">
          <a:xfrm>
            <a:off x="1356438" y="1121731"/>
            <a:ext cx="3653830" cy="2307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hangingPunct="0">
              <a:spcBef>
                <a:spcPct val="20000"/>
              </a:spcBef>
              <a:spcAft>
                <a:spcPts val="600"/>
              </a:spcAft>
              <a:buClr>
                <a:srgbClr val="00B050"/>
              </a:buClr>
              <a:buFont typeface="Arial" panose="020B0604020202020204" pitchFamily="34" charset="0"/>
              <a:buNone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Climate controlled concrete facility</a:t>
            </a:r>
          </a:p>
          <a:p>
            <a:pPr lvl="1" eaLnBrk="0" hangingPunct="0">
              <a:spcBef>
                <a:spcPct val="20000"/>
              </a:spcBef>
              <a:spcAft>
                <a:spcPts val="1200"/>
              </a:spcAft>
              <a:defRPr/>
            </a:pPr>
            <a:r>
              <a:rPr lang="en-US" sz="1800" kern="0" dirty="0">
                <a:latin typeface="Arial" panose="020B0604020202020204" pitchFamily="34" charset="0"/>
                <a:cs typeface="Arial" panose="020B0604020202020204" pitchFamily="34" charset="0"/>
              </a:rPr>
              <a:t>7,500 square feet</a:t>
            </a:r>
          </a:p>
          <a:p>
            <a:pPr lvl="1" eaLnBrk="0" hangingPunct="0">
              <a:spcBef>
                <a:spcPct val="20000"/>
              </a:spcBef>
              <a:spcAft>
                <a:spcPts val="1200"/>
              </a:spcAft>
              <a:defRPr/>
            </a:pPr>
            <a:r>
              <a:rPr lang="en-US" sz="1800" kern="0" dirty="0">
                <a:latin typeface="Arial" panose="020B0604020202020204" pitchFamily="34" charset="0"/>
                <a:cs typeface="Arial" panose="020B0604020202020204" pitchFamily="34" charset="0"/>
              </a:rPr>
              <a:t>Large climate controlled open work bay for welding purposes</a:t>
            </a:r>
            <a:endParaRPr lang="en-US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14D44D-791B-AB6D-1868-427945D41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793" y="1241841"/>
            <a:ext cx="4658361" cy="40529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3EC301-2510-093A-D15C-3CB4E416C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61" b="11461"/>
          <a:stretch/>
        </p:blipFill>
        <p:spPr>
          <a:xfrm>
            <a:off x="1356438" y="3709682"/>
            <a:ext cx="4976704" cy="277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2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805E60-4460-61E6-57B8-754959882E23}"/>
              </a:ext>
            </a:extLst>
          </p:cNvPr>
          <p:cNvSpPr txBox="1"/>
          <p:nvPr/>
        </p:nvSpPr>
        <p:spPr>
          <a:xfrm>
            <a:off x="887103" y="2113384"/>
            <a:ext cx="600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	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3B0411-260D-E716-A418-FEC1C937C345}"/>
              </a:ext>
            </a:extLst>
          </p:cNvPr>
          <p:cNvSpPr txBox="1">
            <a:spLocks/>
          </p:cNvSpPr>
          <p:nvPr/>
        </p:nvSpPr>
        <p:spPr bwMode="auto">
          <a:xfrm>
            <a:off x="7604344" y="2022226"/>
            <a:ext cx="3493435" cy="144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43B02A"/>
              </a:buClr>
              <a:buSzPct val="150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0" hangingPunct="0">
              <a:spcAft>
                <a:spcPts val="600"/>
              </a:spcAft>
              <a:buClr>
                <a:srgbClr val="00B050"/>
              </a:buClr>
              <a:buNone/>
              <a:defRPr/>
            </a:pPr>
            <a:r>
              <a:rPr 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Welding Training Area</a:t>
            </a:r>
          </a:p>
          <a:p>
            <a:pPr defTabSz="914400" eaLnBrk="0" hangingPunct="0">
              <a:lnSpc>
                <a:spcPct val="200000"/>
              </a:lnSpc>
              <a:spcAft>
                <a:spcPts val="600"/>
              </a:spcAft>
              <a:buClr>
                <a:srgbClr val="00B050"/>
              </a:buClr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700 square feet</a:t>
            </a:r>
          </a:p>
          <a:p>
            <a:pPr algn="ctr" defTabSz="914400" eaLnBrk="0" hangingPunct="0">
              <a:buClrTx/>
              <a:buSzTx/>
              <a:buFontTx/>
              <a:buChar char="•"/>
              <a:defRPr/>
            </a:pPr>
            <a:endParaRPr lang="en-US" sz="2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975BCE-B81D-4FE2-0466-19D03C31A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0022" y="1393373"/>
            <a:ext cx="5576619" cy="4865412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A4ACA06A-B0F8-1105-9745-451A7833E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16097" y="460417"/>
            <a:ext cx="7171744" cy="615514"/>
          </a:xfrm>
        </p:spPr>
        <p:txBody>
          <a:bodyPr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Building 101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04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D3D28C87-9AE9-9E08-B86D-1C19428145CB}"/>
              </a:ext>
            </a:extLst>
          </p:cNvPr>
          <p:cNvSpPr txBox="1">
            <a:spLocks/>
          </p:cNvSpPr>
          <p:nvPr/>
        </p:nvSpPr>
        <p:spPr>
          <a:xfrm>
            <a:off x="2146429" y="451707"/>
            <a:ext cx="6840818" cy="6155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Building 201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A1D66CA-02D3-ECB8-7709-2F7B103E3052}"/>
              </a:ext>
            </a:extLst>
          </p:cNvPr>
          <p:cNvSpPr txBox="1">
            <a:spLocks/>
          </p:cNvSpPr>
          <p:nvPr/>
        </p:nvSpPr>
        <p:spPr bwMode="auto">
          <a:xfrm>
            <a:off x="881661" y="2108814"/>
            <a:ext cx="3541206" cy="308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24,500 square foot climate-controlled concrete facility</a:t>
            </a:r>
          </a:p>
          <a:p>
            <a:pPr>
              <a:spcAft>
                <a:spcPts val="1200"/>
              </a:spcAft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Radioactive Water Processing</a:t>
            </a:r>
          </a:p>
          <a:p>
            <a:pPr>
              <a:spcAft>
                <a:spcPts val="1200"/>
              </a:spcAft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Radiological waste testing laboratory </a:t>
            </a:r>
          </a:p>
          <a:p>
            <a:pPr>
              <a:spcAft>
                <a:spcPts val="1200"/>
              </a:spcAft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80-ton overhead bridge crane </a:t>
            </a:r>
          </a:p>
          <a:p>
            <a:pPr marL="34290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2000" kern="0" dirty="0">
              <a:latin typeface="+mn-lt"/>
            </a:endParaRPr>
          </a:p>
          <a:p>
            <a:pPr marL="34290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endParaRPr lang="en-US" sz="2400" kern="0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C707D8-B4CE-7401-AAA8-C595B8B7D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4865" y="1507923"/>
            <a:ext cx="5246976" cy="45706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4393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D3D28C87-9AE9-9E08-B86D-1C19428145CB}"/>
              </a:ext>
            </a:extLst>
          </p:cNvPr>
          <p:cNvSpPr txBox="1">
            <a:spLocks/>
          </p:cNvSpPr>
          <p:nvPr/>
        </p:nvSpPr>
        <p:spPr>
          <a:xfrm>
            <a:off x="2146429" y="451707"/>
            <a:ext cx="6840818" cy="6155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DOE Melter Project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A1D66CA-02D3-ECB8-7709-2F7B103E3052}"/>
              </a:ext>
            </a:extLst>
          </p:cNvPr>
          <p:cNvSpPr txBox="1">
            <a:spLocks/>
          </p:cNvSpPr>
          <p:nvPr/>
        </p:nvSpPr>
        <p:spPr bwMode="auto">
          <a:xfrm>
            <a:off x="881661" y="2108814"/>
            <a:ext cx="3541206" cy="308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sz="2000" kern="0" dirty="0">
              <a:latin typeface="+mn-lt"/>
            </a:endParaRPr>
          </a:p>
          <a:p>
            <a:pPr marL="342900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endParaRPr lang="en-US" sz="2400" kern="0" dirty="0">
              <a:latin typeface="+mn-lt"/>
            </a:endParaRPr>
          </a:p>
        </p:txBody>
      </p:sp>
      <p:pic>
        <p:nvPicPr>
          <p:cNvPr id="2" name="Picture 2" descr="O:\SLCUT\Foundation\Information Kiosk\Messages for use on all kiosks\Office Spotlights\Barnwell\BPF Melter.JPG">
            <a:extLst>
              <a:ext uri="{FF2B5EF4-FFF2-40B4-BE49-F238E27FC236}">
                <a16:creationId xmlns:a16="http://schemas.microsoft.com/office/drawing/2014/main" id="{23BEE3D9-6249-4539-89D4-221C6831E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661288"/>
            <a:ext cx="5558203" cy="42680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3051B388-8CD7-6483-F079-1412C2EBB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39864" y="2227849"/>
            <a:ext cx="5428285" cy="3134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5371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D513B733-A7DA-4933-9379-E6E65A60C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600" y="3638261"/>
            <a:ext cx="185737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77A199-362F-D9C6-E4DF-14E577FEF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32789" y="1497874"/>
            <a:ext cx="6076001" cy="47329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10A775-F161-8762-8358-63BB02A3EC6F}"/>
              </a:ext>
            </a:extLst>
          </p:cNvPr>
          <p:cNvSpPr txBox="1"/>
          <p:nvPr/>
        </p:nvSpPr>
        <p:spPr>
          <a:xfrm>
            <a:off x="1008353" y="1766070"/>
            <a:ext cx="3574932" cy="385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1200"/>
              </a:spcAft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Self contained area</a:t>
            </a:r>
          </a:p>
          <a:p>
            <a:pPr marL="285750" indent="-285750"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HEPA self contained ventilation system</a:t>
            </a:r>
          </a:p>
          <a:p>
            <a:pPr marL="285750" indent="-285750">
              <a:lnSpc>
                <a:spcPct val="20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Overhead crane</a:t>
            </a:r>
          </a:p>
          <a:p>
            <a:pPr marL="285750" indent="-285750">
              <a:lnSpc>
                <a:spcPct val="20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Shielded underground pit</a:t>
            </a:r>
          </a:p>
          <a:p>
            <a:pPr marL="285750" indent="-285750">
              <a:lnSpc>
                <a:spcPct val="20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Robotic capabilities</a:t>
            </a:r>
          </a:p>
          <a:p>
            <a:pPr marL="285750" indent="-285750">
              <a:lnSpc>
                <a:spcPct val="20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§"/>
            </a:pPr>
            <a:r>
              <a:rPr lang="en-US" sz="2000" dirty="0"/>
              <a:t>Approximately 1,400 sq ft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99CE8B-3DAD-D826-E13E-11640EF07DBF}"/>
              </a:ext>
            </a:extLst>
          </p:cNvPr>
          <p:cNvSpPr txBox="1">
            <a:spLocks/>
          </p:cNvSpPr>
          <p:nvPr/>
        </p:nvSpPr>
        <p:spPr>
          <a:xfrm>
            <a:off x="2181263" y="617170"/>
            <a:ext cx="6840818" cy="6155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Building 201 Perma-Con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503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408A26-B37C-D3C1-3DD1-4C4F04C78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76" y="1433147"/>
            <a:ext cx="10982325" cy="4779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D1947A-7BD1-1C25-C400-05D87223B22C}"/>
              </a:ext>
            </a:extLst>
          </p:cNvPr>
          <p:cNvSpPr txBox="1"/>
          <p:nvPr/>
        </p:nvSpPr>
        <p:spPr>
          <a:xfrm>
            <a:off x="1063869" y="237392"/>
            <a:ext cx="80361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BPF License Limits</a:t>
            </a:r>
          </a:p>
        </p:txBody>
      </p:sp>
    </p:spTree>
    <p:extLst>
      <p:ext uri="{BB962C8B-B14F-4D97-AF65-F5344CB8AC3E}">
        <p14:creationId xmlns:p14="http://schemas.microsoft.com/office/powerpoint/2010/main" val="3423631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7BFD9-FE3C-1642-219F-6E17003FE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512" y="833846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Barnwell Processing Facility Licensing Contacts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4EFC3-B03E-41E3-9D5A-1F4658150697}"/>
              </a:ext>
            </a:extLst>
          </p:cNvPr>
          <p:cNvSpPr txBox="1">
            <a:spLocks/>
          </p:cNvSpPr>
          <p:nvPr/>
        </p:nvSpPr>
        <p:spPr bwMode="auto">
          <a:xfrm>
            <a:off x="2085703" y="1976846"/>
            <a:ext cx="82296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Phillip Thomas, Operations Director </a:t>
            </a:r>
          </a:p>
          <a:p>
            <a:pPr marL="800100" lvl="2" indent="0" eaLnBrk="1" hangingPunct="1">
              <a:buNone/>
              <a:defRPr/>
            </a:pPr>
            <a:r>
              <a:rPr lang="en-US" sz="2200" dirty="0">
                <a:solidFill>
                  <a:srgbClr val="000000"/>
                </a:solidFill>
                <a:latin typeface="Arial"/>
              </a:rPr>
              <a:t>(803) 541-5016</a:t>
            </a:r>
          </a:p>
          <a:p>
            <a:pPr marL="800100" lvl="2" indent="0" eaLnBrk="1" hangingPunct="1">
              <a:buNone/>
              <a:defRPr/>
            </a:pPr>
            <a:r>
              <a:rPr lang="en-US" sz="2200" dirty="0" err="1">
                <a:solidFill>
                  <a:srgbClr val="000000"/>
                </a:solidFill>
                <a:latin typeface="Arial"/>
                <a:hlinkClick r:id="rId2"/>
              </a:rPr>
              <a:t>phthomas</a:t>
            </a:r>
            <a:r>
              <a:rPr kumimoji="0" lang="en-US" sz="2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2"/>
              </a:rPr>
              <a:t>@energysolutions.com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800100" lvl="2" indent="0" eaLnBrk="1" hangingPunct="1">
              <a:buNone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2400" b="1" dirty="0">
                <a:solidFill>
                  <a:srgbClr val="000000"/>
                </a:solidFill>
                <a:latin typeface="Arial"/>
              </a:rPr>
              <a:t>Josh Grubbs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Licensing and Compliance Manager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(803) 541-5017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3"/>
              </a:rPr>
              <a:t>jcgrubbs@energysolutions.com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Josh </a:t>
            </a:r>
            <a:r>
              <a:rPr lang="en-US" sz="2400" b="1" dirty="0">
                <a:solidFill>
                  <a:srgbClr val="000000"/>
                </a:solidFill>
                <a:latin typeface="Arial"/>
              </a:rPr>
              <a:t>Testi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Training Coordinator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(803) </a:t>
            </a:r>
            <a:r>
              <a:rPr lang="en-US" sz="2000" dirty="0">
                <a:solidFill>
                  <a:srgbClr val="000000"/>
                </a:solidFill>
                <a:latin typeface="Arial"/>
              </a:rPr>
              <a:t>450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-2229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4"/>
              </a:rPr>
              <a:t>ljtesti@energysolutions.com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633177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3ED5231DF5D44988E5EDB3D4215CA5" ma:contentTypeVersion="4" ma:contentTypeDescription="Create a new document." ma:contentTypeScope="" ma:versionID="a3bbbb4e17c5ee07b93d563a36d342af">
  <xsd:schema xmlns:xsd="http://www.w3.org/2001/XMLSchema" xmlns:xs="http://www.w3.org/2001/XMLSchema" xmlns:p="http://schemas.microsoft.com/office/2006/metadata/properties" xmlns:ns2="293dab0b-a663-430a-bc0a-ae5d5e6c7760" targetNamespace="http://schemas.microsoft.com/office/2006/metadata/properties" ma:root="true" ma:fieldsID="65db3cc09ca1d86d94e7f98f36c10684" ns2:_="">
    <xsd:import namespace="293dab0b-a663-430a-bc0a-ae5d5e6c77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3dab0b-a663-430a-bc0a-ae5d5e6c77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506E6B-D707-44C8-B7C2-112749B74A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3dab0b-a663-430a-bc0a-ae5d5e6c77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AEDC7D-9053-4C1A-BE87-C42E6E8D77E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A901332-4EBB-44B0-ADFF-C12D8E4850F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19556</TotalTime>
  <Words>172</Words>
  <Application>Microsoft Office PowerPoint</Application>
  <PresentationFormat>Widescreen</PresentationFormat>
  <Paragraphs>49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Myriad Pro Light</vt:lpstr>
      <vt:lpstr>Wingdings</vt:lpstr>
      <vt:lpstr>Times New Roman</vt:lpstr>
      <vt:lpstr>Calibri</vt:lpstr>
      <vt:lpstr>Myriad Pro</vt:lpstr>
      <vt:lpstr>Arial</vt:lpstr>
      <vt:lpstr>energysol_2016_template</vt:lpstr>
      <vt:lpstr>PowerPoint Presentation</vt:lpstr>
      <vt:lpstr>Barnwell Processing Facility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Joshua C. Grubbs</cp:lastModifiedBy>
  <cp:revision>95</cp:revision>
  <dcterms:created xsi:type="dcterms:W3CDTF">2017-01-11T15:29:59Z</dcterms:created>
  <dcterms:modified xsi:type="dcterms:W3CDTF">2026-05-13T16:26:12Z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0x010100FE3ED5231DF5D44988E5EDB3D4215CA5</vt:lpwstr>
  </property>
</Properties>
</file>