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358" r:id="rId2"/>
    <p:sldId id="394" r:id="rId3"/>
    <p:sldId id="398" r:id="rId4"/>
    <p:sldId id="397" r:id="rId5"/>
    <p:sldId id="399" r:id="rId6"/>
    <p:sldId id="400" r:id="rId7"/>
    <p:sldId id="401" r:id="rId8"/>
    <p:sldId id="402" r:id="rId9"/>
    <p:sldId id="403" r:id="rId10"/>
    <p:sldId id="404" r:id="rId11"/>
    <p:sldId id="392" r:id="rId12"/>
    <p:sldId id="361" r:id="rId13"/>
    <p:sldId id="362" r:id="rId14"/>
    <p:sldId id="329" r:id="rId15"/>
  </p:sldIdLst>
  <p:sldSz cx="9144000" cy="5143500" type="screen16x9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Mark Lewis" initials="ML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168"/>
    <a:srgbClr val="C5E86C"/>
    <a:srgbClr val="74D1EA"/>
    <a:srgbClr val="43B02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99" autoAdjust="0"/>
    <p:restoredTop sz="99467" autoAdjust="0"/>
  </p:normalViewPr>
  <p:slideViewPr>
    <p:cSldViewPr>
      <p:cViewPr varScale="1">
        <p:scale>
          <a:sx n="146" d="100"/>
          <a:sy n="146" d="100"/>
        </p:scale>
        <p:origin x="624" y="11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03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6DF326-79E5-49D4-AFC1-3E7EB5D67529}" type="datetimeFigureOut">
              <a:rPr lang="en-US" smtClean="0"/>
              <a:pPr/>
              <a:t>6/5/2026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0D97A5-D213-46D0-B935-C6F092AEAA2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06643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4057650"/>
            <a:ext cx="9144000" cy="1085850"/>
          </a:xfrm>
          <a:prstGeom prst="rect">
            <a:avLst/>
          </a:prstGeom>
          <a:solidFill>
            <a:srgbClr val="C5E86C">
              <a:alpha val="5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 </a:t>
            </a:r>
          </a:p>
        </p:txBody>
      </p:sp>
      <p:sp>
        <p:nvSpPr>
          <p:cNvPr id="5" name="Rectangle 4"/>
          <p:cNvSpPr/>
          <p:nvPr userDrawn="1"/>
        </p:nvSpPr>
        <p:spPr>
          <a:xfrm>
            <a:off x="0" y="0"/>
            <a:ext cx="9144000" cy="2457450"/>
          </a:xfrm>
          <a:prstGeom prst="rect">
            <a:avLst/>
          </a:prstGeom>
          <a:solidFill>
            <a:srgbClr val="0041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pic>
        <p:nvPicPr>
          <p:cNvPr id="6" name="Picture 8" descr="logo-color-forpre.png"/>
          <p:cNvPicPr>
            <a:picLocks noChangeAspect="1"/>
          </p:cNvPicPr>
          <p:nvPr userDrawn="1"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733800" y="2628900"/>
            <a:ext cx="4762500" cy="1348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 userDrawn="1"/>
        </p:nvSpPr>
        <p:spPr>
          <a:xfrm>
            <a:off x="0" y="4171951"/>
            <a:ext cx="8305800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i="1" dirty="0">
                <a:solidFill>
                  <a:srgbClr val="43B02A"/>
                </a:solidFill>
                <a:latin typeface="Myriad Pro Cond" pitchFamily="34" charset="0"/>
                <a:cs typeface="+mn-cs"/>
              </a:rPr>
              <a:t>All you need in radioactive and hazardous waste management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00050"/>
            <a:ext cx="7086600" cy="1102519"/>
          </a:xfrm>
        </p:spPr>
        <p:txBody>
          <a:bodyPr>
            <a:noAutofit/>
          </a:bodyPr>
          <a:lstStyle>
            <a:lvl1pPr algn="l">
              <a:defRPr sz="5500" b="0">
                <a:solidFill>
                  <a:schemeClr val="bg1"/>
                </a:solidFill>
                <a:latin typeface="Myriad Pro Light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1714500"/>
            <a:ext cx="6400800" cy="457200"/>
          </a:xfrm>
        </p:spPr>
        <p:txBody>
          <a:bodyPr>
            <a:noAutofit/>
          </a:bodyPr>
          <a:lstStyle>
            <a:lvl1pPr marL="0" indent="0" algn="l">
              <a:buNone/>
              <a:defRPr sz="2400" b="1">
                <a:solidFill>
                  <a:schemeClr val="bg1"/>
                </a:solidFill>
                <a:latin typeface="Myriad Pro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  <a:latin typeface="Myriad Pro" pitchFamily="34" charset="0"/>
              </a:defRPr>
            </a:lvl1pPr>
          </a:lstStyle>
          <a:p>
            <a:pPr>
              <a:defRPr/>
            </a:pPr>
            <a:fld id="{8F237770-5B38-4523-A675-F8FCF28410F2}" type="datetimeFigureOut">
              <a:rPr lang="en-US"/>
              <a:pPr>
                <a:defRPr/>
              </a:pPr>
              <a:t>6/5/2026</a:t>
            </a:fld>
            <a:endParaRPr lang="en-US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>
                <a:solidFill>
                  <a:schemeClr val="tx1"/>
                </a:solidFill>
                <a:latin typeface="Myriad Pro" pitchFamily="34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  <a:latin typeface="Myriad Pro" pitchFamily="34" charset="0"/>
              </a:defRPr>
            </a:lvl1pPr>
          </a:lstStyle>
          <a:p>
            <a:pPr>
              <a:defRPr/>
            </a:pPr>
            <a:fld id="{2229B691-CE55-4739-B8AA-517A288CD6C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0"/>
            <a:ext cx="9144000" cy="1200150"/>
          </a:xfrm>
          <a:prstGeom prst="rect">
            <a:avLst/>
          </a:prstGeom>
          <a:solidFill>
            <a:srgbClr val="0041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5" name="Rectangle 4"/>
          <p:cNvSpPr/>
          <p:nvPr userDrawn="1"/>
        </p:nvSpPr>
        <p:spPr>
          <a:xfrm flipV="1">
            <a:off x="0" y="1143000"/>
            <a:ext cx="9144000" cy="57150"/>
          </a:xfrm>
          <a:prstGeom prst="rect">
            <a:avLst/>
          </a:prstGeom>
          <a:solidFill>
            <a:srgbClr val="C5E8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 </a:t>
            </a:r>
          </a:p>
        </p:txBody>
      </p:sp>
      <p:pic>
        <p:nvPicPr>
          <p:cNvPr id="6" name="Picture 8" descr="logo-color-forpre.png"/>
          <p:cNvPicPr>
            <a:picLocks noChangeAspect="1"/>
          </p:cNvPicPr>
          <p:nvPr userDrawn="1"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858001" y="186928"/>
            <a:ext cx="2030413" cy="3750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00050"/>
            <a:ext cx="6248400" cy="685800"/>
          </a:xfrm>
        </p:spPr>
        <p:txBody>
          <a:bodyPr anchor="b">
            <a:normAutofit/>
          </a:bodyPr>
          <a:lstStyle>
            <a:lvl1pPr algn="l">
              <a:defRPr sz="3200" b="1">
                <a:solidFill>
                  <a:schemeClr val="bg1"/>
                </a:solidFill>
                <a:latin typeface="Myriad Pro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485901"/>
            <a:ext cx="8077200" cy="2994422"/>
          </a:xfrm>
        </p:spPr>
        <p:txBody>
          <a:bodyPr/>
          <a:lstStyle>
            <a:lvl1pPr>
              <a:buClr>
                <a:srgbClr val="43B02A"/>
              </a:buClr>
              <a:buSzPct val="150000"/>
              <a:buFont typeface="Wingdings" pitchFamily="2" charset="2"/>
              <a:buChar char="§"/>
              <a:defRPr sz="2200">
                <a:latin typeface="Myriad Pro Light" pitchFamily="34" charset="0"/>
              </a:defRPr>
            </a:lvl1pPr>
            <a:lvl2pPr>
              <a:buClr>
                <a:srgbClr val="43B02A"/>
              </a:buClr>
              <a:buSzPct val="150000"/>
              <a:buFont typeface="Wingdings" pitchFamily="2" charset="2"/>
              <a:buChar char="§"/>
              <a:defRPr sz="2000">
                <a:latin typeface="Myriad Pro Light" pitchFamily="34" charset="0"/>
              </a:defRPr>
            </a:lvl2pPr>
            <a:lvl3pPr>
              <a:buClr>
                <a:srgbClr val="43B02A"/>
              </a:buClr>
              <a:buSzPct val="150000"/>
              <a:buFont typeface="Wingdings" pitchFamily="2" charset="2"/>
              <a:buChar char="§"/>
              <a:defRPr sz="2000">
                <a:latin typeface="Myriad Pro Light" pitchFamily="34" charset="0"/>
              </a:defRPr>
            </a:lvl3pPr>
            <a:lvl4pPr>
              <a:buClr>
                <a:srgbClr val="43B02A"/>
              </a:buClr>
              <a:buSzPct val="150000"/>
              <a:buFont typeface="Wingdings" pitchFamily="2" charset="2"/>
              <a:buChar char="§"/>
              <a:defRPr sz="2000">
                <a:latin typeface="Myriad Pro Light" pitchFamily="34" charset="0"/>
              </a:defRPr>
            </a:lvl4pPr>
            <a:lvl5pPr>
              <a:buClr>
                <a:srgbClr val="43B02A"/>
              </a:buClr>
              <a:buSzPct val="150000"/>
              <a:buFont typeface="Wingdings" pitchFamily="2" charset="2"/>
              <a:buChar char="§"/>
              <a:defRPr sz="2000">
                <a:latin typeface="Myriad Pro Light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5372100"/>
            <a:ext cx="2133600" cy="273844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3D177A-5F57-4344-86C8-1BA5DCA2C9DF}" type="datetimeFigureOut">
              <a:rPr lang="en-US"/>
              <a:pPr>
                <a:defRPr/>
              </a:pPr>
              <a:t>6/5/2026</a:t>
            </a:fld>
            <a:endParaRPr lang="en-US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609600" y="4767263"/>
            <a:ext cx="2133600" cy="273844"/>
          </a:xfrm>
        </p:spPr>
        <p:txBody>
          <a:bodyPr/>
          <a:lstStyle>
            <a:lvl1pPr algn="l">
              <a:defRPr smtClean="0"/>
            </a:lvl1pPr>
          </a:lstStyle>
          <a:p>
            <a:pPr>
              <a:defRPr/>
            </a:pPr>
            <a:fld id="{90C58901-AE77-4DF6-A937-91694B2600C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908707-0C6C-4368-8EB2-8E90017F665A}" type="datetimeFigureOut">
              <a:rPr lang="en-US"/>
              <a:pPr>
                <a:defRPr/>
              </a:pPr>
              <a:t>6/5/2026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7FF26C-4592-4F65-942C-E54AA3E8A8A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D59284-4E53-44F2-AA0C-415A66C472AE}" type="datetimeFigureOut">
              <a:rPr lang="en-US"/>
              <a:pPr>
                <a:defRPr/>
              </a:pPr>
              <a:t>6/5/2026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818ADC-5FFD-4BDD-89CC-E833B69AF95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160499-96FF-4939-8562-41173EEC6758}" type="datetimeFigureOut">
              <a:rPr lang="en-US"/>
              <a:pPr>
                <a:defRPr/>
              </a:pPr>
              <a:t>6/5/2026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4DF92B-812D-4799-992C-D484ABF17F0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4F3853-5459-4156-91BA-CC03CFC924DA}" type="datetimeFigureOut">
              <a:rPr lang="en-US"/>
              <a:pPr>
                <a:defRPr/>
              </a:pPr>
              <a:t>6/5/2026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665D75-26A2-4871-8BF9-079295E68F5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4AC7B5-49C8-4D84-A036-8BFF1C0D51AF}" type="datetimeFigureOut">
              <a:rPr lang="en-US"/>
              <a:pPr>
                <a:defRPr/>
              </a:pPr>
              <a:t>6/5/2026</a:t>
            </a:fld>
            <a:endParaRPr lang="en-US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EE996B-94CC-4CCA-9D24-765E5FE39CA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CE0243-28AD-4861-8142-CA6D3C6B096A}" type="datetimeFigureOut">
              <a:rPr lang="en-US"/>
              <a:pPr>
                <a:defRPr/>
              </a:pPr>
              <a:t>6/5/2026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ED5AFF-6A82-4A82-A313-F96214D47E2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35F3F7-CC9F-4526-B996-EDC92D38DA80}" type="datetimeFigureOut">
              <a:rPr lang="en-US"/>
              <a:pPr>
                <a:defRPr/>
              </a:pPr>
              <a:t>6/5/2026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D8C83F-C345-450E-8A62-B0C5C70F8DA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D23147-33E8-4747-8B21-3F487D603D1E}" type="datetimeFigureOut">
              <a:rPr lang="en-US"/>
              <a:pPr>
                <a:defRPr/>
              </a:pPr>
              <a:t>6/5/2026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B790D2-E1E9-4385-B194-63A7106A7A3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10DE14-AFB7-44E6-B13C-1BF34741CB7D}" type="datetimeFigureOut">
              <a:rPr lang="en-US"/>
              <a:pPr>
                <a:defRPr/>
              </a:pPr>
              <a:t>6/5/2026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61CD0A-74C2-455B-B736-88309F684DA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46BB4B0-CA2C-448C-85F4-0E8043DCB121}" type="datetimeFigureOut">
              <a:rPr lang="en-US"/>
              <a:pPr>
                <a:defRPr/>
              </a:pPr>
              <a:t>6/5/2026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0E25B21-929D-4295-A1BA-038AAD5BB6B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customerportal.energysolutions.com/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ctrTitle"/>
          </p:nvPr>
        </p:nvSpPr>
        <p:spPr>
          <a:xfrm>
            <a:off x="170727" y="590550"/>
            <a:ext cx="8991600" cy="1102519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</a:pPr>
            <a:br>
              <a:rPr lang="en-US" sz="2800" b="1" dirty="0"/>
            </a:br>
            <a:r>
              <a:rPr lang="en-US" sz="2800" b="1" dirty="0"/>
              <a:t>                  Energy</a:t>
            </a:r>
            <a:r>
              <a:rPr lang="en-US" sz="2800" b="1" i="1" dirty="0"/>
              <a:t>Solutions</a:t>
            </a:r>
            <a:r>
              <a:rPr lang="en-US" sz="2800" b="1" dirty="0"/>
              <a:t> Cask Division</a:t>
            </a:r>
            <a:br>
              <a:rPr lang="en-US" sz="2800" b="1" dirty="0"/>
            </a:br>
            <a:br>
              <a:rPr lang="en-US" sz="2800" b="1" dirty="0"/>
            </a:br>
            <a:r>
              <a:rPr lang="en-US" sz="2800" b="1" dirty="0"/>
              <a:t>                2026 Energy</a:t>
            </a:r>
            <a:r>
              <a:rPr lang="en-US" sz="2800" b="1" i="1" dirty="0"/>
              <a:t>Solutions</a:t>
            </a:r>
            <a:r>
              <a:rPr lang="en-US" sz="2800" b="1" dirty="0"/>
              <a:t> WAC Summit</a:t>
            </a:r>
            <a:br>
              <a:rPr lang="en-US" sz="2800" b="1" dirty="0"/>
            </a:br>
            <a:endParaRPr lang="en-US" sz="2800" dirty="0"/>
          </a:p>
        </p:txBody>
      </p:sp>
      <p:sp>
        <p:nvSpPr>
          <p:cNvPr id="4099" name="Subtitle 2"/>
          <p:cNvSpPr>
            <a:spLocks noGrp="1"/>
          </p:cNvSpPr>
          <p:nvPr>
            <p:ph type="subTitle" idx="1"/>
          </p:nvPr>
        </p:nvSpPr>
        <p:spPr>
          <a:xfrm>
            <a:off x="-76200" y="1885950"/>
            <a:ext cx="8686800" cy="457200"/>
          </a:xfrm>
        </p:spPr>
        <p:txBody>
          <a:bodyPr/>
          <a:lstStyle/>
          <a:p>
            <a:pPr algn="ctr">
              <a:lnSpc>
                <a:spcPct val="90000"/>
              </a:lnSpc>
              <a:buClr>
                <a:schemeClr val="bg1"/>
              </a:buClr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9983163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285750"/>
            <a:ext cx="7696200" cy="685800"/>
          </a:xfrm>
        </p:spPr>
        <p:txBody>
          <a:bodyPr>
            <a:normAutofit/>
          </a:bodyPr>
          <a:lstStyle/>
          <a:p>
            <a:r>
              <a:rPr lang="en-US" sz="2400" dirty="0"/>
              <a:t>Cask Inventory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07433"/>
            <a:ext cx="5638800" cy="3321718"/>
          </a:xfrm>
        </p:spPr>
        <p:txBody>
          <a:bodyPr/>
          <a:lstStyle/>
          <a:p>
            <a:pPr lvl="0"/>
            <a:r>
              <a:rPr lang="en-US" dirty="0"/>
              <a:t>DOT 7A Type A casks – 80 + units including 6-80-2, 8-120A, 8-121A, 10-142A, 14-170,14-190,14-195,14-210,14-215 and 21-300 casks models. </a:t>
            </a:r>
          </a:p>
          <a:p>
            <a:pPr lvl="0"/>
            <a:r>
              <a:rPr lang="en-US" dirty="0"/>
              <a:t>Type B Packages – 13 units (including   8-120B, 10-160B, 3-60B).  </a:t>
            </a:r>
          </a:p>
          <a:p>
            <a:pPr marL="0" lv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object 3"/>
          <p:cNvSpPr/>
          <p:nvPr/>
        </p:nvSpPr>
        <p:spPr>
          <a:xfrm>
            <a:off x="5867400" y="1307433"/>
            <a:ext cx="3124200" cy="362651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5536011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" y="438150"/>
            <a:ext cx="7696200" cy="685800"/>
          </a:xfrm>
        </p:spPr>
        <p:txBody>
          <a:bodyPr>
            <a:noAutofit/>
          </a:bodyPr>
          <a:lstStyle/>
          <a:p>
            <a:r>
              <a:rPr lang="en-US" sz="2400" dirty="0" err="1">
                <a:latin typeface="Myriad Pro"/>
                <a:cs typeface="Times New Roman" panose="02020603050405020304" pitchFamily="18" charset="0"/>
              </a:rPr>
              <a:t>Energy</a:t>
            </a:r>
            <a:r>
              <a:rPr lang="en-US" sz="2400" i="1" dirty="0" err="1">
                <a:latin typeface="Myriad Pro"/>
                <a:cs typeface="Times New Roman" panose="02020603050405020304" pitchFamily="18" charset="0"/>
              </a:rPr>
              <a:t>Solutions</a:t>
            </a:r>
            <a:r>
              <a:rPr lang="en-US" sz="2400" dirty="0">
                <a:latin typeface="Myriad Pro"/>
                <a:cs typeface="Times New Roman" panose="02020603050405020304" pitchFamily="18" charset="0"/>
              </a:rPr>
              <a:t> Type B Cask Fleet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28750"/>
            <a:ext cx="8077200" cy="2994422"/>
          </a:xfrm>
        </p:spPr>
        <p:txBody>
          <a:bodyPr/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pPr marL="0" indent="0">
              <a:buNone/>
            </a:pPr>
            <a:r>
              <a:rPr lang="en-US" dirty="0"/>
              <a:t>      8-120B                      10-160B                           3-60B </a:t>
            </a:r>
          </a:p>
          <a:p>
            <a:endParaRPr lang="en-US" dirty="0"/>
          </a:p>
        </p:txBody>
      </p:sp>
      <p:sp>
        <p:nvSpPr>
          <p:cNvPr id="5" name="object 3"/>
          <p:cNvSpPr/>
          <p:nvPr/>
        </p:nvSpPr>
        <p:spPr>
          <a:xfrm>
            <a:off x="381000" y="1352550"/>
            <a:ext cx="2534992" cy="291277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817" y="1339703"/>
            <a:ext cx="2369375" cy="293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bject 4"/>
          <p:cNvSpPr/>
          <p:nvPr/>
        </p:nvSpPr>
        <p:spPr>
          <a:xfrm>
            <a:off x="5486400" y="1352550"/>
            <a:ext cx="3565505" cy="293846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6119492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2415" y="361950"/>
            <a:ext cx="7696200" cy="685800"/>
          </a:xfrm>
        </p:spPr>
        <p:txBody>
          <a:bodyPr>
            <a:normAutofit/>
          </a:bodyPr>
          <a:lstStyle/>
          <a:p>
            <a:r>
              <a:rPr lang="en-US" sz="2400" dirty="0"/>
              <a:t>DOT 7A Type A </a:t>
            </a:r>
            <a:r>
              <a:rPr lang="en-US" sz="2400" dirty="0" err="1"/>
              <a:t>Packagings</a:t>
            </a:r>
            <a:endParaRPr lang="en-US" sz="2400" dirty="0"/>
          </a:p>
        </p:txBody>
      </p:sp>
      <p:pic>
        <p:nvPicPr>
          <p:cNvPr id="5" name="Picture 4"/>
          <p:cNvPicPr/>
          <p:nvPr/>
        </p:nvPicPr>
        <p:blipFill>
          <a:blip r:embed="rId2"/>
          <a:stretch>
            <a:fillRect/>
          </a:stretch>
        </p:blipFill>
        <p:spPr>
          <a:xfrm>
            <a:off x="190500" y="1657350"/>
            <a:ext cx="4343400" cy="2743200"/>
          </a:xfrm>
          <a:prstGeom prst="rect">
            <a:avLst/>
          </a:prstGeom>
        </p:spPr>
      </p:pic>
      <p:pic>
        <p:nvPicPr>
          <p:cNvPr id="6" name="Picture 5"/>
          <p:cNvPicPr/>
          <p:nvPr/>
        </p:nvPicPr>
        <p:blipFill>
          <a:blip r:embed="rId3"/>
          <a:stretch>
            <a:fillRect/>
          </a:stretch>
        </p:blipFill>
        <p:spPr>
          <a:xfrm>
            <a:off x="4638675" y="1657350"/>
            <a:ext cx="3962400" cy="274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82615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8-120B Cask: Pictures</a:t>
            </a:r>
          </a:p>
        </p:txBody>
      </p:sp>
      <p:pic>
        <p:nvPicPr>
          <p:cNvPr id="5" name="Picture 2" descr="20160907_153356_resize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701" r="4297" b="30102"/>
          <a:stretch/>
        </p:blipFill>
        <p:spPr bwMode="auto">
          <a:xfrm>
            <a:off x="1219200" y="1231340"/>
            <a:ext cx="5870069" cy="19589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 descr="20160907_152922_resize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029" b="20626"/>
          <a:stretch/>
        </p:blipFill>
        <p:spPr bwMode="auto">
          <a:xfrm>
            <a:off x="1219199" y="3190289"/>
            <a:ext cx="5870069" cy="19246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808795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38150"/>
            <a:ext cx="6248400" cy="685800"/>
          </a:xfrm>
        </p:spPr>
        <p:txBody>
          <a:bodyPr>
            <a:normAutofit/>
          </a:bodyPr>
          <a:lstStyle/>
          <a:p>
            <a:r>
              <a:rPr lang="en-US" sz="2400" dirty="0"/>
              <a:t>10-160B Cask: Pictures</a:t>
            </a: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499" y="1352550"/>
            <a:ext cx="5796559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9098" y="1779452"/>
            <a:ext cx="3691006" cy="26848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724946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3-60B Cask: Pictures</a:t>
            </a: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00150"/>
            <a:ext cx="3429000" cy="2125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8525" y="1180319"/>
            <a:ext cx="3035510" cy="21458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1228725"/>
            <a:ext cx="2324100" cy="313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04" y="3326131"/>
            <a:ext cx="2468021" cy="1750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672"/>
          <a:stretch/>
        </p:blipFill>
        <p:spPr bwMode="auto">
          <a:xfrm>
            <a:off x="2581275" y="3345180"/>
            <a:ext cx="3911810" cy="17315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013062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3-60B Cask: Pictures</a:t>
            </a: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6" r="2917"/>
          <a:stretch/>
        </p:blipFill>
        <p:spPr bwMode="auto">
          <a:xfrm>
            <a:off x="152399" y="1180319"/>
            <a:ext cx="3417732" cy="2691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0131" y="1181608"/>
            <a:ext cx="2730274" cy="2690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Picture 5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28" b="15954"/>
          <a:stretch/>
        </p:blipFill>
        <p:spPr bwMode="auto">
          <a:xfrm>
            <a:off x="6324600" y="1181608"/>
            <a:ext cx="2667000" cy="2690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399509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84D89B-D8D7-45D4-927F-22D832D6F8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dirty="0"/>
              <a:t>MIDUS Cask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61EDEA-23C5-4A6E-B6A8-EDC905A52C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400" y="1282651"/>
            <a:ext cx="8077200" cy="450899"/>
          </a:xfrm>
        </p:spPr>
        <p:txBody>
          <a:bodyPr/>
          <a:lstStyle/>
          <a:p>
            <a:pPr marL="0" indent="0">
              <a:buNone/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depleted-uranium shielded packaging for the transport of medical isotope (Mo-99). </a:t>
            </a:r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E14CB2F-2F3A-4553-8436-84116360E0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" y="1732432"/>
            <a:ext cx="2465764" cy="290052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F2A5133-00BC-431F-B25F-A220607D6D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607" y="1622786"/>
            <a:ext cx="2693184" cy="350518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DB35752-15A7-493C-9856-3AA8D706B1AD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2215" y="1682786"/>
            <a:ext cx="2212392" cy="304089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066753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361950"/>
            <a:ext cx="6248400" cy="685800"/>
          </a:xfrm>
        </p:spPr>
        <p:txBody>
          <a:bodyPr>
            <a:normAutofit/>
          </a:bodyPr>
          <a:lstStyle/>
          <a:p>
            <a:r>
              <a:rPr lang="en-US" sz="2400" dirty="0">
                <a:latin typeface="Myriad Pro Light"/>
                <a:cs typeface="Arial" panose="020B0604020202020204" pitchFamily="34" charset="0"/>
              </a:rPr>
              <a:t> </a:t>
            </a:r>
            <a:r>
              <a:rPr lang="en-US" sz="2400" dirty="0">
                <a:latin typeface="Myriad Pro"/>
                <a:cs typeface="Arial" panose="020B0604020202020204" pitchFamily="34" charset="0"/>
              </a:rPr>
              <a:t>Energy</a:t>
            </a:r>
            <a:r>
              <a:rPr lang="en-US" sz="2400" i="1" dirty="0">
                <a:latin typeface="Myriad Pro"/>
                <a:cs typeface="Arial" panose="020B0604020202020204" pitchFamily="34" charset="0"/>
              </a:rPr>
              <a:t>Solutions</a:t>
            </a:r>
            <a:r>
              <a:rPr lang="en-US" sz="2400" dirty="0">
                <a:latin typeface="Myriad Pro"/>
                <a:cs typeface="Arial" panose="020B0604020202020204" pitchFamily="34" charset="0"/>
              </a:rPr>
              <a:t> CoC Status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71AAB8EF-FCED-393F-CC84-5BB97A1D70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2325541"/>
              </p:ext>
            </p:extLst>
          </p:nvPr>
        </p:nvGraphicFramePr>
        <p:xfrm>
          <a:off x="154329" y="1267032"/>
          <a:ext cx="3924300" cy="1432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6700">
                  <a:extLst>
                    <a:ext uri="{9D8B030D-6E8A-4147-A177-3AD203B41FA5}">
                      <a16:colId xmlns:a16="http://schemas.microsoft.com/office/drawing/2014/main" val="3697872122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3087715913"/>
                    </a:ext>
                  </a:extLst>
                </a:gridCol>
                <a:gridCol w="850900">
                  <a:extLst>
                    <a:ext uri="{9D8B030D-6E8A-4147-A177-3AD203B41FA5}">
                      <a16:colId xmlns:a16="http://schemas.microsoft.com/office/drawing/2014/main" val="2946078215"/>
                    </a:ext>
                  </a:extLst>
                </a:gridCol>
                <a:gridCol w="749300">
                  <a:extLst>
                    <a:ext uri="{9D8B030D-6E8A-4147-A177-3AD203B41FA5}">
                      <a16:colId xmlns:a16="http://schemas.microsoft.com/office/drawing/2014/main" val="3751161683"/>
                    </a:ext>
                  </a:extLst>
                </a:gridCol>
              </a:tblGrid>
              <a:tr h="236220">
                <a:tc gridSpan="4">
                  <a:txBody>
                    <a:bodyPr/>
                    <a:lstStyle/>
                    <a:p>
                      <a:pPr algn="l" rtl="0" fontAlgn="ctr"/>
                      <a:r>
                        <a:rPr lang="en-US" sz="1400" u="none" strike="noStrike" dirty="0">
                          <a:effectLst/>
                        </a:rPr>
                        <a:t> 8-120B Cask Certificate of Compliance </a:t>
                      </a:r>
                      <a:endParaRPr lang="en-US" sz="14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10" marR="3810" marT="381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56120907"/>
                  </a:ext>
                </a:extLst>
              </a:tr>
              <a:tr h="198120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b="1" u="none" strike="noStrike">
                          <a:effectLst/>
                        </a:rPr>
                        <a:t>#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10" marR="3810" marT="381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b="1" u="none" strike="noStrike">
                          <a:effectLst/>
                        </a:rPr>
                        <a:t>License Number 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10" marR="3810" marT="381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b="1" u="none" strike="noStrike">
                          <a:effectLst/>
                        </a:rPr>
                        <a:t>Authority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10" marR="3810" marT="381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b="1" u="none" strike="noStrike" dirty="0">
                          <a:effectLst/>
                        </a:rPr>
                        <a:t>Country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10" marR="3810" marT="3810" marB="0" anchor="ctr"/>
                </a:tc>
                <a:extLst>
                  <a:ext uri="{0D108BD9-81ED-4DB2-BD59-A6C34878D82A}">
                    <a16:rowId xmlns:a16="http://schemas.microsoft.com/office/drawing/2014/main" val="605033221"/>
                  </a:ext>
                </a:extLst>
              </a:tr>
              <a:tr h="217170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u="none" strike="noStrike">
                          <a:effectLst/>
                        </a:rPr>
                        <a:t>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10" marR="3810" marT="381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u="none" strike="noStrike">
                          <a:effectLst/>
                        </a:rPr>
                        <a:t>CDN/E253/-96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10" marR="3810" marT="381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u="none" strike="noStrike">
                          <a:effectLst/>
                        </a:rPr>
                        <a:t>CNSC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10" marR="3810" marT="381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u="none" strike="noStrike">
                          <a:effectLst/>
                        </a:rPr>
                        <a:t>Canada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10" marR="3810" marT="3810" marB="0" anchor="ctr"/>
                </a:tc>
                <a:extLst>
                  <a:ext uri="{0D108BD9-81ED-4DB2-BD59-A6C34878D82A}">
                    <a16:rowId xmlns:a16="http://schemas.microsoft.com/office/drawing/2014/main" val="419311331"/>
                  </a:ext>
                </a:extLst>
              </a:tr>
              <a:tr h="300990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u="none" strike="noStrike">
                          <a:effectLst/>
                        </a:rPr>
                        <a:t>2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10" marR="3810" marT="381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ES" sz="1400" u="none" strike="noStrike">
                          <a:effectLst/>
                        </a:rPr>
                        <a:t>USA/9168/B(U)-96</a:t>
                      </a:r>
                      <a:endParaRPr lang="es-E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10" marR="3810" marT="381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u="none" strike="noStrike">
                          <a:effectLst/>
                        </a:rPr>
                        <a:t>NRC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10" marR="3810" marT="381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u="none" strike="noStrike">
                          <a:effectLst/>
                        </a:rPr>
                        <a:t>USA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10" marR="3810" marT="3810" marB="0" anchor="ctr"/>
                </a:tc>
                <a:extLst>
                  <a:ext uri="{0D108BD9-81ED-4DB2-BD59-A6C34878D82A}">
                    <a16:rowId xmlns:a16="http://schemas.microsoft.com/office/drawing/2014/main" val="4216058193"/>
                  </a:ext>
                </a:extLst>
              </a:tr>
              <a:tr h="194310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u="none" strike="noStrike">
                          <a:effectLst/>
                        </a:rPr>
                        <a:t>3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10" marR="3810" marT="381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ES" sz="1400" u="none" strike="noStrike">
                          <a:effectLst/>
                        </a:rPr>
                        <a:t>USA/9168/B(U)-96</a:t>
                      </a:r>
                      <a:endParaRPr lang="es-E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10" marR="3810" marT="381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u="none" strike="noStrike">
                          <a:effectLst/>
                        </a:rPr>
                        <a:t>DOT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10" marR="3810" marT="381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u="none" strike="noStrike">
                          <a:effectLst/>
                        </a:rPr>
                        <a:t>USA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10" marR="3810" marT="3810" marB="0" anchor="ctr"/>
                </a:tc>
                <a:extLst>
                  <a:ext uri="{0D108BD9-81ED-4DB2-BD59-A6C34878D82A}">
                    <a16:rowId xmlns:a16="http://schemas.microsoft.com/office/drawing/2014/main" val="1685996941"/>
                  </a:ext>
                </a:extLst>
              </a:tr>
              <a:tr h="243840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u="none" strike="noStrike">
                          <a:effectLst/>
                        </a:rPr>
                        <a:t>4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10" marR="3810" marT="381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nl-NL" sz="1400" u="none" strike="noStrike">
                          <a:effectLst/>
                        </a:rPr>
                        <a:t>USA/9168/B(U)F-96 (DOE)</a:t>
                      </a:r>
                      <a:endParaRPr lang="nl-NL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10" marR="3810" marT="381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u="none" strike="noStrike">
                          <a:effectLst/>
                        </a:rPr>
                        <a:t>DOE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10" marR="3810" marT="381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u="none" strike="noStrike" dirty="0">
                          <a:effectLst/>
                        </a:rPr>
                        <a:t>USA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10" marR="3810" marT="3810" marB="0" anchor="ctr"/>
                </a:tc>
                <a:extLst>
                  <a:ext uri="{0D108BD9-81ED-4DB2-BD59-A6C34878D82A}">
                    <a16:rowId xmlns:a16="http://schemas.microsoft.com/office/drawing/2014/main" val="1181335470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97EAA4FD-0BCC-054C-0E08-04325EC18EC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2191524"/>
              </p:ext>
            </p:extLst>
          </p:nvPr>
        </p:nvGraphicFramePr>
        <p:xfrm>
          <a:off x="4343400" y="1267032"/>
          <a:ext cx="4419600" cy="15333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0361">
                  <a:extLst>
                    <a:ext uri="{9D8B030D-6E8A-4147-A177-3AD203B41FA5}">
                      <a16:colId xmlns:a16="http://schemas.microsoft.com/office/drawing/2014/main" val="3153708362"/>
                    </a:ext>
                  </a:extLst>
                </a:gridCol>
                <a:gridCol w="2317072">
                  <a:extLst>
                    <a:ext uri="{9D8B030D-6E8A-4147-A177-3AD203B41FA5}">
                      <a16:colId xmlns:a16="http://schemas.microsoft.com/office/drawing/2014/main" val="747542834"/>
                    </a:ext>
                  </a:extLst>
                </a:gridCol>
                <a:gridCol w="958295">
                  <a:extLst>
                    <a:ext uri="{9D8B030D-6E8A-4147-A177-3AD203B41FA5}">
                      <a16:colId xmlns:a16="http://schemas.microsoft.com/office/drawing/2014/main" val="2945324725"/>
                    </a:ext>
                  </a:extLst>
                </a:gridCol>
                <a:gridCol w="843872">
                  <a:extLst>
                    <a:ext uri="{9D8B030D-6E8A-4147-A177-3AD203B41FA5}">
                      <a16:colId xmlns:a16="http://schemas.microsoft.com/office/drawing/2014/main" val="831712652"/>
                    </a:ext>
                  </a:extLst>
                </a:gridCol>
              </a:tblGrid>
              <a:tr h="254868">
                <a:tc gridSpan="4">
                  <a:txBody>
                    <a:bodyPr/>
                    <a:lstStyle/>
                    <a:p>
                      <a:pPr algn="l" rtl="0" fontAlgn="ctr"/>
                      <a:r>
                        <a:rPr lang="en-US" sz="1400" u="none" strike="noStrike" dirty="0">
                          <a:effectLst/>
                        </a:rPr>
                        <a:t> 10-160B Cask Certificate of Compliance </a:t>
                      </a:r>
                      <a:endParaRPr lang="en-US" sz="14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10" marR="3810" marT="381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2083468"/>
                  </a:ext>
                </a:extLst>
              </a:tr>
              <a:tr h="258979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b="1" u="none" strike="noStrike">
                          <a:effectLst/>
                        </a:rPr>
                        <a:t>#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10" marR="3810" marT="381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b="1" u="none" strike="noStrike" dirty="0">
                          <a:effectLst/>
                        </a:rPr>
                        <a:t>License Number 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10" marR="3810" marT="381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b="1" u="none" strike="noStrike">
                          <a:effectLst/>
                        </a:rPr>
                        <a:t>Authority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10" marR="3810" marT="381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b="1" u="none" strike="noStrike" dirty="0">
                          <a:effectLst/>
                        </a:rPr>
                        <a:t>Country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10" marR="3810" marT="3810" marB="0" anchor="ctr"/>
                </a:tc>
                <a:extLst>
                  <a:ext uri="{0D108BD9-81ED-4DB2-BD59-A6C34878D82A}">
                    <a16:rowId xmlns:a16="http://schemas.microsoft.com/office/drawing/2014/main" val="3702935728"/>
                  </a:ext>
                </a:extLst>
              </a:tr>
              <a:tr h="25486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u="none" strike="noStrike">
                          <a:effectLst/>
                        </a:rPr>
                        <a:t>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10" marR="3810" marT="381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u="none" strike="noStrike">
                          <a:effectLst/>
                        </a:rPr>
                        <a:t>CDN/E254/-96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10" marR="3810" marT="381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u="none" strike="noStrike" dirty="0">
                          <a:effectLst/>
                        </a:rPr>
                        <a:t>CNSC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10" marR="3810" marT="381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u="none" strike="noStrike" dirty="0">
                          <a:effectLst/>
                        </a:rPr>
                        <a:t>Canada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10" marR="3810" marT="3810" marB="0" anchor="ctr"/>
                </a:tc>
                <a:extLst>
                  <a:ext uri="{0D108BD9-81ED-4DB2-BD59-A6C34878D82A}">
                    <a16:rowId xmlns:a16="http://schemas.microsoft.com/office/drawing/2014/main" val="1655849900"/>
                  </a:ext>
                </a:extLst>
              </a:tr>
              <a:tr h="25486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u="none" strike="noStrike">
                          <a:effectLst/>
                        </a:rPr>
                        <a:t>2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10" marR="3810" marT="381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u="none" strike="noStrike">
                          <a:effectLst/>
                        </a:rPr>
                        <a:t>USA/9204/B(U)F-96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10" marR="3810" marT="381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u="none" strike="noStrike">
                          <a:effectLst/>
                        </a:rPr>
                        <a:t>NRC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10" marR="3810" marT="381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u="none" strike="noStrike">
                          <a:effectLst/>
                        </a:rPr>
                        <a:t>USA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10" marR="3810" marT="3810" marB="0" anchor="ctr"/>
                </a:tc>
                <a:extLst>
                  <a:ext uri="{0D108BD9-81ED-4DB2-BD59-A6C34878D82A}">
                    <a16:rowId xmlns:a16="http://schemas.microsoft.com/office/drawing/2014/main" val="2489277276"/>
                  </a:ext>
                </a:extLst>
              </a:tr>
              <a:tr h="25486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u="none" strike="noStrike">
                          <a:effectLst/>
                        </a:rPr>
                        <a:t>3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10" marR="3810" marT="381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u="none" strike="noStrike">
                          <a:effectLst/>
                        </a:rPr>
                        <a:t>USA/9204/B(U)F-96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10" marR="3810" marT="381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u="none" strike="noStrike">
                          <a:effectLst/>
                        </a:rPr>
                        <a:t>DOT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10" marR="3810" marT="381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u="none" strike="noStrike">
                          <a:effectLst/>
                        </a:rPr>
                        <a:t>USA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10" marR="3810" marT="3810" marB="0" anchor="ctr"/>
                </a:tc>
                <a:extLst>
                  <a:ext uri="{0D108BD9-81ED-4DB2-BD59-A6C34878D82A}">
                    <a16:rowId xmlns:a16="http://schemas.microsoft.com/office/drawing/2014/main" val="817914775"/>
                  </a:ext>
                </a:extLst>
              </a:tr>
              <a:tr h="25486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u="none" strike="noStrike">
                          <a:effectLst/>
                        </a:rPr>
                        <a:t>4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10" marR="3810" marT="381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nl-NL" sz="1400" u="none" strike="noStrike">
                          <a:effectLst/>
                        </a:rPr>
                        <a:t>USA/9204/B(U)F-96 (DOE)</a:t>
                      </a:r>
                      <a:endParaRPr lang="nl-NL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10" marR="3810" marT="381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u="none" strike="noStrike">
                          <a:effectLst/>
                        </a:rPr>
                        <a:t>DOE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10" marR="3810" marT="381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u="none" strike="noStrike" dirty="0">
                          <a:effectLst/>
                        </a:rPr>
                        <a:t>USA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10" marR="3810" marT="3810" marB="0" anchor="ctr"/>
                </a:tc>
                <a:extLst>
                  <a:ext uri="{0D108BD9-81ED-4DB2-BD59-A6C34878D82A}">
                    <a16:rowId xmlns:a16="http://schemas.microsoft.com/office/drawing/2014/main" val="1880384192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D534276E-ED72-F2D2-53F1-73CB1F9397A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4558637"/>
              </p:ext>
            </p:extLst>
          </p:nvPr>
        </p:nvGraphicFramePr>
        <p:xfrm>
          <a:off x="152400" y="2952750"/>
          <a:ext cx="3924300" cy="10667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6700">
                  <a:extLst>
                    <a:ext uri="{9D8B030D-6E8A-4147-A177-3AD203B41FA5}">
                      <a16:colId xmlns:a16="http://schemas.microsoft.com/office/drawing/2014/main" val="3948158521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3362037295"/>
                    </a:ext>
                  </a:extLst>
                </a:gridCol>
                <a:gridCol w="850900">
                  <a:extLst>
                    <a:ext uri="{9D8B030D-6E8A-4147-A177-3AD203B41FA5}">
                      <a16:colId xmlns:a16="http://schemas.microsoft.com/office/drawing/2014/main" val="2016810281"/>
                    </a:ext>
                  </a:extLst>
                </a:gridCol>
                <a:gridCol w="749300">
                  <a:extLst>
                    <a:ext uri="{9D8B030D-6E8A-4147-A177-3AD203B41FA5}">
                      <a16:colId xmlns:a16="http://schemas.microsoft.com/office/drawing/2014/main" val="1391309499"/>
                    </a:ext>
                  </a:extLst>
                </a:gridCol>
              </a:tblGrid>
              <a:tr h="314001">
                <a:tc gridSpan="4">
                  <a:txBody>
                    <a:bodyPr/>
                    <a:lstStyle/>
                    <a:p>
                      <a:pPr algn="l" rtl="0" fontAlgn="ctr"/>
                      <a:r>
                        <a:rPr lang="en-US" sz="1400" u="none" strike="noStrike" dirty="0">
                          <a:effectLst/>
                        </a:rPr>
                        <a:t> 3-60B Cask Certificate of Compliance </a:t>
                      </a:r>
                      <a:endParaRPr lang="en-US" sz="14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10" marR="3810" marT="381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31339327"/>
                  </a:ext>
                </a:extLst>
              </a:tr>
              <a:tr h="253616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b="1" u="none" strike="noStrike">
                          <a:effectLst/>
                        </a:rPr>
                        <a:t>#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10" marR="3810" marT="381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b="1" u="none" strike="noStrike">
                          <a:effectLst/>
                        </a:rPr>
                        <a:t>License Number 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10" marR="3810" marT="381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b="1" u="none" strike="noStrike">
                          <a:effectLst/>
                        </a:rPr>
                        <a:t>Authority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10" marR="3810" marT="381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b="1" u="none" strike="noStrike" dirty="0">
                          <a:effectLst/>
                        </a:rPr>
                        <a:t>Country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10" marR="3810" marT="3810" marB="0" anchor="ctr"/>
                </a:tc>
                <a:extLst>
                  <a:ext uri="{0D108BD9-81ED-4DB2-BD59-A6C34878D82A}">
                    <a16:rowId xmlns:a16="http://schemas.microsoft.com/office/drawing/2014/main" val="3990141179"/>
                  </a:ext>
                </a:extLst>
              </a:tr>
              <a:tr h="249591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u="none" strike="noStrike">
                          <a:effectLst/>
                        </a:rPr>
                        <a:t>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10" marR="3810" marT="381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ES" sz="1400" u="none" strike="noStrike" dirty="0">
                          <a:effectLst/>
                        </a:rPr>
                        <a:t>USA/9321/B(U)-96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10" marR="3810" marT="381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u="none" strike="noStrike">
                          <a:effectLst/>
                        </a:rPr>
                        <a:t>NRC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10" marR="3810" marT="381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u="none" strike="noStrike">
                          <a:effectLst/>
                        </a:rPr>
                        <a:t>USA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10" marR="3810" marT="3810" marB="0" anchor="ctr"/>
                </a:tc>
                <a:extLst>
                  <a:ext uri="{0D108BD9-81ED-4DB2-BD59-A6C34878D82A}">
                    <a16:rowId xmlns:a16="http://schemas.microsoft.com/office/drawing/2014/main" val="3976437234"/>
                  </a:ext>
                </a:extLst>
              </a:tr>
              <a:tr h="249591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u="none" strike="noStrike">
                          <a:effectLst/>
                        </a:rPr>
                        <a:t>2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10" marR="3810" marT="381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ES" sz="1400" u="none" strike="noStrike" dirty="0">
                          <a:effectLst/>
                        </a:rPr>
                        <a:t>USA/9321/B(U)-96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10" marR="3810" marT="381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u="none" strike="noStrike">
                          <a:effectLst/>
                        </a:rPr>
                        <a:t>DOT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10" marR="3810" marT="381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u="none" strike="noStrike" dirty="0">
                          <a:effectLst/>
                        </a:rPr>
                        <a:t>USA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10" marR="3810" marT="3810" marB="0" anchor="ctr"/>
                </a:tc>
                <a:extLst>
                  <a:ext uri="{0D108BD9-81ED-4DB2-BD59-A6C34878D82A}">
                    <a16:rowId xmlns:a16="http://schemas.microsoft.com/office/drawing/2014/main" val="3268423096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D926ADA2-9E08-20A1-279C-159A3944F23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1854308"/>
              </p:ext>
            </p:extLst>
          </p:nvPr>
        </p:nvGraphicFramePr>
        <p:xfrm>
          <a:off x="4350152" y="2952751"/>
          <a:ext cx="4419600" cy="11474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4698">
                  <a:extLst>
                    <a:ext uri="{9D8B030D-6E8A-4147-A177-3AD203B41FA5}">
                      <a16:colId xmlns:a16="http://schemas.microsoft.com/office/drawing/2014/main" val="1681074634"/>
                    </a:ext>
                  </a:extLst>
                </a:gridCol>
                <a:gridCol w="2196243">
                  <a:extLst>
                    <a:ext uri="{9D8B030D-6E8A-4147-A177-3AD203B41FA5}">
                      <a16:colId xmlns:a16="http://schemas.microsoft.com/office/drawing/2014/main" val="659064758"/>
                    </a:ext>
                  </a:extLst>
                </a:gridCol>
                <a:gridCol w="908323">
                  <a:extLst>
                    <a:ext uri="{9D8B030D-6E8A-4147-A177-3AD203B41FA5}">
                      <a16:colId xmlns:a16="http://schemas.microsoft.com/office/drawing/2014/main" val="2445051405"/>
                    </a:ext>
                  </a:extLst>
                </a:gridCol>
                <a:gridCol w="1030336">
                  <a:extLst>
                    <a:ext uri="{9D8B030D-6E8A-4147-A177-3AD203B41FA5}">
                      <a16:colId xmlns:a16="http://schemas.microsoft.com/office/drawing/2014/main" val="4124113079"/>
                    </a:ext>
                  </a:extLst>
                </a:gridCol>
              </a:tblGrid>
              <a:tr h="374142">
                <a:tc gridSpan="4">
                  <a:txBody>
                    <a:bodyPr/>
                    <a:lstStyle/>
                    <a:p>
                      <a:pPr algn="l" rtl="0" fontAlgn="ctr"/>
                      <a:r>
                        <a:rPr lang="en-US" sz="1400" b="1" u="none" strike="noStrike" dirty="0">
                          <a:effectLst/>
                        </a:rPr>
                        <a:t> MIDUS  Cask Certificate of Compliance</a:t>
                      </a:r>
                      <a:endParaRPr lang="en-US" sz="14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10" marR="3810" marT="381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7099090"/>
                  </a:ext>
                </a:extLst>
              </a:tr>
              <a:tr h="258703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u="none" strike="noStrike">
                          <a:effectLst/>
                        </a:rPr>
                        <a:t>#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10" marR="3810" marT="381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b="1" u="none" strike="noStrike">
                          <a:effectLst/>
                        </a:rPr>
                        <a:t>License Number 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10" marR="3810" marT="381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b="1" u="none" strike="noStrike">
                          <a:effectLst/>
                        </a:rPr>
                        <a:t>Authority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10" marR="3810" marT="381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b="1" u="none" strike="noStrike" dirty="0">
                          <a:effectLst/>
                        </a:rPr>
                        <a:t>Country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10" marR="3810" marT="3810" marB="0" anchor="ctr"/>
                </a:tc>
                <a:extLst>
                  <a:ext uri="{0D108BD9-81ED-4DB2-BD59-A6C34878D82A}">
                    <a16:rowId xmlns:a16="http://schemas.microsoft.com/office/drawing/2014/main" val="1442143627"/>
                  </a:ext>
                </a:extLst>
              </a:tr>
              <a:tr h="212760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u="none" strike="noStrike">
                          <a:effectLst/>
                        </a:rPr>
                        <a:t>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10" marR="3810" marT="381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ES" sz="1400" u="none" strike="noStrike">
                          <a:effectLst/>
                        </a:rPr>
                        <a:t>USA/9320/B(U)-96</a:t>
                      </a:r>
                      <a:endParaRPr lang="es-E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10" marR="3810" marT="381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u="none" strike="noStrike">
                          <a:effectLst/>
                        </a:rPr>
                        <a:t>NRC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10" marR="3810" marT="381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u="none" strike="noStrike">
                          <a:effectLst/>
                        </a:rPr>
                        <a:t>USA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10" marR="3810" marT="3810" marB="0" anchor="ctr"/>
                </a:tc>
                <a:extLst>
                  <a:ext uri="{0D108BD9-81ED-4DB2-BD59-A6C34878D82A}">
                    <a16:rowId xmlns:a16="http://schemas.microsoft.com/office/drawing/2014/main" val="3799959865"/>
                  </a:ext>
                </a:extLst>
              </a:tr>
              <a:tr h="297395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u="none" strike="noStrike">
                          <a:effectLst/>
                        </a:rPr>
                        <a:t>2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10" marR="3810" marT="381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ES" sz="1400" u="none" strike="noStrike">
                          <a:effectLst/>
                        </a:rPr>
                        <a:t>USA/9320/B(U)-96</a:t>
                      </a:r>
                      <a:endParaRPr lang="es-E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10" marR="3810" marT="381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u="none" strike="noStrike">
                          <a:effectLst/>
                        </a:rPr>
                        <a:t>DOT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10" marR="3810" marT="381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u="none" strike="noStrike" dirty="0">
                          <a:effectLst/>
                        </a:rPr>
                        <a:t>USA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10" marR="3810" marT="3810" marB="0" anchor="ctr"/>
                </a:tc>
                <a:extLst>
                  <a:ext uri="{0D108BD9-81ED-4DB2-BD59-A6C34878D82A}">
                    <a16:rowId xmlns:a16="http://schemas.microsoft.com/office/drawing/2014/main" val="24508583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679096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00050"/>
            <a:ext cx="8153400" cy="685800"/>
          </a:xfrm>
        </p:spPr>
        <p:txBody>
          <a:bodyPr>
            <a:noAutofit/>
          </a:bodyPr>
          <a:lstStyle/>
          <a:p>
            <a:r>
              <a:rPr lang="en-US" sz="2400" dirty="0"/>
              <a:t>Cask Division Engineering/ Licensing Activities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504950"/>
            <a:ext cx="8686800" cy="2994422"/>
          </a:xfrm>
        </p:spPr>
        <p:txBody>
          <a:bodyPr/>
          <a:lstStyle/>
          <a:p>
            <a:r>
              <a:rPr lang="en-US" sz="2000" dirty="0"/>
              <a:t>Qualification of various content, letter of authorization(s) and/or 8-120B/10-160B cask DOE </a:t>
            </a:r>
            <a:r>
              <a:rPr lang="en-US" sz="2000" dirty="0" err="1"/>
              <a:t>CoC</a:t>
            </a:r>
            <a:r>
              <a:rPr lang="en-US" sz="2000" dirty="0"/>
              <a:t> amendments</a:t>
            </a:r>
          </a:p>
          <a:p>
            <a:r>
              <a:rPr lang="en-US" sz="2000" dirty="0"/>
              <a:t>Support engineering activities for new trailers applicable to Type A and B casks</a:t>
            </a:r>
          </a:p>
          <a:p>
            <a:pPr eaLnBrk="0" hangingPunct="0"/>
            <a:r>
              <a:rPr lang="en-US" sz="2000" dirty="0"/>
              <a:t>IAEA/Part 71 Harmonization Affect on the existing Energy</a:t>
            </a:r>
            <a:r>
              <a:rPr lang="en-US" sz="2000" i="1" dirty="0"/>
              <a:t>Solutions </a:t>
            </a:r>
            <a:r>
              <a:rPr lang="en-US" sz="2000" dirty="0"/>
              <a:t>cask fleet</a:t>
            </a:r>
          </a:p>
          <a:p>
            <a:pPr eaLnBrk="0" hangingPunct="0"/>
            <a:r>
              <a:rPr lang="en-US" sz="2000" dirty="0"/>
              <a:t>Supporting licensing and fabrication of new Type B packaging.</a:t>
            </a:r>
          </a:p>
          <a:p>
            <a:pPr eaLnBrk="0" hangingPunct="0"/>
            <a:r>
              <a:rPr lang="en-US" sz="2000" dirty="0"/>
              <a:t>Training of shipping personnel</a:t>
            </a:r>
          </a:p>
        </p:txBody>
      </p:sp>
    </p:spTree>
    <p:extLst>
      <p:ext uri="{BB962C8B-B14F-4D97-AF65-F5344CB8AC3E}">
        <p14:creationId xmlns:p14="http://schemas.microsoft.com/office/powerpoint/2010/main" val="13686926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00050"/>
            <a:ext cx="8534400" cy="685800"/>
          </a:xfrm>
        </p:spPr>
        <p:txBody>
          <a:bodyPr>
            <a:noAutofit/>
          </a:bodyPr>
          <a:lstStyle/>
          <a:p>
            <a:r>
              <a:rPr lang="en-US" sz="2400" dirty="0"/>
              <a:t>Customer Interface Improvements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00150"/>
            <a:ext cx="8077200" cy="2994422"/>
          </a:xfrm>
        </p:spPr>
        <p:txBody>
          <a:bodyPr/>
          <a:lstStyle/>
          <a:p>
            <a:pPr marL="0" indent="0">
              <a:buNone/>
            </a:pPr>
            <a:r>
              <a:rPr lang="en-US" sz="2000" dirty="0" err="1"/>
              <a:t>Energy</a:t>
            </a:r>
            <a:r>
              <a:rPr lang="en-US" sz="2000" i="1" dirty="0" err="1"/>
              <a:t>Solutions</a:t>
            </a:r>
            <a:r>
              <a:rPr lang="en-US" sz="2000" dirty="0"/>
              <a:t> Web based Customer Portal </a:t>
            </a:r>
            <a:r>
              <a:rPr lang="en-US" sz="2000" dirty="0">
                <a:hlinkClick r:id="rId2"/>
              </a:rPr>
              <a:t>https://customerportal.energysolutions.com</a:t>
            </a:r>
            <a:r>
              <a:rPr lang="en-US" sz="2000" dirty="0"/>
              <a:t> which provides access to the following essential documentation: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/>
              <a:t>Cask Manuals/ Cask related procedures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/>
              <a:t>Safety Analysis Reports and Certificates of Compliance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/>
              <a:t>Technical Bulletins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/>
              <a:t>Position Papers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/>
              <a:t>Newsletters on significant developments/events distributed to the cask users </a:t>
            </a:r>
          </a:p>
        </p:txBody>
      </p:sp>
    </p:spTree>
    <p:extLst>
      <p:ext uri="{BB962C8B-B14F-4D97-AF65-F5344CB8AC3E}">
        <p14:creationId xmlns:p14="http://schemas.microsoft.com/office/powerpoint/2010/main" val="19421405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400050"/>
            <a:ext cx="8610600" cy="685800"/>
          </a:xfrm>
        </p:spPr>
        <p:txBody>
          <a:bodyPr>
            <a:normAutofit/>
          </a:bodyPr>
          <a:lstStyle/>
          <a:p>
            <a:r>
              <a:rPr lang="en-US" sz="2400" dirty="0"/>
              <a:t>Cask Operations Update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314451"/>
            <a:ext cx="8686800" cy="2994422"/>
          </a:xfrm>
        </p:spPr>
        <p:txBody>
          <a:bodyPr/>
          <a:lstStyle/>
          <a:p>
            <a:pPr lvl="0"/>
            <a:r>
              <a:rPr lang="en-US" sz="1900" dirty="0"/>
              <a:t>Purchase and refurbishment of trailers for Type (A) and Type (B) casks.</a:t>
            </a:r>
          </a:p>
          <a:p>
            <a:pPr lvl="0"/>
            <a:r>
              <a:rPr lang="en-US" sz="1900" dirty="0"/>
              <a:t>Provide qualified/certified leak testing technicians to support Type (B) cask pre-shipment leakage rate tests. </a:t>
            </a:r>
          </a:p>
          <a:p>
            <a:pPr lvl="0"/>
            <a:r>
              <a:rPr lang="en-US" sz="1900" dirty="0"/>
              <a:t>Introduction of new casks into fleet/ refurbishment of the existing  casks. </a:t>
            </a:r>
          </a:p>
          <a:p>
            <a:pPr lvl="0"/>
            <a:r>
              <a:rPr lang="en-US" sz="1900" dirty="0"/>
              <a:t>Purchasing of new cask ancillary components and keep readily available inventory on hand (ratchet binders, gauges, manifolds, fasteners).</a:t>
            </a:r>
          </a:p>
          <a:p>
            <a:pPr lvl="0"/>
            <a:r>
              <a:rPr lang="en-US" sz="1900" dirty="0"/>
              <a:t>Continuous improvement of procedures based on the latest regulatory and standards requirements, industry practices and customer input.</a:t>
            </a:r>
          </a:p>
          <a:p>
            <a:pPr lvl="0"/>
            <a:r>
              <a:rPr lang="en-US" sz="1900" dirty="0"/>
              <a:t>Improvement of the user experience during pre-shipment leak tests in accordance with new revision of ANSI N14.5-2014.</a:t>
            </a:r>
          </a:p>
          <a:p>
            <a:pPr lvl="0"/>
            <a:r>
              <a:rPr lang="en-US" sz="1900" dirty="0"/>
              <a:t>Enhancing </a:t>
            </a:r>
            <a:r>
              <a:rPr lang="en-US" sz="1900" dirty="0" err="1"/>
              <a:t>Energy</a:t>
            </a:r>
            <a:r>
              <a:rPr lang="en-US" sz="1900" i="1" dirty="0" err="1"/>
              <a:t>Solutions</a:t>
            </a:r>
            <a:r>
              <a:rPr lang="en-US" sz="1900" dirty="0"/>
              <a:t> Web-Based Customer Portal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68207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438150"/>
            <a:ext cx="6248400" cy="685800"/>
          </a:xfrm>
        </p:spPr>
        <p:txBody>
          <a:bodyPr>
            <a:noAutofit/>
          </a:bodyPr>
          <a:lstStyle/>
          <a:p>
            <a:r>
              <a:rPr lang="en-US" sz="2400" dirty="0">
                <a:latin typeface="Myriad Pro"/>
                <a:cs typeface="Times New Roman" panose="02020603050405020304" pitchFamily="18" charset="0"/>
              </a:rPr>
              <a:t>  Questions?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95350"/>
            <a:ext cx="8077200" cy="2994422"/>
          </a:xfrm>
        </p:spPr>
        <p:txBody>
          <a:bodyPr/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		        </a:t>
            </a:r>
            <a:r>
              <a:rPr lang="en-US" sz="3600" dirty="0"/>
              <a:t>THANK YOU!</a:t>
            </a:r>
          </a:p>
        </p:txBody>
      </p:sp>
    </p:spTree>
    <p:extLst>
      <p:ext uri="{BB962C8B-B14F-4D97-AF65-F5344CB8AC3E}">
        <p14:creationId xmlns:p14="http://schemas.microsoft.com/office/powerpoint/2010/main" val="23732746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3615</TotalTime>
  <Words>532</Words>
  <Application>Microsoft Office PowerPoint</Application>
  <PresentationFormat>On-screen Show (16:9)</PresentationFormat>
  <Paragraphs>116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2" baseType="lpstr">
      <vt:lpstr>Arial</vt:lpstr>
      <vt:lpstr>Calibri</vt:lpstr>
      <vt:lpstr>Myriad Pro</vt:lpstr>
      <vt:lpstr>Myriad Pro Cond</vt:lpstr>
      <vt:lpstr>Myriad Pro Light</vt:lpstr>
      <vt:lpstr>Times New Roman</vt:lpstr>
      <vt:lpstr>Wingdings</vt:lpstr>
      <vt:lpstr>Office Theme</vt:lpstr>
      <vt:lpstr>                   EnergySolutions Cask Division                  2026 EnergySolutions WAC Summit </vt:lpstr>
      <vt:lpstr>Cask Inventory</vt:lpstr>
      <vt:lpstr>EnergySolutions Type B Cask Fleet</vt:lpstr>
      <vt:lpstr>DOT 7A Type A Packagings</vt:lpstr>
      <vt:lpstr>8-120B Cask: Pictures</vt:lpstr>
      <vt:lpstr>10-160B Cask: Pictures</vt:lpstr>
      <vt:lpstr>3-60B Cask: Pictures</vt:lpstr>
      <vt:lpstr>3-60B Cask: Pictures</vt:lpstr>
      <vt:lpstr>MIDUS Cask</vt:lpstr>
      <vt:lpstr> EnergySolutions CoC Status</vt:lpstr>
      <vt:lpstr>Cask Division Engineering/ Licensing Activities </vt:lpstr>
      <vt:lpstr>Customer Interface Improvements</vt:lpstr>
      <vt:lpstr>Cask Operations Update </vt:lpstr>
      <vt:lpstr>  Questions?</vt:lpstr>
    </vt:vector>
  </TitlesOfParts>
  <Company>EnergySolutions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Angela Roe</dc:creator>
  <cp:lastModifiedBy>Aleksandr X. Gelfond</cp:lastModifiedBy>
  <cp:revision>228</cp:revision>
  <dcterms:created xsi:type="dcterms:W3CDTF">2014-02-07T17:42:29Z</dcterms:created>
  <dcterms:modified xsi:type="dcterms:W3CDTF">2026-06-05T20:22:15Z</dcterms:modified>
</cp:coreProperties>
</file>