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0"/>
  </p:notesMasterIdLst>
  <p:sldIdLst>
    <p:sldId id="257" r:id="rId2"/>
    <p:sldId id="359" r:id="rId3"/>
    <p:sldId id="269" r:id="rId4"/>
    <p:sldId id="318" r:id="rId5"/>
    <p:sldId id="319" r:id="rId6"/>
    <p:sldId id="330" r:id="rId7"/>
    <p:sldId id="275" r:id="rId8"/>
    <p:sldId id="274" r:id="rId9"/>
    <p:sldId id="292" r:id="rId10"/>
    <p:sldId id="291" r:id="rId11"/>
    <p:sldId id="309" r:id="rId12"/>
    <p:sldId id="294" r:id="rId13"/>
    <p:sldId id="296" r:id="rId14"/>
    <p:sldId id="332" r:id="rId15"/>
    <p:sldId id="312" r:id="rId16"/>
    <p:sldId id="314" r:id="rId17"/>
    <p:sldId id="317" r:id="rId18"/>
    <p:sldId id="322" r:id="rId19"/>
  </p:sldIdLst>
  <p:sldSz cx="12192000" cy="6858000"/>
  <p:notesSz cx="6858000" cy="9144000"/>
  <p:embeddedFontLst>
    <p:embeddedFont>
      <p:font typeface="Myriad Pro" panose="020B0503030403020204" charset="0"/>
      <p:regular r:id="rId21"/>
      <p:bold r:id="rId22"/>
      <p:italic r:id="rId23"/>
      <p:boldItalic r:id="rId24"/>
    </p:embeddedFont>
    <p:embeddedFont>
      <p:font typeface="Myriad Pro Light" panose="020B040303040302020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et Rogers" initials="BR" lastIdx="1" clrIdx="0"/>
  <p:cmAuthor id="1" name="Jake Gardner" initials="JG" lastIdx="5" clrIdx="1">
    <p:extLst>
      <p:ext uri="{19B8F6BF-5375-455C-9EA6-DF929625EA0E}">
        <p15:presenceInfo xmlns:p15="http://schemas.microsoft.com/office/powerpoint/2012/main" userId="S::jhgardner@energysolutions.com::1d6b5c97-1b73-4b09-9e0d-34f6723c76e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078" autoAdjust="0"/>
    <p:restoredTop sz="94660"/>
  </p:normalViewPr>
  <p:slideViewPr>
    <p:cSldViewPr snapToGrid="0">
      <p:cViewPr varScale="1">
        <p:scale>
          <a:sx n="75" d="100"/>
          <a:sy n="75" d="100"/>
        </p:scale>
        <p:origin x="33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Orton" userId="4e680957-3ceb-430f-9c4a-a999ff0d4ef5" providerId="ADAL" clId="{145C827D-950D-4622-98F2-B18C45C01497}"/>
    <pc:docChg chg="custSel addSld delSld modSld">
      <pc:chgData name="Tim Orton" userId="4e680957-3ceb-430f-9c4a-a999ff0d4ef5" providerId="ADAL" clId="{145C827D-950D-4622-98F2-B18C45C01497}" dt="2026-06-09T20:10:45.065" v="514" actId="1076"/>
      <pc:docMkLst>
        <pc:docMk/>
      </pc:docMkLst>
      <pc:sldChg chg="modSp mod">
        <pc:chgData name="Tim Orton" userId="4e680957-3ceb-430f-9c4a-a999ff0d4ef5" providerId="ADAL" clId="{145C827D-950D-4622-98F2-B18C45C01497}" dt="2026-06-09T19:56:28.523" v="208" actId="20577"/>
        <pc:sldMkLst>
          <pc:docMk/>
          <pc:sldMk cId="1226878882" sldId="257"/>
        </pc:sldMkLst>
        <pc:spChg chg="mod">
          <ac:chgData name="Tim Orton" userId="4e680957-3ceb-430f-9c4a-a999ff0d4ef5" providerId="ADAL" clId="{145C827D-950D-4622-98F2-B18C45C01497}" dt="2026-06-09T19:56:28.523" v="208" actId="20577"/>
          <ac:spMkLst>
            <pc:docMk/>
            <pc:sldMk cId="1226878882" sldId="257"/>
            <ac:spMk id="4" creationId="{00000000-0000-0000-0000-000000000000}"/>
          </ac:spMkLst>
        </pc:spChg>
      </pc:sldChg>
      <pc:sldChg chg="modSp mod">
        <pc:chgData name="Tim Orton" userId="4e680957-3ceb-430f-9c4a-a999ff0d4ef5" providerId="ADAL" clId="{145C827D-950D-4622-98F2-B18C45C01497}" dt="2026-06-09T20:08:41.443" v="458" actId="20577"/>
        <pc:sldMkLst>
          <pc:docMk/>
          <pc:sldMk cId="2458171787" sldId="274"/>
        </pc:sldMkLst>
        <pc:spChg chg="mod">
          <ac:chgData name="Tim Orton" userId="4e680957-3ceb-430f-9c4a-a999ff0d4ef5" providerId="ADAL" clId="{145C827D-950D-4622-98F2-B18C45C01497}" dt="2026-06-09T20:08:41.443" v="458" actId="20577"/>
          <ac:spMkLst>
            <pc:docMk/>
            <pc:sldMk cId="2458171787" sldId="274"/>
            <ac:spMk id="2" creationId="{00000000-0000-0000-0000-000000000000}"/>
          </ac:spMkLst>
        </pc:spChg>
      </pc:sldChg>
      <pc:sldChg chg="modSp mod">
        <pc:chgData name="Tim Orton" userId="4e680957-3ceb-430f-9c4a-a999ff0d4ef5" providerId="ADAL" clId="{145C827D-950D-4622-98F2-B18C45C01497}" dt="2026-06-09T20:03:59.685" v="446" actId="12"/>
        <pc:sldMkLst>
          <pc:docMk/>
          <pc:sldMk cId="3491691992" sldId="292"/>
        </pc:sldMkLst>
        <pc:spChg chg="mod">
          <ac:chgData name="Tim Orton" userId="4e680957-3ceb-430f-9c4a-a999ff0d4ef5" providerId="ADAL" clId="{145C827D-950D-4622-98F2-B18C45C01497}" dt="2026-06-09T20:03:59.685" v="446" actId="12"/>
          <ac:spMkLst>
            <pc:docMk/>
            <pc:sldMk cId="3491691992" sldId="292"/>
            <ac:spMk id="4" creationId="{C2BF4893-6D65-503F-8451-845C6327908D}"/>
          </ac:spMkLst>
        </pc:spChg>
      </pc:sldChg>
      <pc:sldChg chg="modSp mod">
        <pc:chgData name="Tim Orton" userId="4e680957-3ceb-430f-9c4a-a999ff0d4ef5" providerId="ADAL" clId="{145C827D-950D-4622-98F2-B18C45C01497}" dt="2026-06-09T20:05:29.701" v="447" actId="20577"/>
        <pc:sldMkLst>
          <pc:docMk/>
          <pc:sldMk cId="2609013716" sldId="309"/>
        </pc:sldMkLst>
        <pc:spChg chg="mod">
          <ac:chgData name="Tim Orton" userId="4e680957-3ceb-430f-9c4a-a999ff0d4ef5" providerId="ADAL" clId="{145C827D-950D-4622-98F2-B18C45C01497}" dt="2026-06-09T20:05:29.701" v="447" actId="20577"/>
          <ac:spMkLst>
            <pc:docMk/>
            <pc:sldMk cId="2609013716" sldId="309"/>
            <ac:spMk id="4" creationId="{C2BF4893-6D65-503F-8451-845C6327908D}"/>
          </ac:spMkLst>
        </pc:spChg>
      </pc:sldChg>
      <pc:sldChg chg="modSp mod">
        <pc:chgData name="Tim Orton" userId="4e680957-3ceb-430f-9c4a-a999ff0d4ef5" providerId="ADAL" clId="{145C827D-950D-4622-98F2-B18C45C01497}" dt="2026-06-09T20:10:45.065" v="514" actId="1076"/>
        <pc:sldMkLst>
          <pc:docMk/>
          <pc:sldMk cId="373098377" sldId="322"/>
        </pc:sldMkLst>
        <pc:spChg chg="mod">
          <ac:chgData name="Tim Orton" userId="4e680957-3ceb-430f-9c4a-a999ff0d4ef5" providerId="ADAL" clId="{145C827D-950D-4622-98F2-B18C45C01497}" dt="2026-06-09T20:10:45.065" v="514" actId="1076"/>
          <ac:spMkLst>
            <pc:docMk/>
            <pc:sldMk cId="373098377" sldId="322"/>
            <ac:spMk id="4" creationId="{C2BF4893-6D65-503F-8451-845C6327908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E58B5-BB42-427A-B7F9-504A706493DE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4D508-59A8-4861-A99E-8A2F3EC043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 sz="4000">
                <a:latin typeface="Myriad Pro Light" panose="020B04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3FD-E5A6-41AF-95BC-5DDC9B78DC25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13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>
            <a:off x="3213100" y="3376612"/>
            <a:ext cx="279146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62700" y="1317625"/>
            <a:ext cx="4991100" cy="1247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intro statement with highlighted important items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362700" y="2752725"/>
            <a:ext cx="4991100" cy="1247775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bullet items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04560" cy="32639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3376612"/>
            <a:ext cx="308610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15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326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22" y="937056"/>
            <a:ext cx="10527956" cy="2664982"/>
          </a:xfrm>
          <a:prstGeom prst="rect">
            <a:avLst/>
          </a:prstGeom>
          <a:effectLst>
            <a:reflection blurRad="6350" stA="14000" endPos="35000" dir="5400000" sy="-100000" algn="bl" rotWithShape="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14595"/>
            <a:ext cx="9829800" cy="9097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71EAF-55C2-4CBC-8B88-3A4F1A2EC183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99602-E36D-4240-8A8C-F597B36D3D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3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3FD-E5A6-41AF-95BC-5DDC9B78DC25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911" y="230188"/>
            <a:ext cx="2170624" cy="549458"/>
          </a:xfrm>
          <a:prstGeom prst="rect">
            <a:avLst/>
          </a:prstGeom>
          <a:effectLst>
            <a:reflection blurRad="6350" stA="190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712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2" r:id="rId2"/>
    <p:sldLayoutId id="2147483655" r:id="rId3"/>
    <p:sldLayoutId id="214748365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998561" y="4308856"/>
            <a:ext cx="10194878" cy="2128157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Myriad Pro Light" panose="020B0403030403020204" pitchFamily="34" charset="0"/>
              </a:rPr>
              <a:t>2026 WAC Summit</a:t>
            </a:r>
          </a:p>
          <a:p>
            <a:pPr algn="ctr"/>
            <a:r>
              <a:rPr lang="en-US" sz="2800" b="1" dirty="0">
                <a:latin typeface="Myriad Pro Light" panose="020B0403030403020204" pitchFamily="34" charset="0"/>
              </a:rPr>
              <a:t>Clive Facility WAC Training</a:t>
            </a:r>
          </a:p>
          <a:p>
            <a:pPr algn="ctr"/>
            <a:endParaRPr lang="en-US" sz="600" dirty="0">
              <a:latin typeface="Myriad Pro Light" panose="020B0403030403020204" pitchFamily="34" charset="0"/>
            </a:endParaRPr>
          </a:p>
          <a:p>
            <a:pPr algn="ctr"/>
            <a:r>
              <a:rPr lang="en-US" sz="2400" dirty="0">
                <a:latin typeface="Myriad Pro Light" panose="020B0403030403020204" pitchFamily="34" charset="0"/>
              </a:rPr>
              <a:t>Tim Orton</a:t>
            </a:r>
          </a:p>
          <a:p>
            <a:pPr algn="ctr"/>
            <a:r>
              <a:rPr lang="en-US" sz="2400" dirty="0">
                <a:latin typeface="Myriad Pro Light" panose="020B0403030403020204" pitchFamily="34" charset="0"/>
              </a:rPr>
              <a:t>Jake Gardner</a:t>
            </a:r>
          </a:p>
        </p:txBody>
      </p:sp>
    </p:spTree>
    <p:extLst>
      <p:ext uri="{BB962C8B-B14F-4D97-AF65-F5344CB8AC3E}">
        <p14:creationId xmlns:p14="http://schemas.microsoft.com/office/powerpoint/2010/main" val="122687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Technical Services Contact Information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BB9761-9A15-42EA-B1D6-282591483AFD}"/>
              </a:ext>
            </a:extLst>
          </p:cNvPr>
          <p:cNvSpPr txBox="1"/>
          <p:nvPr/>
        </p:nvSpPr>
        <p:spPr>
          <a:xfrm>
            <a:off x="828369" y="1933650"/>
            <a:ext cx="1105883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500" b="1" dirty="0"/>
              <a:t>Tim Orton</a:t>
            </a:r>
            <a:r>
              <a:rPr lang="en-US" sz="2500" dirty="0"/>
              <a:t>	   Director of Technical Services		801-649-2144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torton@energysolutions.com</a:t>
            </a:r>
            <a:r>
              <a:rPr lang="en-US" sz="2500" dirty="0"/>
              <a:t>		801-209-7251 (cell)</a:t>
            </a:r>
          </a:p>
          <a:p>
            <a:endParaRPr lang="en-US" sz="2500" dirty="0"/>
          </a:p>
          <a:p>
            <a:endParaRPr lang="en-US" sz="2500" dirty="0"/>
          </a:p>
          <a:p>
            <a:r>
              <a:rPr lang="en-US" sz="2500" b="1" dirty="0"/>
              <a:t>Jake Gardner </a:t>
            </a:r>
            <a:r>
              <a:rPr lang="en-US" sz="2500" dirty="0"/>
              <a:t>	   VP of Technical Services			865-220-1207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jhgardner@energysolutions.com</a:t>
            </a:r>
            <a:r>
              <a:rPr lang="en-US" sz="2500" dirty="0"/>
              <a:t>		801-836-1555 (cell)</a:t>
            </a:r>
          </a:p>
          <a:p>
            <a:endParaRPr lang="en-US" sz="2500" dirty="0"/>
          </a:p>
          <a:p>
            <a:endParaRPr lang="en-US" sz="2500" dirty="0"/>
          </a:p>
          <a:p>
            <a:r>
              <a:rPr lang="en-US" sz="2500" b="1" dirty="0"/>
              <a:t>Veronica Pitts   </a:t>
            </a:r>
            <a:r>
              <a:rPr lang="en-US" sz="2500" dirty="0"/>
              <a:t>Technical Services Customer Specialist	801-649-2139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vpitts@energysolutions.com</a:t>
            </a:r>
            <a:r>
              <a:rPr lang="en-US" sz="2500" dirty="0"/>
              <a:t>		801-573-1707 (cell)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053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887103" y="416873"/>
            <a:ext cx="8666329" cy="932093"/>
          </a:xfrm>
        </p:spPr>
        <p:txBody>
          <a:bodyPr/>
          <a:lstStyle/>
          <a:p>
            <a:pPr algn="ctr"/>
            <a:r>
              <a:rPr lang="en-US" i="1" dirty="0" err="1">
                <a:latin typeface="Myriad Pro" panose="020B0503030403020204" charset="0"/>
              </a:rPr>
              <a:t>EnergySolutions</a:t>
            </a:r>
            <a:r>
              <a:rPr lang="en-US" i="1" dirty="0">
                <a:latin typeface="Myriad Pro" panose="020B0503030403020204" charset="0"/>
              </a:rPr>
              <a:t>’ Waste Acceptance and Customer Portal Overview</a:t>
            </a:r>
          </a:p>
          <a:p>
            <a:pPr algn="ctr"/>
            <a:r>
              <a:rPr lang="en-US" sz="3200" b="1" dirty="0"/>
              <a:t>Clive Facility Overview</a:t>
            </a:r>
          </a:p>
        </p:txBody>
      </p:sp>
      <p:pic>
        <p:nvPicPr>
          <p:cNvPr id="8" name="Picture 7" descr="Clive aerial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5173" y="3684760"/>
            <a:ext cx="10621653" cy="3009467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4294967295"/>
          </p:nvPr>
        </p:nvSpPr>
        <p:spPr>
          <a:xfrm>
            <a:off x="798394" y="1419370"/>
            <a:ext cx="8534400" cy="226539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600" kern="0" dirty="0">
                <a:latin typeface="Myriad Pro Light" panose="020B0403030403020204" charset="0"/>
              </a:rPr>
              <a:t>Over 35 years of proven experience treating and disposing of  Class A radioactive waste.</a:t>
            </a:r>
          </a:p>
          <a:p>
            <a:r>
              <a:rPr lang="en-US" sz="2600" kern="0" dirty="0">
                <a:latin typeface="Myriad Pro Light" panose="020B0403030403020204" charset="0"/>
              </a:rPr>
              <a:t>One-of-a-kind bulk waste and containerized waste facilities with unique licenses and permits.</a:t>
            </a:r>
          </a:p>
          <a:p>
            <a:pPr eaLnBrk="0" hangingPunct="0">
              <a:lnSpc>
                <a:spcPct val="90000"/>
              </a:lnSpc>
              <a:spcBef>
                <a:spcPts val="1200"/>
              </a:spcBef>
            </a:pPr>
            <a:r>
              <a:rPr lang="en-US" sz="2600" kern="0" dirty="0">
                <a:latin typeface="Myriad Pro Light" panose="020B0403030403020204" charset="0"/>
              </a:rPr>
              <a:t>Long-term federal and commercial contracts.</a:t>
            </a:r>
            <a:endParaRPr lang="en-US" sz="2200" kern="0" dirty="0">
              <a:latin typeface="Myriad Pro Light" panose="020B04030304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726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887103" y="416873"/>
            <a:ext cx="8666329" cy="1247775"/>
          </a:xfrm>
        </p:spPr>
        <p:txBody>
          <a:bodyPr/>
          <a:lstStyle/>
          <a:p>
            <a:pPr algn="ctr"/>
            <a:r>
              <a:rPr lang="en-US" i="1" dirty="0" err="1">
                <a:latin typeface="Myriad Pro" panose="020B0503030403020204" charset="0"/>
              </a:rPr>
              <a:t>EnergySolutions</a:t>
            </a:r>
            <a:r>
              <a:rPr lang="en-US" i="1" dirty="0">
                <a:latin typeface="Myriad Pro" panose="020B0503030403020204" charset="0"/>
              </a:rPr>
              <a:t>’ Waste Acceptance and Customer Portal Overview</a:t>
            </a:r>
          </a:p>
          <a:p>
            <a:pPr algn="ctr"/>
            <a:r>
              <a:rPr lang="en-US" sz="3200" b="1" dirty="0"/>
              <a:t>Facility Overview – Clive Operations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85AA9F9-6BF1-3161-472E-4008E8EA66A0}"/>
              </a:ext>
            </a:extLst>
          </p:cNvPr>
          <p:cNvSpPr txBox="1">
            <a:spLocks noChangeArrowheads="1"/>
          </p:cNvSpPr>
          <p:nvPr/>
        </p:nvSpPr>
        <p:spPr>
          <a:xfrm>
            <a:off x="444082" y="1492631"/>
            <a:ext cx="10392916" cy="5297467"/>
          </a:xfrm>
          <a:prstGeom prst="rect">
            <a:avLst/>
          </a:prstGeom>
          <a:noFill/>
        </p:spPr>
        <p:txBody>
          <a:bodyPr numCol="2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600" dirty="0"/>
              <a:t>Industrial</a:t>
            </a:r>
          </a:p>
          <a:p>
            <a:pPr lvl="1"/>
            <a:r>
              <a:rPr lang="en-US" sz="1400" dirty="0"/>
              <a:t>Behavior Based/HPI</a:t>
            </a:r>
          </a:p>
          <a:p>
            <a:pPr lvl="1"/>
            <a:r>
              <a:rPr lang="en-US" sz="1400" dirty="0"/>
              <a:t>Employee directed / Management Commitment</a:t>
            </a:r>
          </a:p>
          <a:p>
            <a:pPr lvl="1"/>
            <a:r>
              <a:rPr lang="en-US" sz="1400" dirty="0"/>
              <a:t>Between 2004 &amp; 2026, over </a:t>
            </a:r>
            <a:r>
              <a:rPr lang="en-US" sz="1400" u="sng" dirty="0"/>
              <a:t>Seven Million</a:t>
            </a:r>
            <a:r>
              <a:rPr lang="en-US" sz="1400" dirty="0"/>
              <a:t> hours worked              without a lost-time injury</a:t>
            </a:r>
          </a:p>
          <a:p>
            <a:pPr lvl="1"/>
            <a:r>
              <a:rPr lang="en-US" sz="1400" dirty="0"/>
              <a:t>Numerous Safety Awards between 2005 and 2025:</a:t>
            </a:r>
          </a:p>
          <a:p>
            <a:pPr lvl="2"/>
            <a:r>
              <a:rPr lang="en-US" sz="1200" dirty="0"/>
              <a:t>Utah Safety Council Award of Merit</a:t>
            </a:r>
          </a:p>
          <a:p>
            <a:pPr lvl="2"/>
            <a:r>
              <a:rPr lang="en-US" sz="1200" dirty="0"/>
              <a:t>Utah Safety Council Perfect Record Award</a:t>
            </a:r>
          </a:p>
          <a:p>
            <a:pPr lvl="2"/>
            <a:r>
              <a:rPr lang="en-US" sz="1200" dirty="0"/>
              <a:t>Utah Safety Council 1 Million Man Hour Award</a:t>
            </a:r>
          </a:p>
          <a:p>
            <a:pPr lvl="2"/>
            <a:r>
              <a:rPr lang="en-US" sz="1200" dirty="0"/>
              <a:t>Utah Safety Council Award of Honor</a:t>
            </a:r>
          </a:p>
          <a:p>
            <a:pPr lvl="2"/>
            <a:r>
              <a:rPr lang="en-US" sz="1200" dirty="0"/>
              <a:t>National Safety Council Perfect Record Award</a:t>
            </a:r>
          </a:p>
          <a:p>
            <a:pPr lvl="2"/>
            <a:r>
              <a:rPr lang="en-US" sz="1200" dirty="0"/>
              <a:t>National Safety Council Million Man Hour Award</a:t>
            </a:r>
          </a:p>
          <a:p>
            <a:pPr lvl="2"/>
            <a:r>
              <a:rPr lang="en-US" sz="1200" dirty="0"/>
              <a:t>National Safety Council Occupational Excellence Achievement Award</a:t>
            </a:r>
          </a:p>
          <a:p>
            <a:pPr lvl="2"/>
            <a:r>
              <a:rPr lang="en-US" sz="1200" dirty="0"/>
              <a:t>National Safety Council Safety Leadership Award</a:t>
            </a:r>
          </a:p>
          <a:p>
            <a:pPr lvl="1"/>
            <a:r>
              <a:rPr lang="en-US" sz="1400" b="1" dirty="0"/>
              <a:t>VPP Star – 2017 &amp; Recertified in 2025</a:t>
            </a:r>
          </a:p>
          <a:p>
            <a:pPr lvl="1"/>
            <a:endParaRPr lang="en-US" sz="200" b="1" dirty="0"/>
          </a:p>
          <a:p>
            <a:r>
              <a:rPr lang="en-US" sz="1600" dirty="0"/>
              <a:t>Radiological</a:t>
            </a:r>
          </a:p>
          <a:p>
            <a:pPr lvl="1"/>
            <a:r>
              <a:rPr lang="en-US" sz="1400" dirty="0"/>
              <a:t>ALARA</a:t>
            </a:r>
          </a:p>
          <a:p>
            <a:pPr lvl="1"/>
            <a:r>
              <a:rPr lang="en-US" sz="1400" dirty="0"/>
              <a:t>Personnel exposures very low</a:t>
            </a:r>
          </a:p>
          <a:p>
            <a:pPr lvl="1"/>
            <a:r>
              <a:rPr lang="en-US" sz="1400" dirty="0"/>
              <a:t>34 </a:t>
            </a:r>
            <a:r>
              <a:rPr lang="en-US" sz="1400" dirty="0" err="1"/>
              <a:t>mRem</a:t>
            </a:r>
            <a:r>
              <a:rPr lang="en-US" sz="1400" dirty="0"/>
              <a:t> average annual employee exposure</a:t>
            </a:r>
          </a:p>
          <a:p>
            <a:pPr>
              <a:buFontTx/>
              <a:buNone/>
            </a:pPr>
            <a:endParaRPr lang="en-US" sz="2000" dirty="0"/>
          </a:p>
        </p:txBody>
      </p:sp>
      <p:pic>
        <p:nvPicPr>
          <p:cNvPr id="4" name="Picture 20" descr="employee with goggles and other PPE">
            <a:extLst>
              <a:ext uri="{FF2B5EF4-FFF2-40B4-BE49-F238E27FC236}">
                <a16:creationId xmlns:a16="http://schemas.microsoft.com/office/drawing/2014/main" id="{BA63FDEB-A728-74B5-99DE-2E6DDF259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183362" y="2792352"/>
            <a:ext cx="2279508" cy="1519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0">
            <a:extLst>
              <a:ext uri="{FF2B5EF4-FFF2-40B4-BE49-F238E27FC236}">
                <a16:creationId xmlns:a16="http://schemas.microsoft.com/office/drawing/2014/main" id="{2C0976AE-E042-1196-CEC2-2F295926A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63160" y="2467876"/>
            <a:ext cx="2004285" cy="1503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889CF0-669A-776D-E6EF-47965F214E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689" y="4172383"/>
            <a:ext cx="3165229" cy="1780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34679993-29A4-A3F8-7AAD-CCC925BBE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3039" y="5182628"/>
            <a:ext cx="2279650" cy="1107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5280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887103" y="416873"/>
            <a:ext cx="8666329" cy="1247775"/>
          </a:xfrm>
        </p:spPr>
        <p:txBody>
          <a:bodyPr/>
          <a:lstStyle/>
          <a:p>
            <a:pPr algn="ctr"/>
            <a:r>
              <a:rPr lang="en-US" i="1" dirty="0" err="1">
                <a:latin typeface="Myriad Pro" panose="020B0503030403020204" charset="0"/>
              </a:rPr>
              <a:t>EnergySolutions</a:t>
            </a:r>
            <a:r>
              <a:rPr lang="en-US" i="1" dirty="0">
                <a:latin typeface="Myriad Pro" panose="020B0503030403020204" charset="0"/>
              </a:rPr>
              <a:t>’ Waste Acceptance and Customer Portal Overview</a:t>
            </a:r>
          </a:p>
          <a:p>
            <a:pPr algn="ctr"/>
            <a:r>
              <a:rPr lang="en-US" sz="3200" b="1" dirty="0"/>
              <a:t>Clive Facility Overview</a:t>
            </a:r>
          </a:p>
        </p:txBody>
      </p:sp>
      <p:pic>
        <p:nvPicPr>
          <p:cNvPr id="4" name="Picture 3" descr="A picture containing map&#10;&#10;Description automatically generated">
            <a:extLst>
              <a:ext uri="{FF2B5EF4-FFF2-40B4-BE49-F238E27FC236}">
                <a16:creationId xmlns:a16="http://schemas.microsoft.com/office/drawing/2014/main" id="{1DA66BBD-15FB-F207-5F14-9A30A6DFF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455" y="1386673"/>
            <a:ext cx="4357624" cy="5471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10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Facility Overview - Clive Waste Disposal</a:t>
            </a:r>
          </a:p>
        </p:txBody>
      </p:sp>
      <p:pic>
        <p:nvPicPr>
          <p:cNvPr id="4" name="Picture 4" descr="embankments2">
            <a:extLst>
              <a:ext uri="{FF2B5EF4-FFF2-40B4-BE49-F238E27FC236}">
                <a16:creationId xmlns:a16="http://schemas.microsoft.com/office/drawing/2014/main" id="{3A83EBE3-0061-C772-8DD1-6FF9ABCF3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39614" y="1846294"/>
            <a:ext cx="8081882" cy="4827776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EBCE57-946A-D688-BDAF-DE2FDC440C2D}"/>
              </a:ext>
            </a:extLst>
          </p:cNvPr>
          <p:cNvSpPr txBox="1"/>
          <p:nvPr/>
        </p:nvSpPr>
        <p:spPr>
          <a:xfrm>
            <a:off x="1639614" y="1476962"/>
            <a:ext cx="5475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Cell Construction Design</a:t>
            </a:r>
          </a:p>
        </p:txBody>
      </p:sp>
    </p:spTree>
    <p:extLst>
      <p:ext uri="{BB962C8B-B14F-4D97-AF65-F5344CB8AC3E}">
        <p14:creationId xmlns:p14="http://schemas.microsoft.com/office/powerpoint/2010/main" val="4244352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887103" y="416873"/>
            <a:ext cx="8666329" cy="9664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Permits and Licenses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6604" y="1801504"/>
            <a:ext cx="65372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r"/>
            <a:r>
              <a:rPr lang="en-US" dirty="0">
                <a:latin typeface="Myriad Pro Light" panose="020B0403030403020204" charset="0"/>
              </a:rPr>
              <a:t>Class A LLRW as defined in Utah Administrative Code R313-15-1009</a:t>
            </a:r>
          </a:p>
          <a:p>
            <a:pPr algn="r"/>
            <a:r>
              <a:rPr lang="en-US" dirty="0">
                <a:latin typeface="Myriad Pro Light" panose="020B0403030403020204" charset="0"/>
              </a:rPr>
              <a:t>Class A Mixed LLRW (radioactive and hazardous)</a:t>
            </a:r>
          </a:p>
          <a:p>
            <a:pPr algn="r"/>
            <a:r>
              <a:rPr lang="en-US" dirty="0">
                <a:latin typeface="Myriad Pro Light" panose="020B0403030403020204" charset="0"/>
              </a:rPr>
              <a:t>NORM/NARM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en-US" dirty="0">
              <a:latin typeface="Myriad Pro Light" panose="020B0403030403020204" charset="0"/>
            </a:endParaRPr>
          </a:p>
          <a:p>
            <a:pPr algn="r"/>
            <a:r>
              <a:rPr lang="en-US" dirty="0">
                <a:latin typeface="Myriad Pro Light" panose="020B0403030403020204" charset="0"/>
              </a:rPr>
              <a:t>11e.(2) Byproduct Material as defined by the AEA</a:t>
            </a:r>
          </a:p>
          <a:p>
            <a:pPr algn="r"/>
            <a:endParaRPr lang="en-US" dirty="0">
              <a:latin typeface="Myriad Pro Light" panose="020B0403030403020204" charset="0"/>
            </a:endParaRPr>
          </a:p>
          <a:p>
            <a:pPr algn="r"/>
            <a:r>
              <a:rPr lang="en-US" dirty="0">
                <a:latin typeface="Myriad Pro Light" panose="020B0403030403020204" charset="0"/>
              </a:rPr>
              <a:t>Receipt and storage of  RCRA-regulated mixed waste</a:t>
            </a:r>
          </a:p>
          <a:p>
            <a:pPr algn="r"/>
            <a:r>
              <a:rPr lang="en-US" dirty="0">
                <a:latin typeface="Myriad Pro Light" panose="020B0403030403020204" charset="0"/>
              </a:rPr>
              <a:t>Treatment of mixed waste for RCRA constituents</a:t>
            </a:r>
          </a:p>
          <a:p>
            <a:pPr algn="r"/>
            <a:r>
              <a:rPr lang="en-US" dirty="0">
                <a:latin typeface="Myriad Pro Light" panose="020B0403030403020204" charset="0"/>
              </a:rPr>
              <a:t>Mixed waste disposal</a:t>
            </a:r>
          </a:p>
          <a:p>
            <a:pPr algn="r"/>
            <a:endParaRPr lang="en-US" dirty="0">
              <a:latin typeface="Myriad Pro Light" panose="020B0403030403020204" charset="0"/>
            </a:endParaRPr>
          </a:p>
          <a:p>
            <a:pPr algn="r"/>
            <a:r>
              <a:rPr lang="en-US" dirty="0">
                <a:latin typeface="Myriad Pro Light" panose="020B0403030403020204" charset="0"/>
              </a:rPr>
              <a:t>BWF - Receipt, storage, treatment, and disposal of waste containing SNM - concentration-based receipt limits (versus mass-based)</a:t>
            </a:r>
          </a:p>
          <a:p>
            <a:pPr algn="r"/>
            <a:endParaRPr lang="en-US" dirty="0">
              <a:latin typeface="Myriad Pro Light" panose="020B0403030403020204" charset="0"/>
            </a:endParaRPr>
          </a:p>
          <a:p>
            <a:pPr algn="r"/>
            <a:r>
              <a:rPr lang="en-US" dirty="0">
                <a:latin typeface="Myriad Pro Light" panose="020B0403030403020204" charset="0"/>
              </a:rPr>
              <a:t>Receipt, treatment, management and disposal of </a:t>
            </a:r>
          </a:p>
          <a:p>
            <a:pPr algn="r"/>
            <a:r>
              <a:rPr lang="en-US" dirty="0">
                <a:latin typeface="Myriad Pro Light" panose="020B0403030403020204" charset="0"/>
              </a:rPr>
              <a:t>PCB radioactive and PCB mixed waste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7055893" y="231695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7055893" y="31465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>
            <a:off x="7051185" y="396870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7059091" y="49523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7059091" y="571014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256897" y="2236100"/>
            <a:ext cx="3498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Myriad Pro Light" panose="020B0403030403020204" charset="0"/>
              </a:rPr>
              <a:t>Radioactive Material License </a:t>
            </a:r>
          </a:p>
          <a:p>
            <a:r>
              <a:rPr lang="en-US" dirty="0">
                <a:latin typeface="Myriad Pro Light" panose="020B0403030403020204" charset="0"/>
              </a:rPr>
              <a:t>     RML UT 2300249, as amended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91319" y="1432172"/>
            <a:ext cx="109045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b="1" dirty="0">
                <a:latin typeface="Myriad Pro Light" panose="020B0403030403020204" charset="0"/>
              </a:rPr>
              <a:t>Energy</a:t>
            </a:r>
            <a:r>
              <a:rPr lang="en-US" b="1" i="1" dirty="0">
                <a:latin typeface="Myriad Pro Light" panose="020B0403030403020204" charset="0"/>
              </a:rPr>
              <a:t>Solutions</a:t>
            </a:r>
            <a:r>
              <a:rPr lang="en-US" b="1" dirty="0">
                <a:latin typeface="Myriad Pro Light" panose="020B0403030403020204" charset="0"/>
              </a:rPr>
              <a:t> is permitted, licensed, and authorized to receive, treat and dispose of the following wastes: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27390" y="3072207"/>
            <a:ext cx="3616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Myriad Pro Light" panose="020B0403030403020204" charset="0"/>
              </a:rPr>
              <a:t>11e.(2) Byproduct Material License </a:t>
            </a:r>
          </a:p>
          <a:p>
            <a:r>
              <a:rPr lang="en-US" dirty="0">
                <a:latin typeface="Myriad Pro Light" panose="020B0403030403020204" charset="0"/>
              </a:rPr>
              <a:t>     RML UT 2300478, as amended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56896" y="3964249"/>
            <a:ext cx="3471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Myriad Pro Light" panose="020B0403030403020204" charset="0"/>
              </a:rPr>
              <a:t>State-issued Part B Permit             </a:t>
            </a:r>
          </a:p>
          <a:p>
            <a:r>
              <a:rPr lang="en-US" dirty="0">
                <a:latin typeface="Myriad Pro Light" panose="020B0403030403020204" charset="0"/>
              </a:rPr>
              <a:t>     EPA ID Number UTD982598898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56896" y="4871534"/>
            <a:ext cx="3452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Myriad Pro Light" panose="020B0403030403020204" charset="0"/>
              </a:rPr>
              <a:t>Special Nuclear Material Exemption Order issued by NRC, as amended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27390" y="5679488"/>
            <a:ext cx="2860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Myriad Pro Light" panose="020B0403030403020204" charset="0"/>
              </a:rPr>
              <a:t>Two TSCA Approvals issued by EPA Region 8</a:t>
            </a:r>
          </a:p>
        </p:txBody>
      </p:sp>
    </p:spTree>
    <p:extLst>
      <p:ext uri="{BB962C8B-B14F-4D97-AF65-F5344CB8AC3E}">
        <p14:creationId xmlns:p14="http://schemas.microsoft.com/office/powerpoint/2010/main" val="4063389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6367" y="1510787"/>
            <a:ext cx="9067800" cy="463819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Class A LLRW and NORM</a:t>
            </a:r>
          </a:p>
          <a:p>
            <a:pPr marL="855662" lvl="1" indent="-342900">
              <a:buSzPct val="90000"/>
              <a:buFont typeface="Wingdings" panose="05000000000000000000" pitchFamily="2" charset="2"/>
              <a:buChar char="Ø"/>
            </a:pPr>
            <a:r>
              <a:rPr lang="en-US" dirty="0">
                <a:latin typeface="Myriad Pro Light" panose="020B0403030403020204" charset="0"/>
              </a:rPr>
              <a:t>Containerized Waste (CWF) and Bulk Waste (BWF)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Rail – Clive Rail Spur off the Union Pacific Railroad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Truck – Five Miles South of I-80 in Western Utah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Radioactive Liquids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Mixed Waste (Radioactive and RCRA Hazardous)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PCB/Radioactive Waste - TSCA Regulated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Approved to accept CERCLA Waste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Large Components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UCNI and Export Controlled Waste</a:t>
            </a:r>
          </a:p>
          <a:p>
            <a:pPr marL="342900" indent="-34290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</a:rPr>
              <a:t>Other hazardous substances </a:t>
            </a:r>
          </a:p>
          <a:p>
            <a:pPr marL="800100" lvl="1" indent="-342900">
              <a:spcBef>
                <a:spcPct val="30000"/>
              </a:spcBef>
              <a:buSzPct val="90000"/>
              <a:buFont typeface="Wingdings" panose="05000000000000000000" pitchFamily="2" charset="2"/>
              <a:buChar char="Ø"/>
            </a:pPr>
            <a:r>
              <a:rPr lang="en-US" dirty="0">
                <a:latin typeface="Myriad Pro Light" panose="020B0403030403020204" charset="0"/>
              </a:rPr>
              <a:t>Asbestos, beryllium, etc.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9411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Capability</a:t>
            </a:r>
          </a:p>
        </p:txBody>
      </p:sp>
      <p:pic>
        <p:nvPicPr>
          <p:cNvPr id="5" name="Picture 2" descr="C:\Users\torton\Desktop\Presentation Pictures\S&amp;R\IMG_5010.JPG">
            <a:extLst>
              <a:ext uri="{FF2B5EF4-FFF2-40B4-BE49-F238E27FC236}">
                <a16:creationId xmlns:a16="http://schemas.microsoft.com/office/drawing/2014/main" id="{8C11E719-57C3-9829-6D97-7B775CD4E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683" y="1358020"/>
            <a:ext cx="2588230" cy="268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torton\Desktop\Pics\IMG_1504.JPG">
            <a:extLst>
              <a:ext uri="{FF2B5EF4-FFF2-40B4-BE49-F238E27FC236}">
                <a16:creationId xmlns:a16="http://schemas.microsoft.com/office/drawing/2014/main" id="{F092328E-38F3-99A6-8920-21AEDB17F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591" y="2043857"/>
            <a:ext cx="1901411" cy="253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6AC35E95-5540-A4B1-47B4-B2D5DB438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264" y="3703266"/>
            <a:ext cx="2438435" cy="175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afety Label, Legend: CAUTION CONTAINS PCBs POLYCHLORINATED BIPHENYLS) A TOXIC ENVIRONMENTAL CONTAMINANT REQUIRING SPECIAL HANDLING AND DISPOSAL ...">
            <a:extLst>
              <a:ext uri="{FF2B5EF4-FFF2-40B4-BE49-F238E27FC236}">
                <a16:creationId xmlns:a16="http://schemas.microsoft.com/office/drawing/2014/main" id="{E8AF45E1-5899-D9F0-E0A0-834ECBEDD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12" y="4823594"/>
            <a:ext cx="1797773" cy="179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171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589207" y="1623341"/>
            <a:ext cx="6769508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Bulk Waste Facility (BWF)</a:t>
            </a:r>
          </a:p>
          <a:p>
            <a:endParaRPr lang="en-US" sz="1500" b="1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MW, 11e.(2), &amp; Most of Class A LLRW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Receive Bulk and non-Bulk Containers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Soil, Debris and Oversized Debris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Low Dose Resin (&lt; 500 </a:t>
            </a:r>
            <a:r>
              <a:rPr lang="en-US" sz="2800" dirty="0" err="1"/>
              <a:t>mR</a:t>
            </a:r>
            <a:r>
              <a:rPr lang="en-US" sz="2800" dirty="0"/>
              <a:t>/</a:t>
            </a:r>
            <a:r>
              <a:rPr lang="en-US" sz="2800" dirty="0" err="1"/>
              <a:t>hr</a:t>
            </a:r>
            <a:r>
              <a:rPr lang="en-US" sz="2800" dirty="0"/>
              <a:t>, Dewatered)</a:t>
            </a:r>
          </a:p>
          <a:p>
            <a:pPr marL="800100" lvl="1" indent="-342900">
              <a:spcAft>
                <a:spcPts val="600"/>
              </a:spcAft>
              <a:buSzPct val="80000"/>
              <a:buFont typeface="Wingdings" panose="05000000000000000000" pitchFamily="2" charset="2"/>
              <a:buChar char="Ø"/>
            </a:pPr>
            <a:r>
              <a:rPr lang="en-US" sz="2200" dirty="0"/>
              <a:t>Liquid Verification for Grossly Dewatered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Soil/Debris compacted lifts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CLSM (Grout) disposal </a:t>
            </a:r>
          </a:p>
          <a:p>
            <a:pPr marL="914400" lvl="1" indent="-457200">
              <a:spcAft>
                <a:spcPts val="600"/>
              </a:spcAft>
              <a:buSzPct val="80000"/>
              <a:buFont typeface="Wingdings" panose="05000000000000000000" pitchFamily="2" charset="2"/>
              <a:buChar char="Ø"/>
            </a:pPr>
            <a:r>
              <a:rPr lang="en-US" sz="2200" dirty="0"/>
              <a:t>Higher Contamination / Dose Waste</a:t>
            </a:r>
          </a:p>
          <a:p>
            <a:pPr marL="914400" lvl="1" indent="-457200">
              <a:spcAft>
                <a:spcPts val="600"/>
              </a:spcAft>
              <a:buSzPct val="80000"/>
              <a:buFont typeface="Wingdings" panose="05000000000000000000" pitchFamily="2" charset="2"/>
              <a:buChar char="Ø"/>
            </a:pPr>
            <a:r>
              <a:rPr lang="en-US" sz="2200" dirty="0"/>
              <a:t>Larger Debris</a:t>
            </a:r>
          </a:p>
        </p:txBody>
      </p:sp>
      <p:pic>
        <p:nvPicPr>
          <p:cNvPr id="7" name="Picture 5" descr="MVC-003F">
            <a:extLst>
              <a:ext uri="{FF2B5EF4-FFF2-40B4-BE49-F238E27FC236}">
                <a16:creationId xmlns:a16="http://schemas.microsoft.com/office/drawing/2014/main" id="{3ADEA150-A8D8-E98E-C5C1-1A151A252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063331" y="4114799"/>
            <a:ext cx="3427331" cy="2436511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" name="Picture 7" descr="Intermodal">
            <a:extLst>
              <a:ext uri="{FF2B5EF4-FFF2-40B4-BE49-F238E27FC236}">
                <a16:creationId xmlns:a16="http://schemas.microsoft.com/office/drawing/2014/main" id="{C2C9B2EA-D86B-378D-8E03-232092D1A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063331" y="1562431"/>
            <a:ext cx="3376500" cy="236154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91691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4"/>
            <a:ext cx="8666329" cy="9144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701338" y="1482603"/>
            <a:ext cx="6518786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Bulk Waste Facility – (Rail)</a:t>
            </a:r>
            <a:r>
              <a:rPr lang="en-US" sz="2800" dirty="0"/>
              <a:t> </a:t>
            </a:r>
          </a:p>
          <a:p>
            <a:endParaRPr lang="en-US" sz="1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Direct Union Pacific rail service to facility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Over 16 Miles of rail lines onsite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Railcar Dumping </a:t>
            </a:r>
          </a:p>
          <a:p>
            <a:pPr marL="914400" lvl="1" indent="-457200">
              <a:spcBef>
                <a:spcPts val="600"/>
              </a:spcBef>
              <a:buSzPct val="90000"/>
              <a:buFont typeface="Wingdings" panose="05000000000000000000" pitchFamily="2" charset="2"/>
              <a:buChar char="Ø"/>
            </a:pPr>
            <a:r>
              <a:rPr lang="en-US" sz="2400" dirty="0"/>
              <a:t>Two Rotary Dumpers in Operation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Rail </a:t>
            </a:r>
            <a:r>
              <a:rPr lang="en-US" sz="2800" dirty="0" err="1"/>
              <a:t>Decon</a:t>
            </a:r>
            <a:r>
              <a:rPr lang="en-US" sz="2800" dirty="0"/>
              <a:t> Facility is part of Rotary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Railcar transloading capabilities (Intermodals and Cargo Containers)</a:t>
            </a:r>
          </a:p>
        </p:txBody>
      </p:sp>
      <p:pic>
        <p:nvPicPr>
          <p:cNvPr id="6" name="Picture 5" descr="A picture containing indoor, cement&#10;&#10;Description automatically generated">
            <a:extLst>
              <a:ext uri="{FF2B5EF4-FFF2-40B4-BE49-F238E27FC236}">
                <a16:creationId xmlns:a16="http://schemas.microsoft.com/office/drawing/2014/main" id="{98E4A1C6-FB85-61C8-91B5-B87F06FCD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331" y="1674333"/>
            <a:ext cx="3427331" cy="2012763"/>
          </a:xfrm>
          <a:prstGeom prst="rect">
            <a:avLst/>
          </a:prstGeom>
        </p:spPr>
      </p:pic>
      <p:pic>
        <p:nvPicPr>
          <p:cNvPr id="7" name="Picture 5" descr="MVC-003F">
            <a:extLst>
              <a:ext uri="{FF2B5EF4-FFF2-40B4-BE49-F238E27FC236}">
                <a16:creationId xmlns:a16="http://schemas.microsoft.com/office/drawing/2014/main" id="{3ADEA150-A8D8-E98E-C5C1-1A151A252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063331" y="3893573"/>
            <a:ext cx="3427331" cy="2436511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316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1230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586491" y="1597609"/>
            <a:ext cx="651878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Bulk Waste Facility – (Highway)</a:t>
            </a:r>
            <a:r>
              <a:rPr lang="en-US" sz="2800" dirty="0"/>
              <a:t> </a:t>
            </a:r>
          </a:p>
          <a:p>
            <a:endParaRPr lang="en-US" sz="1200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Facility is located just 5 miles off I-80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Security Officers onsite 24/7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Parking for over 40 Trucks / Trailers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2 Unloading Docks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Live unloading of all shipments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/>
              <a:t>Driver doesn’t have to enter restricted area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Flatbed, Van, Conestoga Trailers all acceptable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Showers, Laundry, Lounge for Driver Use</a:t>
            </a:r>
          </a:p>
        </p:txBody>
      </p:sp>
      <p:pic>
        <p:nvPicPr>
          <p:cNvPr id="2" name="Picture 8" descr="Truck Unloading Dock">
            <a:extLst>
              <a:ext uri="{FF2B5EF4-FFF2-40B4-BE49-F238E27FC236}">
                <a16:creationId xmlns:a16="http://schemas.microsoft.com/office/drawing/2014/main" id="{2BFA3737-7352-3A9D-D6B4-C4DD8F0D1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317380" y="1396795"/>
            <a:ext cx="3835010" cy="213925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3" descr="Clive Exit 49 No Services">
            <a:extLst>
              <a:ext uri="{FF2B5EF4-FFF2-40B4-BE49-F238E27FC236}">
                <a16:creationId xmlns:a16="http://schemas.microsoft.com/office/drawing/2014/main" id="{FB8A288A-05F7-128F-34DA-67F6BEB6B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474842" y="4710026"/>
            <a:ext cx="3013092" cy="1707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A picture containing sky, vehicle, outdoor, land vehicle&#10;&#10;Description automatically generated">
            <a:extLst>
              <a:ext uri="{FF2B5EF4-FFF2-40B4-BE49-F238E27FC236}">
                <a16:creationId xmlns:a16="http://schemas.microsoft.com/office/drawing/2014/main" id="{E46F9DA1-29D7-F03D-D425-7F803D4BED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4235" y="2838622"/>
            <a:ext cx="2999715" cy="199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13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663164" y="1265422"/>
            <a:ext cx="652099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Mixed Waste Treatment Facility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Macroencapsulation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Stabilization</a:t>
            </a:r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000" dirty="0"/>
              <a:t>Deactivation / Neutralization / Ox / Red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Mercury Amalgamation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Liquid Solidification </a:t>
            </a:r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000" dirty="0"/>
              <a:t>Aqueous and Non-aqueous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Vacuum Thermal Desorption (VTD)</a:t>
            </a:r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000" dirty="0"/>
              <a:t>Organics, PCB’s</a:t>
            </a:r>
          </a:p>
        </p:txBody>
      </p:sp>
      <p:pic>
        <p:nvPicPr>
          <p:cNvPr id="9" name="Picture 6" descr="Dcp_0556">
            <a:extLst>
              <a:ext uri="{FF2B5EF4-FFF2-40B4-BE49-F238E27FC236}">
                <a16:creationId xmlns:a16="http://schemas.microsoft.com/office/drawing/2014/main" id="{AEEFE9D4-4AD9-B607-FA6A-2F3EADB25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848598" y="3848904"/>
            <a:ext cx="3124201" cy="2848917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/>
            <a:tailEnd/>
          </a:ln>
          <a:effectLst/>
        </p:spPr>
      </p:pic>
      <p:pic>
        <p:nvPicPr>
          <p:cNvPr id="2" name="Picture 1" descr="A picture containing indoor, ceiling, area, roof&#10;&#10;Description automatically generated">
            <a:extLst>
              <a:ext uri="{FF2B5EF4-FFF2-40B4-BE49-F238E27FC236}">
                <a16:creationId xmlns:a16="http://schemas.microsoft.com/office/drawing/2014/main" id="{F504D70D-1B3D-48E3-9E4D-418978BBB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3" y="4604775"/>
            <a:ext cx="2790728" cy="2093046"/>
          </a:xfrm>
          <a:prstGeom prst="rect">
            <a:avLst/>
          </a:prstGeom>
        </p:spPr>
      </p:pic>
      <p:pic>
        <p:nvPicPr>
          <p:cNvPr id="5" name="Picture 18" descr="EPSN0004">
            <a:extLst>
              <a:ext uri="{FF2B5EF4-FFF2-40B4-BE49-F238E27FC236}">
                <a16:creationId xmlns:a16="http://schemas.microsoft.com/office/drawing/2014/main" id="{E390A065-61A8-E70F-89EB-DD49AF8EF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3164" y="4607810"/>
            <a:ext cx="3124201" cy="2090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A picture containing outdoor, ground, sky, power shovel&#10;&#10;Description automatically generated">
            <a:extLst>
              <a:ext uri="{FF2B5EF4-FFF2-40B4-BE49-F238E27FC236}">
                <a16:creationId xmlns:a16="http://schemas.microsoft.com/office/drawing/2014/main" id="{E9E2A65E-CDC6-2639-99E2-D9CFAAC02C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702" y="1083501"/>
            <a:ext cx="3311420" cy="248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6973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706901" y="1637943"/>
            <a:ext cx="651878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3000" b="1" dirty="0"/>
              <a:t>Containerized Waste Facility</a:t>
            </a:r>
            <a:r>
              <a:rPr lang="en-US" sz="2800" dirty="0"/>
              <a:t> </a:t>
            </a:r>
            <a:r>
              <a:rPr lang="en-US" sz="2800" b="1" dirty="0"/>
              <a:t>(CWF)</a:t>
            </a:r>
          </a:p>
          <a:p>
            <a:pPr>
              <a:spcAft>
                <a:spcPts val="600"/>
              </a:spcAft>
            </a:pPr>
            <a:endParaRPr lang="en-US" sz="1000" b="1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Higher Dose / Higher Activity liners / packages for disposal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Low contamination “clean area” material handling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Void Remediation on packages that are &lt;85% full </a:t>
            </a:r>
            <a:r>
              <a:rPr lang="en-US" sz="2600" b="1" dirty="0"/>
              <a:t>(prior approval needed)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Capabilities to handle multiple casks per day (same day turnaround)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Certified Generator Program</a:t>
            </a:r>
          </a:p>
        </p:txBody>
      </p:sp>
      <p:pic>
        <p:nvPicPr>
          <p:cNvPr id="9" name="Picture 5" descr="Caisson placement looking west">
            <a:extLst>
              <a:ext uri="{FF2B5EF4-FFF2-40B4-BE49-F238E27FC236}">
                <a16:creationId xmlns:a16="http://schemas.microsoft.com/office/drawing/2014/main" id="{9DAA23A4-1DDA-38B1-A1ED-F0AF03B328AE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950200" y="4038600"/>
            <a:ext cx="3907039" cy="26161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Content Placeholder 2">
            <a:extLst>
              <a:ext uri="{FF2B5EF4-FFF2-40B4-BE49-F238E27FC236}">
                <a16:creationId xmlns:a16="http://schemas.microsoft.com/office/drawing/2014/main" id="{A657BB33-2438-D544-EDF2-70357DFF9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4889" y="1403038"/>
            <a:ext cx="4053352" cy="230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826829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752169" y="1403038"/>
            <a:ext cx="6526818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/>
              <a:t>Containerized Waste Facility</a:t>
            </a:r>
            <a:r>
              <a:rPr lang="en-US" sz="2800" dirty="0"/>
              <a:t> </a:t>
            </a:r>
            <a:r>
              <a:rPr lang="en-US" sz="2800" b="1" dirty="0"/>
              <a:t>(CWF)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u="sng" dirty="0"/>
              <a:t>Certified Generator Program</a:t>
            </a:r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200" dirty="0"/>
              <a:t>Certification required to ship to CWF</a:t>
            </a:r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200" dirty="0"/>
              <a:t>Required by Waste Characterization Plan</a:t>
            </a:r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200" dirty="0"/>
              <a:t>Constant Waste</a:t>
            </a:r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200" dirty="0"/>
              <a:t>One-Time, unless changes made</a:t>
            </a:r>
          </a:p>
          <a:p>
            <a:pPr lvl="1">
              <a:buSzPct val="90000"/>
            </a:pPr>
            <a:endParaRPr lang="en-US" sz="1200" dirty="0"/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200" dirty="0"/>
              <a:t>Requirements:</a:t>
            </a:r>
          </a:p>
          <a:p>
            <a:pPr marL="1371600" lvl="2" indent="-457200">
              <a:buSzPct val="90000"/>
              <a:buFont typeface="Wingdings" panose="05000000000000000000" pitchFamily="2" charset="2"/>
              <a:buChar char="v"/>
            </a:pPr>
            <a:r>
              <a:rPr lang="en-US" sz="2000" dirty="0"/>
              <a:t>Procedures for radiological and hazardous characterization</a:t>
            </a:r>
          </a:p>
          <a:p>
            <a:pPr marL="1828800" lvl="3" indent="-457200">
              <a:buSzPct val="90000"/>
              <a:buFont typeface="Courier New" panose="02070309020205020404" pitchFamily="49" charset="0"/>
              <a:buChar char="o"/>
            </a:pPr>
            <a:r>
              <a:rPr lang="en-US" dirty="0"/>
              <a:t>Rad characterization</a:t>
            </a:r>
          </a:p>
          <a:p>
            <a:pPr marL="1828800" lvl="3" indent="-457200">
              <a:buSzPct val="90000"/>
              <a:buFont typeface="Courier New" panose="02070309020205020404" pitchFamily="49" charset="0"/>
              <a:buChar char="o"/>
            </a:pPr>
            <a:r>
              <a:rPr lang="en-US" dirty="0"/>
              <a:t>free-liquid management</a:t>
            </a:r>
          </a:p>
          <a:p>
            <a:pPr marL="1828800" lvl="3" indent="-457200">
              <a:buSzPct val="90000"/>
              <a:buFont typeface="Courier New" panose="02070309020205020404" pitchFamily="49" charset="0"/>
              <a:buChar char="o"/>
            </a:pPr>
            <a:r>
              <a:rPr lang="en-US" dirty="0"/>
              <a:t>void space minimization</a:t>
            </a:r>
          </a:p>
          <a:p>
            <a:pPr marL="1257300" lvl="2" indent="-342900">
              <a:buSzPct val="90000"/>
              <a:buFont typeface="Wingdings" panose="05000000000000000000" pitchFamily="2" charset="2"/>
              <a:buChar char="v"/>
            </a:pPr>
            <a:r>
              <a:rPr lang="en-US" sz="2000" dirty="0"/>
              <a:t>QA/QC Program</a:t>
            </a:r>
          </a:p>
          <a:p>
            <a:pPr marL="1257300" lvl="2" indent="-342900">
              <a:buSzPct val="90000"/>
              <a:buFont typeface="Wingdings" panose="05000000000000000000" pitchFamily="2" charset="2"/>
              <a:buChar char="v"/>
            </a:pPr>
            <a:r>
              <a:rPr lang="en-US" sz="2000" dirty="0"/>
              <a:t>Regulatory Inspection Reports – Last 3 Years</a:t>
            </a:r>
          </a:p>
        </p:txBody>
      </p:sp>
      <p:pic>
        <p:nvPicPr>
          <p:cNvPr id="2" name="Picture 25" descr="MVC-218S">
            <a:extLst>
              <a:ext uri="{FF2B5EF4-FFF2-40B4-BE49-F238E27FC236}">
                <a16:creationId xmlns:a16="http://schemas.microsoft.com/office/drawing/2014/main" id="{3EADE2AD-E533-0D80-71E9-1B8040D75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7057" y="1245390"/>
            <a:ext cx="3907039" cy="249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044D03-BA21-F9E6-6FAC-F49792902C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916" y="3898257"/>
            <a:ext cx="4433322" cy="249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3511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289471" y="1664648"/>
            <a:ext cx="651878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3000" b="1" dirty="0"/>
              <a:t>Large Component Disposal</a:t>
            </a:r>
            <a:r>
              <a:rPr lang="en-US" sz="3000" dirty="0"/>
              <a:t> </a:t>
            </a:r>
          </a:p>
          <a:p>
            <a:pPr>
              <a:spcAft>
                <a:spcPts val="600"/>
              </a:spcAft>
            </a:pPr>
            <a:endParaRPr lang="en-US" sz="1200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Receive by highway or rail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Typically – Greater than 20,000 </a:t>
            </a:r>
            <a:r>
              <a:rPr lang="en-US" sz="2800" dirty="0" err="1"/>
              <a:t>lbs</a:t>
            </a:r>
            <a:endParaRPr lang="en-US" sz="2800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Heaviest component received - 1.52 million pounds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All Large Components undergo an Engineering Review prior to approval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All Large Components are placed for final disposal (will be grouted in place)</a:t>
            </a:r>
          </a:p>
        </p:txBody>
      </p:sp>
      <p:pic>
        <p:nvPicPr>
          <p:cNvPr id="5" name="Picture 4" descr="A picture containing sky, outdoor, transport&#10;&#10;Description automatically generated">
            <a:extLst>
              <a:ext uri="{FF2B5EF4-FFF2-40B4-BE49-F238E27FC236}">
                <a16:creationId xmlns:a16="http://schemas.microsoft.com/office/drawing/2014/main" id="{950A9A93-B5B0-C8FC-77EC-4A61FCCF6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889" y="1664648"/>
            <a:ext cx="3708523" cy="494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950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280418" y="2297112"/>
            <a:ext cx="700762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3000" b="1" dirty="0"/>
              <a:t>Large Component Disposal Offload Process</a:t>
            </a:r>
            <a:endParaRPr lang="en-US" sz="3000" dirty="0"/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Large Component is received at Clive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Component is removed from conveyance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Component is moved into LC Disposal area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Component is placed for Final Disposal</a:t>
            </a:r>
          </a:p>
        </p:txBody>
      </p:sp>
      <p:pic>
        <p:nvPicPr>
          <p:cNvPr id="8" name="Picture 7" descr="A picture containing outdoor, sky, truck, trailer">
            <a:extLst>
              <a:ext uri="{FF2B5EF4-FFF2-40B4-BE49-F238E27FC236}">
                <a16:creationId xmlns:a16="http://schemas.microsoft.com/office/drawing/2014/main" id="{4EC940C5-0F28-3A0F-A07C-56A887310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605" y="1426614"/>
            <a:ext cx="3938677" cy="2954008"/>
          </a:xfrm>
          <a:prstGeom prst="rect">
            <a:avLst/>
          </a:prstGeom>
        </p:spPr>
      </p:pic>
      <p:pic>
        <p:nvPicPr>
          <p:cNvPr id="2" name="Picture 440">
            <a:extLst>
              <a:ext uri="{FF2B5EF4-FFF2-40B4-BE49-F238E27FC236}">
                <a16:creationId xmlns:a16="http://schemas.microsoft.com/office/drawing/2014/main" id="{B16621E1-7919-2A34-3E93-DB0CA7BAB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10604" y="4550227"/>
            <a:ext cx="3938677" cy="22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173306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262311" y="1898760"/>
            <a:ext cx="700762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000" b="1" dirty="0"/>
              <a:t>Large Component Generator Information</a:t>
            </a:r>
            <a:endParaRPr lang="en-US" sz="3000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As much info as possible, as soon as possible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400" dirty="0"/>
              <a:t>Drawings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400" dirty="0"/>
              <a:t>Photographs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400" dirty="0"/>
              <a:t>Weights and Dimensions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400" dirty="0"/>
              <a:t>Description of enclosed voids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400" dirty="0"/>
              <a:t>Identification of lifting points and rigging</a:t>
            </a:r>
          </a:p>
          <a:p>
            <a:pPr marL="914400" lvl="1" indent="-457200">
              <a:buSzPct val="90000"/>
              <a:buFont typeface="Wingdings" panose="05000000000000000000" pitchFamily="2" charset="2"/>
              <a:buChar char="Ø"/>
            </a:pPr>
            <a:r>
              <a:rPr lang="en-US" sz="2400" dirty="0"/>
              <a:t>Radiological characterization &amp; survey documentation</a:t>
            </a:r>
          </a:p>
          <a:p>
            <a:pPr marL="1371600" lvl="2" indent="-457200">
              <a:spcAft>
                <a:spcPts val="6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2000" b="1" dirty="0"/>
              <a:t>CWF Area is a clean area – No external rad material</a:t>
            </a:r>
          </a:p>
        </p:txBody>
      </p:sp>
      <p:pic>
        <p:nvPicPr>
          <p:cNvPr id="2" name="Picture 26">
            <a:extLst>
              <a:ext uri="{FF2B5EF4-FFF2-40B4-BE49-F238E27FC236}">
                <a16:creationId xmlns:a16="http://schemas.microsoft.com/office/drawing/2014/main" id="{77B25924-7249-9D22-1179-B94F489C0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3575" y="1898760"/>
            <a:ext cx="3649739" cy="2242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A picture containing sky, outdoor, ground, parked">
            <a:extLst>
              <a:ext uri="{FF2B5EF4-FFF2-40B4-BE49-F238E27FC236}">
                <a16:creationId xmlns:a16="http://schemas.microsoft.com/office/drawing/2014/main" id="{7F562077-B616-B333-EEF1-78D280E2A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459" y="4140899"/>
            <a:ext cx="3397969" cy="254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7588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BF4893-6D65-503F-8451-845C6327908D}"/>
              </a:ext>
            </a:extLst>
          </p:cNvPr>
          <p:cNvSpPr txBox="1"/>
          <p:nvPr/>
        </p:nvSpPr>
        <p:spPr>
          <a:xfrm>
            <a:off x="286381" y="1347933"/>
            <a:ext cx="11732877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000" b="1" dirty="0"/>
              <a:t>Special Nuclear Material (SNM)- </a:t>
            </a:r>
            <a:r>
              <a:rPr lang="en-US" sz="2400" b="1" dirty="0"/>
              <a:t>*Must Accompany Every BWF Shipment with SNM</a:t>
            </a:r>
            <a:endParaRPr lang="en-US" sz="2400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CWF = 350 grams U-235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/>
              <a:t>SOF with U-233 and Pu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BWF = Concentration-based Limits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/>
              <a:t>Maximum enriched U-235</a:t>
            </a:r>
          </a:p>
          <a:p>
            <a:pPr marL="1371600" lvl="2" indent="-457200">
              <a:spcAft>
                <a:spcPts val="6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2000" dirty="0"/>
              <a:t>1,900 </a:t>
            </a:r>
            <a:r>
              <a:rPr lang="en-US" sz="2000" dirty="0" err="1"/>
              <a:t>pCi</a:t>
            </a:r>
            <a:r>
              <a:rPr lang="en-US" sz="2000" dirty="0"/>
              <a:t>/g (&lt;10% enriched)</a:t>
            </a:r>
          </a:p>
          <a:p>
            <a:pPr marL="1371600" lvl="2" indent="-457200">
              <a:spcAft>
                <a:spcPts val="6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2000" dirty="0"/>
              <a:t>1,190 </a:t>
            </a:r>
            <a:r>
              <a:rPr lang="en-US" sz="2000" dirty="0" err="1"/>
              <a:t>pCi</a:t>
            </a:r>
            <a:r>
              <a:rPr lang="en-US" sz="2000" dirty="0"/>
              <a:t>/g (greater enrichment)</a:t>
            </a:r>
          </a:p>
          <a:p>
            <a:pPr marL="1371600" lvl="2" indent="-457200">
              <a:spcAft>
                <a:spcPts val="6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2000" dirty="0"/>
              <a:t>&lt; if other chemicals present</a:t>
            </a:r>
          </a:p>
          <a:p>
            <a:pPr marL="914400" lvl="1" indent="-457200"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/>
              <a:t>Narrative for condition 3</a:t>
            </a:r>
          </a:p>
          <a:p>
            <a:pPr marL="1371600" lvl="2" indent="-457200">
              <a:spcAft>
                <a:spcPts val="6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2000" dirty="0"/>
              <a:t>Generation – U Chem Composition</a:t>
            </a:r>
          </a:p>
          <a:p>
            <a:pPr marL="1371600" lvl="2" indent="-457200">
              <a:spcAft>
                <a:spcPts val="6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2000" dirty="0"/>
              <a:t>Characterization</a:t>
            </a:r>
          </a:p>
          <a:p>
            <a:pPr marL="1371600" lvl="2" indent="-457200">
              <a:spcAft>
                <a:spcPts val="6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2000" dirty="0"/>
              <a:t>Uniform Spatial Distribution</a:t>
            </a:r>
          </a:p>
          <a:p>
            <a:pPr marL="1371600" lvl="2" indent="-457200">
              <a:spcAft>
                <a:spcPts val="6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2000" dirty="0"/>
              <a:t>Methods to determine concentrations</a:t>
            </a:r>
          </a:p>
        </p:txBody>
      </p:sp>
      <p:pic>
        <p:nvPicPr>
          <p:cNvPr id="5" name="Picture 4" descr="CL-WM-PR-001 F3 EC-0230-SNM_Page_2">
            <a:extLst>
              <a:ext uri="{FF2B5EF4-FFF2-40B4-BE49-F238E27FC236}">
                <a16:creationId xmlns:a16="http://schemas.microsoft.com/office/drawing/2014/main" id="{B8B98807-00A9-D076-63FE-326124F344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32048" y="2753640"/>
            <a:ext cx="3056081" cy="396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L-WM-PR-001 F3 EC-0230-SNM_Page_1">
            <a:extLst>
              <a:ext uri="{FF2B5EF4-FFF2-40B4-BE49-F238E27FC236}">
                <a16:creationId xmlns:a16="http://schemas.microsoft.com/office/drawing/2014/main" id="{94F9C86E-8A43-4EBD-E941-58CF93BA75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2436" y="2184140"/>
            <a:ext cx="2978512" cy="3852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098377"/>
      </p:ext>
    </p:extLst>
  </p:cSld>
  <p:clrMapOvr>
    <a:masterClrMapping/>
  </p:clrMapOvr>
</p:sld>
</file>

<file path=ppt/theme/theme1.xml><?xml version="1.0" encoding="utf-8"?>
<a:theme xmlns:a="http://schemas.openxmlformats.org/drawingml/2006/main" name="energysol_2016_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A8E1367-AF0F-4E66-B1DA-EE70DD8461A7}" vid="{26853153-FBE1-444D-8A10-A172914443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energysol_2016_template</Template>
  <TotalTime>14439</TotalTime>
  <Words>1153</Words>
  <Application>Microsoft Office PowerPoint</Application>
  <PresentationFormat>Widescreen</PresentationFormat>
  <Paragraphs>204</Paragraphs>
  <Slides>18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Myriad Pro</vt:lpstr>
      <vt:lpstr>Myriad Pro Light</vt:lpstr>
      <vt:lpstr>Calibri</vt:lpstr>
      <vt:lpstr>Courier New</vt:lpstr>
      <vt:lpstr>Wingdings</vt:lpstr>
      <vt:lpstr>energysol_2016_template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 Rogers</dc:creator>
  <cp:lastModifiedBy>Jake Gardner</cp:lastModifiedBy>
  <cp:revision>87</cp:revision>
  <dcterms:created xsi:type="dcterms:W3CDTF">2017-01-11T15:29:59Z</dcterms:created>
  <dcterms:modified xsi:type="dcterms:W3CDTF">2026-06-12T18:51:46Z</dcterms:modified>
</cp:coreProperties>
</file>