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5"/>
  </p:notesMasterIdLst>
  <p:sldIdLst>
    <p:sldId id="257" r:id="rId2"/>
    <p:sldId id="319" r:id="rId3"/>
    <p:sldId id="340" r:id="rId4"/>
    <p:sldId id="318" r:id="rId5"/>
    <p:sldId id="270" r:id="rId6"/>
    <p:sldId id="347" r:id="rId7"/>
    <p:sldId id="342" r:id="rId8"/>
    <p:sldId id="341" r:id="rId9"/>
    <p:sldId id="339" r:id="rId10"/>
    <p:sldId id="343" r:id="rId11"/>
    <p:sldId id="344" r:id="rId12"/>
    <p:sldId id="345" r:id="rId13"/>
    <p:sldId id="346" r:id="rId14"/>
  </p:sldIdLst>
  <p:sldSz cx="12192000" cy="6858000"/>
  <p:notesSz cx="6858000" cy="9144000"/>
  <p:embeddedFontLst>
    <p:embeddedFont>
      <p:font typeface="Myriad Pro" panose="020B0503030403020204" charset="0"/>
      <p:regular r:id="rId16"/>
      <p:bold r:id="rId17"/>
      <p:italic r:id="rId18"/>
      <p:boldItalic r:id="rId19"/>
    </p:embeddedFont>
    <p:embeddedFont>
      <p:font typeface="Myriad Pro Light" panose="020B04030304030202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2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1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4" r:id="rId2"/>
    <p:sldLayoutId id="2147483652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user86243618/review/818954348/4e8453d6e6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ed.sc.gov/forms/security/Primary_Plus.pdf" TargetMode="External"/><Relationship Id="rId2" Type="http://schemas.openxmlformats.org/officeDocument/2006/relationships/hyperlink" Target="https://www.sled.sc.gov/forms/security/Primary_Basic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mdparker@energysolutions.com" TargetMode="External"/><Relationship Id="rId2" Type="http://schemas.openxmlformats.org/officeDocument/2006/relationships/hyperlink" Target="mailto:bco_dispatch@energysolutions.com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g"/><Relationship Id="rId5" Type="http://schemas.openxmlformats.org/officeDocument/2006/relationships/hyperlink" Target="mailto:tjterry@energysolutions.com" TargetMode="External"/><Relationship Id="rId4" Type="http://schemas.openxmlformats.org/officeDocument/2006/relationships/hyperlink" Target="mailto:tssummers@energysolutions.co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co_dispatch@energysolutions.com" TargetMode="External"/><Relationship Id="rId2" Type="http://schemas.openxmlformats.org/officeDocument/2006/relationships/hyperlink" Target="mailto:phtsdispatch@energysolutions.com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g"/><Relationship Id="rId4" Type="http://schemas.openxmlformats.org/officeDocument/2006/relationships/hyperlink" Target="mailto:tangeljackson@energysolutions.co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847353" y="4408445"/>
            <a:ext cx="10194878" cy="1884498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latin typeface="Myriad Pro Light" panose="020B0403030403020204" pitchFamily="34" charset="0"/>
              </a:rPr>
              <a:t>2026 WAC Summit </a:t>
            </a:r>
          </a:p>
          <a:p>
            <a:pPr algn="ctr"/>
            <a:r>
              <a:rPr lang="en-US" sz="2400" b="1" dirty="0">
                <a:latin typeface="Myriad Pro Light" panose="020B0403030403020204" pitchFamily="34" charset="0"/>
              </a:rPr>
              <a:t>Hittman Transport Services, Inc.</a:t>
            </a:r>
          </a:p>
          <a:p>
            <a:pPr algn="ctr"/>
            <a:r>
              <a:rPr lang="en-US" sz="2400" b="1" dirty="0">
                <a:latin typeface="Myriad Pro Light" panose="020B0403030403020204" pitchFamily="34" charset="0"/>
              </a:rPr>
              <a:t>Matthew Parker</a:t>
            </a:r>
            <a:endParaRPr lang="en-US" sz="2400" dirty="0">
              <a:latin typeface="Myriad Pro Light" panose="020B0403030403020204" pitchFamily="34" charset="0"/>
            </a:endParaRPr>
          </a:p>
          <a:p>
            <a:pPr algn="ctr"/>
            <a:r>
              <a:rPr lang="en-US" sz="2400" b="1" dirty="0">
                <a:latin typeface="Myriad Pro Light" panose="020B0403030403020204" pitchFamily="34" charset="0"/>
              </a:rPr>
              <a:t>James Carrillo</a:t>
            </a:r>
          </a:p>
          <a:p>
            <a:pPr algn="ctr"/>
            <a:endParaRPr lang="en-US" sz="2400" dirty="0">
              <a:latin typeface="Myriad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D513B733-A7DA-4933-9379-E6E65A60C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600" y="3638261"/>
            <a:ext cx="185737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818F43-2ED1-14CB-DBD2-D092BA1EC1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0" r="132" b="44116"/>
          <a:stretch/>
        </p:blipFill>
        <p:spPr>
          <a:xfrm>
            <a:off x="521110" y="2064774"/>
            <a:ext cx="11149779" cy="2728451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ABCE48D-CC9B-6146-F047-0B73551D6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4530" y="1457096"/>
            <a:ext cx="10760616" cy="474731"/>
          </a:xfrm>
        </p:spPr>
        <p:txBody>
          <a:bodyPr/>
          <a:lstStyle/>
          <a:p>
            <a:pPr algn="ctr"/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https://vimeo.com/user86243618/review/818954348/4e8453d6e6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F9E808-7BDF-3B7D-47F6-F95B9BF4B6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627" y="5174021"/>
            <a:ext cx="11592743" cy="96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03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outdoor, sky, vehicle, land vehicle&#10;&#10;Description automatically generated">
            <a:extLst>
              <a:ext uri="{FF2B5EF4-FFF2-40B4-BE49-F238E27FC236}">
                <a16:creationId xmlns:a16="http://schemas.microsoft.com/office/drawing/2014/main" id="{3C13CDAD-A7A7-5A62-3DC7-7F21605994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37" t="38507" r="19153" b="9167"/>
          <a:stretch/>
        </p:blipFill>
        <p:spPr>
          <a:xfrm>
            <a:off x="5422492" y="2855680"/>
            <a:ext cx="6243481" cy="3323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41D1522-B1C2-C096-61C4-81F0BEAE8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413" y="517526"/>
            <a:ext cx="9941609" cy="1069390"/>
          </a:xfrm>
        </p:spPr>
        <p:txBody>
          <a:bodyPr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Hittman Transport Services, Inc</a:t>
            </a: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95C71A-3E8F-ACCB-A3C2-5B5903618ED8}"/>
              </a:ext>
            </a:extLst>
          </p:cNvPr>
          <p:cNvSpPr txBox="1"/>
          <p:nvPr/>
        </p:nvSpPr>
        <p:spPr>
          <a:xfrm>
            <a:off x="191728" y="1205314"/>
            <a:ext cx="11474245" cy="4755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600" i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full-service logistics company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fully trained drivers and</a:t>
            </a: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project management oversight for any shipment via road, rail, or water</a:t>
            </a:r>
            <a:endParaRPr lang="en-US" sz="2000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DOT Type A and NRC Type B Cask shipments </a:t>
            </a:r>
            <a:endParaRPr lang="en-US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Radioactive material &amp; waste, mixed waste, and hazardous material &amp; waste shipments 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Tier 1 Department of Energy Qualified MCEP carrier</a:t>
            </a: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Fuel &amp; Tooling Transport </a:t>
            </a:r>
            <a:endParaRPr lang="en-US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Highway route control quantity shipments </a:t>
            </a:r>
            <a:endParaRPr lang="en-US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Category 1/Category 2 shipments  </a:t>
            </a:r>
            <a:endParaRPr lang="en-US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DOE “Q and L” cleared drivers  </a:t>
            </a:r>
            <a:endParaRPr lang="en-US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6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</a:pPr>
            <a:r>
              <a:rPr lang="en-US" sz="2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Specialized transport of OS/OW</a:t>
            </a:r>
            <a:endParaRPr lang="en-US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357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picture containing transport, wheel, vehicle, land vehicle&#10;&#10;Description automatically generated">
            <a:extLst>
              <a:ext uri="{FF2B5EF4-FFF2-40B4-BE49-F238E27FC236}">
                <a16:creationId xmlns:a16="http://schemas.microsoft.com/office/drawing/2014/main" id="{38C9A095-5197-97C7-0A5C-CE2B88592D5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65" y="1109646"/>
            <a:ext cx="6251804" cy="4638707"/>
          </a:xfrm>
          <a:prstGeom prst="rect">
            <a:avLst/>
          </a:prstGeom>
          <a:ln w="635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805E60-4460-61E6-57B8-754959882E23}"/>
              </a:ext>
            </a:extLst>
          </p:cNvPr>
          <p:cNvSpPr txBox="1"/>
          <p:nvPr/>
        </p:nvSpPr>
        <p:spPr>
          <a:xfrm>
            <a:off x="887103" y="2113384"/>
            <a:ext cx="600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	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50F630-AD07-6E45-F2CA-C2BD93E6673E}"/>
              </a:ext>
            </a:extLst>
          </p:cNvPr>
          <p:cNvSpPr txBox="1"/>
          <p:nvPr/>
        </p:nvSpPr>
        <p:spPr>
          <a:xfrm>
            <a:off x="6598507" y="1027878"/>
            <a:ext cx="5425728" cy="5830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28600" algn="l"/>
              </a:tabLs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EQUIPMENT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 Over-the-road conventional tractors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Flatbed trailers with integral locking devices (ISO)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 vans equipped with e-rail load locks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 drop, double drop, and cask trailers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top vans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Shielded van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Pan vans 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Curtain Trailers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65-ton multi-axle lowboy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80-ton multi-axle lowboy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Tankers</a:t>
            </a:r>
          </a:p>
          <a:p>
            <a:pPr marL="342900" marR="0" lvl="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Specialty trailer types can be leased</a:t>
            </a:r>
          </a:p>
        </p:txBody>
      </p:sp>
    </p:spTree>
    <p:extLst>
      <p:ext uri="{BB962C8B-B14F-4D97-AF65-F5344CB8AC3E}">
        <p14:creationId xmlns:p14="http://schemas.microsoft.com/office/powerpoint/2010/main" val="2936804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308919" y="416874"/>
            <a:ext cx="9528255" cy="615514"/>
          </a:xfrm>
        </p:spPr>
        <p:txBody>
          <a:bodyPr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Hittman Transport Services, Inc. 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A6ED36-B29A-8FEB-2EC9-D47CEB6A3D68}"/>
              </a:ext>
            </a:extLst>
          </p:cNvPr>
          <p:cNvSpPr txBox="1"/>
          <p:nvPr/>
        </p:nvSpPr>
        <p:spPr>
          <a:xfrm>
            <a:off x="308919" y="1032388"/>
            <a:ext cx="11574162" cy="5665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HTS provides three types of compliant transport as described below.</a:t>
            </a:r>
          </a:p>
          <a:p>
            <a:pPr>
              <a:lnSpc>
                <a:spcPct val="115000"/>
              </a:lnSpc>
              <a:spcAft>
                <a:spcPts val="600"/>
              </a:spcAft>
              <a:buSzPts val="800"/>
              <a:tabLst>
                <a:tab pos="228600" algn="l"/>
              </a:tabLst>
            </a:pP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Secure Transport – Normal, Everyday Shipments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Real-time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employees go through a comprehensive background check prior to employment</a:t>
            </a:r>
          </a:p>
          <a:p>
            <a:pPr>
              <a:lnSpc>
                <a:spcPct val="115000"/>
              </a:lnSpc>
              <a:spcAft>
                <a:spcPts val="600"/>
              </a:spcAft>
              <a:buSzPts val="800"/>
              <a:tabLst>
                <a:tab pos="228600" algn="l"/>
              </a:tabLst>
            </a:pP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Safeguards Information Modified Handling (SGI-M)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Intermediate level of protection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 to information is need-to-know only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surveillance Driver call-in every four hours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Safeguards Information – Classified shipments</a:t>
            </a:r>
          </a:p>
          <a:p>
            <a:pPr>
              <a:lnSpc>
                <a:spcPct val="115000"/>
              </a:lnSpc>
              <a:spcAft>
                <a:spcPts val="600"/>
              </a:spcAft>
              <a:buSzPts val="800"/>
              <a:tabLst>
                <a:tab pos="228600" algn="l"/>
              </a:tabLst>
            </a:pP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level of protection – 24/7 surveillance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Category 1/Category 2, Highway Route Control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clearance needed to access shipment information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surveillance by communication center</a:t>
            </a:r>
            <a:r>
              <a:rPr lang="en-US" sz="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64FF7-9C74-4F9F-0BDC-3E630912901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6578821" y="3136799"/>
            <a:ext cx="5388822" cy="2956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2726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1A2EB3-3D3E-8E5E-D54B-A79FE2963944}"/>
              </a:ext>
            </a:extLst>
          </p:cNvPr>
          <p:cNvSpPr txBox="1"/>
          <p:nvPr/>
        </p:nvSpPr>
        <p:spPr>
          <a:xfrm>
            <a:off x="553340" y="468052"/>
            <a:ext cx="10470734" cy="56702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Barnwell Complex Security Overview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Experienced &amp; Certified Team</a:t>
            </a:r>
            <a:endParaRPr lang="en-US" sz="1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Barnwell Complex security team consists of six South Carolina Law Enforcement Division (SLED)-certified officers, collectively offering over 35 years of experience.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 officers have been formally designated </a:t>
            </a:r>
            <a:r>
              <a:rPr lang="en-US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Trustworthy &amp; Reliable</a:t>
            </a: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by a Reviewing Official.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Each team member holds </a:t>
            </a:r>
            <a:r>
              <a:rPr lang="en-US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CPR and First Aid certifications</a:t>
            </a: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reinforcing their readiness to respond to a range of emergencies.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Like specialized hospital departments, the team's compact structure and low personnel turnover contribute to reduced miscommunication and operational errors.</a:t>
            </a:r>
          </a:p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Training Credentials</a:t>
            </a:r>
            <a:endParaRPr lang="en-US" sz="1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Officers have completed foundational and advanced training through SLED: </a:t>
            </a:r>
          </a:p>
          <a:p>
            <a:pPr marL="742950" marR="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15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Primary Basic Certification</a:t>
            </a:r>
            <a:endParaRPr lang="en-US" sz="1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15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Primary Plus Certification</a:t>
            </a:r>
            <a:endParaRPr lang="en-US" sz="1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Technology &amp; Communication</a:t>
            </a:r>
            <a:endParaRPr lang="en-US" sz="1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security team leverages </a:t>
            </a:r>
            <a:r>
              <a:rPr lang="en-US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QTRAC satellite tracking</a:t>
            </a: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across the Hittman fleet for real-time location awareness.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Equipped with multiple independent communication systems, the team ensures continuous contact with drivers and monitored shipments.</a:t>
            </a:r>
          </a:p>
        </p:txBody>
      </p:sp>
    </p:spTree>
    <p:extLst>
      <p:ext uri="{BB962C8B-B14F-4D97-AF65-F5344CB8AC3E}">
        <p14:creationId xmlns:p14="http://schemas.microsoft.com/office/powerpoint/2010/main" val="2397534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F8439-876E-2EF3-09B5-8D903B138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Specialized transport of OS/OW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5B10CE-84BB-5A54-2F50-65E667804E0B}"/>
              </a:ext>
            </a:extLst>
          </p:cNvPr>
          <p:cNvSpPr txBox="1"/>
          <p:nvPr/>
        </p:nvSpPr>
        <p:spPr>
          <a:xfrm>
            <a:off x="436485" y="1842189"/>
            <a:ext cx="105009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Dedicated permit specialist for permitting large and oversized loads through states and counties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dedicated to outfitting specialty trailers with needed securement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Experienced drivers that can advise and perform walk downs on loading areas</a:t>
            </a:r>
          </a:p>
        </p:txBody>
      </p:sp>
      <p:pic>
        <p:nvPicPr>
          <p:cNvPr id="4" name="Picture 3" descr="A truck parked in front of a power plant&#10;&#10;Description automatically generated">
            <a:extLst>
              <a:ext uri="{FF2B5EF4-FFF2-40B4-BE49-F238E27FC236}">
                <a16:creationId xmlns:a16="http://schemas.microsoft.com/office/drawing/2014/main" id="{270CF4B3-BD35-93B8-DF6B-B913A2AF08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0" t="58539" r="10531" b="5547"/>
          <a:stretch/>
        </p:blipFill>
        <p:spPr>
          <a:xfrm>
            <a:off x="193392" y="4213518"/>
            <a:ext cx="11805215" cy="1969321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1082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00F8D-CC4C-A5D9-1475-5CC2378921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2700" y="1317626"/>
            <a:ext cx="4991100" cy="670566"/>
          </a:xfrm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Experienced International Transportation from a number of key ports in the US and Canada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87B093-BCED-5FC4-D76A-28BBB9A71F2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62700" y="2359321"/>
            <a:ext cx="4991100" cy="1247775"/>
          </a:xfrm>
        </p:spPr>
        <p:txBody>
          <a:bodyPr/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Qualifying member of C-TPAT a voluntary government-business initiative that builds cooperative relationships that strengthen and improve overall international supply chain and U.S. border security. 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95% of the Hittman drivers have TWIC credentials for easy access to ports.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Trucks are outfitted with RFID transponders</a:t>
            </a:r>
          </a:p>
        </p:txBody>
      </p:sp>
      <p:pic>
        <p:nvPicPr>
          <p:cNvPr id="8" name="Picture Placeholder 7" descr="Long shot of trucks parked in a parking lot&#10;&#10;Description automatically generated">
            <a:extLst>
              <a:ext uri="{FF2B5EF4-FFF2-40B4-BE49-F238E27FC236}">
                <a16:creationId xmlns:a16="http://schemas.microsoft.com/office/drawing/2014/main" id="{83307C40-D51E-1854-212C-061A100B4B9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8" b="30145"/>
          <a:stretch/>
        </p:blipFill>
        <p:spPr>
          <a:xfrm>
            <a:off x="283712" y="3875812"/>
            <a:ext cx="6004560" cy="2302515"/>
          </a:xfrm>
          <a:prstGeom prst="rect">
            <a:avLst/>
          </a:prstGeom>
          <a:ln w="3175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Placeholder 9" descr="A large crane with a truck in the middle&#10;&#10;Description automatically generated with medium confidence">
            <a:extLst>
              <a:ext uri="{FF2B5EF4-FFF2-40B4-BE49-F238E27FC236}">
                <a16:creationId xmlns:a16="http://schemas.microsoft.com/office/drawing/2014/main" id="{2ECF2673-C187-C182-26B1-3391856C630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8" r="25068"/>
          <a:stretch>
            <a:fillRect/>
          </a:stretch>
        </p:blipFill>
        <p:spPr>
          <a:xfrm>
            <a:off x="1679442" y="430914"/>
            <a:ext cx="3213100" cy="3263900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1824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060" y="428178"/>
            <a:ext cx="10975192" cy="56938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CONTACTS: 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Permits, order questions, and/or scheduling 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solidFill>
                  <a:srgbClr val="0563C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bco_dispatch@energysolutions.com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(emails all day to day operations personnel)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Clr>
                <a:schemeClr val="bg1"/>
              </a:buClr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Matthew Parker - Operations Director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Phone: (865)-220-5817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mdparker@energysolutions.com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Tammy Summers – Compliance Manager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Phone: (865) 220-1385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tssummers@energysolutions.com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scheduling and/or portal confirmations please contact: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Tyler Terry– Transportation Specialist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Phone: (865) 220-5830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tjterry@energysolutions.com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sz="2400" b="1" dirty="0">
              <a:latin typeface="Myriad Pro Light" panose="020B0403030403020204" charset="0"/>
            </a:endParaRPr>
          </a:p>
        </p:txBody>
      </p:sp>
      <p:pic>
        <p:nvPicPr>
          <p:cNvPr id="4" name="Picture 3" descr="A truck on the road at night&#10;&#10;Description automatically generated">
            <a:extLst>
              <a:ext uri="{FF2B5EF4-FFF2-40B4-BE49-F238E27FC236}">
                <a16:creationId xmlns:a16="http://schemas.microsoft.com/office/drawing/2014/main" id="{FE468EE8-F8AF-F6E1-5DAC-C50A32A5DD2A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656" y="1515285"/>
            <a:ext cx="6177363" cy="4634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4393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AF68BF-2F40-FC91-CC83-6FF32463BE47}"/>
              </a:ext>
            </a:extLst>
          </p:cNvPr>
          <p:cNvSpPr txBox="1"/>
          <p:nvPr/>
        </p:nvSpPr>
        <p:spPr>
          <a:xfrm>
            <a:off x="438764" y="3263219"/>
            <a:ext cx="11314472" cy="3280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Qualified carrier of and Class 7 radioactive materials with twenty-four years of experience transporting radioactive waste, radioactive material, mixed waste, and hazardous material shipments.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oversite for any shipment with dedicated customer service.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Detailed tracking and monitoring of cargo in transit, online real time tracking and administrative self-service functions.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handle secure and confidential documents.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and long haul transportation to all provinces in Canada and support dedicated runs.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transport oversize, overweight and contaminated large components.</a:t>
            </a:r>
          </a:p>
        </p:txBody>
      </p:sp>
      <p:pic>
        <p:nvPicPr>
          <p:cNvPr id="6" name="Picture 5" descr="A blue truck with a crane on a trailer&#10;&#10;Description automatically generated">
            <a:extLst>
              <a:ext uri="{FF2B5EF4-FFF2-40B4-BE49-F238E27FC236}">
                <a16:creationId xmlns:a16="http://schemas.microsoft.com/office/drawing/2014/main" id="{7C624344-FE65-FCAF-8DF2-B213A9D40A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3" b="17940"/>
          <a:stretch/>
        </p:blipFill>
        <p:spPr>
          <a:xfrm>
            <a:off x="616688" y="483147"/>
            <a:ext cx="4704445" cy="244133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358940-4F45-0227-F1AA-941867D503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233" y="483147"/>
            <a:ext cx="2247900" cy="97853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10595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7477FA-6FE6-39F3-800D-194F61CE5DBF}"/>
              </a:ext>
            </a:extLst>
          </p:cNvPr>
          <p:cNvSpPr txBox="1"/>
          <p:nvPr/>
        </p:nvSpPr>
        <p:spPr>
          <a:xfrm>
            <a:off x="395151" y="417244"/>
            <a:ext cx="10812779" cy="55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54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PHTS equipment is state of the art and includes the following: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Tractors equipped with two-way communication and tracking devices. 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than 20 commercial vehicles including Straight trucks with lift gates (including 2 heated box) and Sprinter vans.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And Three axle flatbed trailers. 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Two,  three, and five axle flatbed trailers with integral locking devices (ISO).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 vans equipped with vertical and horizontal e-track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axle single drop trailer with integral locking devices (ISO).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Roll-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trailers (including 1 heated trailer).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and three axle chassis trailers.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 and double drop trailers.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55-ton three axle float Trailer.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SzPts val="800"/>
              <a:buFont typeface="Wingdings" panose="05000000000000000000" pitchFamily="2" charset="2"/>
              <a:buChar char="§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Reefer Controlled Vans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2FAB176-8332-4804-3285-9F83C106AB22}"/>
              </a:ext>
            </a:extLst>
          </p:cNvPr>
          <p:cNvGrpSpPr/>
          <p:nvPr/>
        </p:nvGrpSpPr>
        <p:grpSpPr>
          <a:xfrm>
            <a:off x="5433237" y="4274289"/>
            <a:ext cx="6554999" cy="2264051"/>
            <a:chOff x="0" y="-6705"/>
            <a:chExt cx="6299200" cy="2610205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91F78F0-007F-6EA0-291F-425A7D94ED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25" t="31709" r="-15725" b="24579"/>
            <a:stretch/>
          </p:blipFill>
          <p:spPr bwMode="auto">
            <a:xfrm>
              <a:off x="0" y="12700"/>
              <a:ext cx="3707130" cy="1390015"/>
            </a:xfrm>
            <a:prstGeom prst="rect">
              <a:avLst/>
            </a:prstGeom>
            <a:ln w="3175">
              <a:solidFill>
                <a:schemeClr val="tx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A9E8EE5-1168-7EB7-28B7-95431AD85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285" b="24285"/>
            <a:stretch/>
          </p:blipFill>
          <p:spPr bwMode="auto">
            <a:xfrm>
              <a:off x="3104377" y="-6705"/>
              <a:ext cx="3194822" cy="1409422"/>
            </a:xfrm>
            <a:prstGeom prst="rect">
              <a:avLst/>
            </a:prstGeom>
            <a:ln w="3175">
              <a:solidFill>
                <a:schemeClr val="tx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4B5B976-3D3B-A047-6D60-001C43E9E5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476" b="27476"/>
            <a:stretch/>
          </p:blipFill>
          <p:spPr bwMode="auto">
            <a:xfrm>
              <a:off x="0" y="1384300"/>
              <a:ext cx="3149601" cy="1216025"/>
            </a:xfrm>
            <a:prstGeom prst="rect">
              <a:avLst/>
            </a:prstGeom>
            <a:ln w="3175">
              <a:solidFill>
                <a:schemeClr val="tx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37D9538-6CF5-0E83-D077-2BE49560F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429" b="15429"/>
            <a:stretch/>
          </p:blipFill>
          <p:spPr bwMode="auto">
            <a:xfrm>
              <a:off x="3124200" y="1384300"/>
              <a:ext cx="3175000" cy="1219200"/>
            </a:xfrm>
            <a:prstGeom prst="rect">
              <a:avLst/>
            </a:prstGeom>
            <a:ln w="3175">
              <a:solidFill>
                <a:schemeClr val="tx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84055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7415B1-A1E1-2F75-301B-FC0D5E503EEC}"/>
              </a:ext>
            </a:extLst>
          </p:cNvPr>
          <p:cNvSpPr txBox="1"/>
          <p:nvPr/>
        </p:nvSpPr>
        <p:spPr>
          <a:xfrm>
            <a:off x="656408" y="766731"/>
            <a:ext cx="1052539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CONTACTS: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Permits, order questions, and/or scheduling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hlinkClick r:id="rId2"/>
              </a:rPr>
              <a:t>phtsdispatch@energysolutions.com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563C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(emails all day to day operations personnel)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Tania Angel-Jackson – Terminal Manager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Phone: (519)-363-3765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Email: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hlinkClick r:id="rId4"/>
              </a:rPr>
              <a:t>tangeljackson@energysolutions.com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6" descr="A blue semi truck with a blue trailer&#10;&#10;Description automatically generated">
            <a:extLst>
              <a:ext uri="{FF2B5EF4-FFF2-40B4-BE49-F238E27FC236}">
                <a16:creationId xmlns:a16="http://schemas.microsoft.com/office/drawing/2014/main" id="{39A5403A-A766-9B40-B74B-9C5A2B45F6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788" y="3533692"/>
            <a:ext cx="6558097" cy="31847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35483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82BAD-EA3D-3123-A4D9-579BE2AEF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Questions?</a:t>
            </a:r>
          </a:p>
        </p:txBody>
      </p:sp>
      <p:pic>
        <p:nvPicPr>
          <p:cNvPr id="4" name="Picture 3" descr="A semi truck with a black cover on the side&#10;&#10;Description automatically generated">
            <a:extLst>
              <a:ext uri="{FF2B5EF4-FFF2-40B4-BE49-F238E27FC236}">
                <a16:creationId xmlns:a16="http://schemas.microsoft.com/office/drawing/2014/main" id="{8B18C4E0-CF45-108A-D61D-1ABCB142259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766" y="1677798"/>
            <a:ext cx="10338468" cy="5023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5017482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20503</TotalTime>
  <Words>855</Words>
  <Application>Microsoft Office PowerPoint</Application>
  <PresentationFormat>Widescreen</PresentationFormat>
  <Paragraphs>110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Calibri</vt:lpstr>
      <vt:lpstr>Arial</vt:lpstr>
      <vt:lpstr>Times New Roman</vt:lpstr>
      <vt:lpstr>Symbol</vt:lpstr>
      <vt:lpstr>Wingdings</vt:lpstr>
      <vt:lpstr>Courier New</vt:lpstr>
      <vt:lpstr>Myriad Pro Light</vt:lpstr>
      <vt:lpstr>Myriad Pro</vt:lpstr>
      <vt:lpstr>energysol_2016_template</vt:lpstr>
      <vt:lpstr>PowerPoint Presentation</vt:lpstr>
      <vt:lpstr>PowerPoint Presentation</vt:lpstr>
      <vt:lpstr>Hittman Transport Services, Inc</vt:lpstr>
      <vt:lpstr>PowerPoint Presentation</vt:lpstr>
      <vt:lpstr>PowerPoint Presentation</vt:lpstr>
      <vt:lpstr>PowerPoint Presentation</vt:lpstr>
      <vt:lpstr>Specialized transport of OS/OW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Matthew D. Parker</cp:lastModifiedBy>
  <cp:revision>98</cp:revision>
  <dcterms:created xsi:type="dcterms:W3CDTF">2017-01-11T15:29:59Z</dcterms:created>
  <dcterms:modified xsi:type="dcterms:W3CDTF">2026-04-06T17:04:49Z</dcterms:modified>
</cp:coreProperties>
</file>