
<file path=[Content_Types].xml><?xml version="1.0" encoding="utf-8"?>
<Types xmlns="http://schemas.openxmlformats.org/package/2006/content-types">
  <Default Extension="emf" ContentType="image/x-emf"/>
  <Default Extension="fntdata" ContentType="application/x-fontdata"/>
  <Default Extension="jpeg" ContentType="image/jpeg"/>
  <Default Extension="rels" ContentType="application/vnd.openxmlformats-package.relationships+xml"/>
  <Default Extension="tif" ContentType="image/tiff"/>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6"/>
  </p:notesMasterIdLst>
  <p:sldIdLst>
    <p:sldId id="257" r:id="rId2"/>
    <p:sldId id="483" r:id="rId3"/>
    <p:sldId id="481" r:id="rId4"/>
    <p:sldId id="482" r:id="rId5"/>
    <p:sldId id="485" r:id="rId6"/>
    <p:sldId id="490" r:id="rId7"/>
    <p:sldId id="491" r:id="rId8"/>
    <p:sldId id="488" r:id="rId9"/>
    <p:sldId id="492" r:id="rId10"/>
    <p:sldId id="493" r:id="rId11"/>
    <p:sldId id="487" r:id="rId12"/>
    <p:sldId id="489" r:id="rId13"/>
    <p:sldId id="494" r:id="rId14"/>
    <p:sldId id="495" r:id="rId15"/>
  </p:sldIdLst>
  <p:sldSz cx="12192000" cy="6858000"/>
  <p:notesSz cx="7010400" cy="9296400"/>
  <p:embeddedFontLst>
    <p:embeddedFont>
      <p:font typeface="Arial Black" panose="020B0A04020102020204" pitchFamily="34" charset="0"/>
      <p:bold r:id="rId17"/>
    </p:embeddedFont>
    <p:embeddedFont>
      <p:font typeface="Cambria" panose="02040503050406030204" pitchFamily="18" charset="0"/>
      <p:regular r:id="rId18"/>
      <p:bold r:id="rId19"/>
      <p:italic r:id="rId20"/>
      <p:boldItalic r:id="rId21"/>
    </p:embeddedFont>
    <p:embeddedFont>
      <p:font typeface="Myriad Pro" panose="020B0503030403020204" charset="0"/>
      <p:regular r:id="rId22"/>
      <p:bold r:id="rId23"/>
      <p:italic r:id="rId24"/>
      <p:boldItalic r:id="rId25"/>
    </p:embeddedFont>
    <p:embeddedFont>
      <p:font typeface="Myriad Pro Light" panose="020B040303040302020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916747F-64BB-46BE-8071-0B62FDCBD7DD}">
          <p14:sldIdLst>
            <p14:sldId id="257"/>
            <p14:sldId id="483"/>
            <p14:sldId id="481"/>
            <p14:sldId id="482"/>
            <p14:sldId id="485"/>
            <p14:sldId id="490"/>
            <p14:sldId id="491"/>
            <p14:sldId id="488"/>
            <p14:sldId id="492"/>
            <p14:sldId id="493"/>
            <p14:sldId id="487"/>
            <p14:sldId id="489"/>
            <p14:sldId id="494"/>
            <p14:sldId id="495"/>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ret Rogers" initials="BR" lastIdx="1" clrIdx="0"/>
  <p:cmAuthor id="1" name="Jake Gardner" initials="JG" lastIdx="5" clrIdx="1">
    <p:extLst>
      <p:ext uri="{19B8F6BF-5375-455C-9EA6-DF929625EA0E}">
        <p15:presenceInfo xmlns:p15="http://schemas.microsoft.com/office/powerpoint/2012/main" userId="S::jhgardner@energysolutions.com::1d6b5c97-1b73-4b09-9e0d-34f6723c76e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29" autoAdjust="0"/>
    <p:restoredTop sz="94641" autoAdjust="0"/>
  </p:normalViewPr>
  <p:slideViewPr>
    <p:cSldViewPr snapToGrid="0">
      <p:cViewPr varScale="1">
        <p:scale>
          <a:sx n="97" d="100"/>
          <a:sy n="97" d="100"/>
        </p:scale>
        <p:origin x="930" y="78"/>
      </p:cViewPr>
      <p:guideLst>
        <p:guide orient="horz" pos="2160"/>
        <p:guide pos="3840"/>
      </p:guideLst>
    </p:cSldViewPr>
  </p:slideViewPr>
  <p:outlineViewPr>
    <p:cViewPr>
      <p:scale>
        <a:sx n="33" d="100"/>
        <a:sy n="33" d="100"/>
      </p:scale>
      <p:origin x="0" y="-1548"/>
    </p:cViewPr>
  </p:outlin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nnie Brackett" userId="4ae53808-d920-402d-bf4d-68750cac88af" providerId="ADAL" clId="{4DFEBC1D-4BFD-4864-BD68-C9ED699F3FDB}"/>
    <pc:docChg chg="modSld">
      <pc:chgData name="Donnie Brackett" userId="4ae53808-d920-402d-bf4d-68750cac88af" providerId="ADAL" clId="{4DFEBC1D-4BFD-4864-BD68-C9ED699F3FDB}" dt="2026-05-27T13:12:28.847" v="3" actId="20577"/>
      <pc:docMkLst>
        <pc:docMk/>
      </pc:docMkLst>
      <pc:sldChg chg="modSp mod">
        <pc:chgData name="Donnie Brackett" userId="4ae53808-d920-402d-bf4d-68750cac88af" providerId="ADAL" clId="{4DFEBC1D-4BFD-4864-BD68-C9ED699F3FDB}" dt="2026-05-27T13:12:28.847" v="3" actId="20577"/>
        <pc:sldMkLst>
          <pc:docMk/>
          <pc:sldMk cId="1226878882" sldId="257"/>
        </pc:sldMkLst>
        <pc:spChg chg="mod">
          <ac:chgData name="Donnie Brackett" userId="4ae53808-d920-402d-bf4d-68750cac88af" providerId="ADAL" clId="{4DFEBC1D-4BFD-4864-BD68-C9ED699F3FDB}" dt="2026-05-27T13:12:28.847" v="3" actId="20577"/>
          <ac:spMkLst>
            <pc:docMk/>
            <pc:sldMk cId="1226878882" sldId="257"/>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F1BE58B5-BB42-427A-B7F9-504A706493DE}" type="datetimeFigureOut">
              <a:rPr lang="en-US" smtClean="0"/>
              <a:t>7/7/2026</a:t>
            </a:fld>
            <a:endParaRPr lang="en-US"/>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8C94D508-59A8-4861-A99E-8A2F3EC04304}" type="slidenum">
              <a:rPr lang="en-US" smtClean="0"/>
              <a:t>‹#›</a:t>
            </a:fld>
            <a:endParaRPr lang="en-US"/>
          </a:p>
        </p:txBody>
      </p:sp>
    </p:spTree>
    <p:extLst>
      <p:ext uri="{BB962C8B-B14F-4D97-AF65-F5344CB8AC3E}">
        <p14:creationId xmlns:p14="http://schemas.microsoft.com/office/powerpoint/2010/main" val="2752569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ti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2022" y="937056"/>
            <a:ext cx="10527956" cy="2664982"/>
          </a:xfrm>
          <a:prstGeom prst="rect">
            <a:avLst/>
          </a:prstGeom>
          <a:effectLst>
            <a:reflection blurRad="6350" stA="14000" endPos="35000" dir="5400000" sy="-100000" algn="bl" rotWithShape="0"/>
          </a:effectLst>
        </p:spPr>
      </p:pic>
      <p:sp>
        <p:nvSpPr>
          <p:cNvPr id="3" name="Subtitle 2"/>
          <p:cNvSpPr>
            <a:spLocks noGrp="1"/>
          </p:cNvSpPr>
          <p:nvPr>
            <p:ph type="subTitle" idx="1"/>
          </p:nvPr>
        </p:nvSpPr>
        <p:spPr>
          <a:xfrm>
            <a:off x="1524000" y="4814595"/>
            <a:ext cx="9829800" cy="909735"/>
          </a:xfrm>
          <a:prstGeom prst="rect">
            <a:avLst/>
          </a:prstGeom>
        </p:spPr>
        <p:txBody>
          <a:bodyPr>
            <a:normAutofit/>
          </a:bodyPr>
          <a:lstStyle>
            <a:lvl1pPr marL="0" indent="0" algn="r">
              <a:buNone/>
              <a:defRPr sz="3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071EAF-55C2-4CBC-8B88-3A4F1A2EC183}" type="datetimeFigureOut">
              <a:rPr lang="en-US" smtClean="0"/>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E99602-E36D-4240-8A8C-F597B36D3D8C}" type="slidenum">
              <a:rPr lang="en-US" smtClean="0"/>
              <a:t>‹#›</a:t>
            </a:fld>
            <a:endParaRPr lang="en-US"/>
          </a:p>
        </p:txBody>
      </p:sp>
    </p:spTree>
    <p:extLst>
      <p:ext uri="{BB962C8B-B14F-4D97-AF65-F5344CB8AC3E}">
        <p14:creationId xmlns:p14="http://schemas.microsoft.com/office/powerpoint/2010/main" val="1578914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90600" y="517525"/>
            <a:ext cx="10515600" cy="1325563"/>
          </a:xfrm>
          <a:prstGeom prst="rect">
            <a:avLst/>
          </a:prstGeom>
        </p:spPr>
        <p:txBody>
          <a:bodyPr anchor="ctr"/>
          <a:lstStyle>
            <a:lvl1pPr>
              <a:defRPr sz="4000">
                <a:latin typeface="Myriad Pro Light" panose="020B0403030403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6F853FD-E5A6-41AF-95BC-5DDC9B78DC25}" type="datetimeFigureOut">
              <a:rPr lang="en-US" smtClean="0"/>
              <a:t>7/7/2026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526D15F-1320-4C8D-8A67-88227C7493B9}" type="slidenum">
              <a:rPr lang="en-US" smtClean="0"/>
              <a:t>‹#›</a:t>
            </a:fld>
            <a:endParaRPr lang="en-US"/>
          </a:p>
        </p:txBody>
      </p:sp>
    </p:spTree>
    <p:extLst>
      <p:ext uri="{BB962C8B-B14F-4D97-AF65-F5344CB8AC3E}">
        <p14:creationId xmlns:p14="http://schemas.microsoft.com/office/powerpoint/2010/main" val="1569913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3" name="Picture Placeholder 9"/>
          <p:cNvSpPr>
            <a:spLocks noGrp="1"/>
          </p:cNvSpPr>
          <p:nvPr>
            <p:ph type="pic" sz="quarter" idx="16"/>
          </p:nvPr>
        </p:nvSpPr>
        <p:spPr>
          <a:xfrm>
            <a:off x="3213100" y="3376612"/>
            <a:ext cx="2791460" cy="3481388"/>
          </a:xfrm>
          <a:prstGeom prst="rect">
            <a:avLst/>
          </a:prstGeom>
        </p:spPr>
        <p:txBody>
          <a:bodyPr/>
          <a:lstStyle/>
          <a:p>
            <a:r>
              <a:rPr lang="en-US"/>
              <a:t>Click icon to add picture</a:t>
            </a:r>
            <a:endParaRPr lang="en-US" dirty="0"/>
          </a:p>
        </p:txBody>
      </p:sp>
      <p:sp>
        <p:nvSpPr>
          <p:cNvPr id="4" name="Content Placeholder 3"/>
          <p:cNvSpPr>
            <a:spLocks noGrp="1"/>
          </p:cNvSpPr>
          <p:nvPr>
            <p:ph sz="half" idx="2" hasCustomPrompt="1"/>
          </p:nvPr>
        </p:nvSpPr>
        <p:spPr>
          <a:xfrm>
            <a:off x="6362700" y="1317625"/>
            <a:ext cx="4991100" cy="1247775"/>
          </a:xfrm>
          <a:prstGeom prst="rect">
            <a:avLst/>
          </a:prstGeom>
        </p:spPr>
        <p:txBody>
          <a:bodyPr/>
          <a:lstStyle>
            <a:lvl1pPr marL="0" indent="0">
              <a:buNone/>
              <a:defRPr sz="2000" baseline="0">
                <a:latin typeface="Myriad Pro Light" panose="020B0403030403020204" pitchFamily="34" charset="0"/>
              </a:defRPr>
            </a:lvl1pPr>
            <a:lvl2pPr>
              <a:defRPr>
                <a:latin typeface="Myriad Pro Light" panose="020B0403030403020204" pitchFamily="34" charset="0"/>
              </a:defRPr>
            </a:lvl2pPr>
            <a:lvl3pPr>
              <a:defRPr>
                <a:latin typeface="Myriad Pro Light" panose="020B0403030403020204" pitchFamily="34" charset="0"/>
              </a:defRPr>
            </a:lvl3pPr>
            <a:lvl4pPr>
              <a:defRPr>
                <a:latin typeface="Myriad Pro Light" panose="020B0403030403020204" pitchFamily="34" charset="0"/>
              </a:defRPr>
            </a:lvl4pPr>
            <a:lvl5pPr>
              <a:defRPr>
                <a:latin typeface="Myriad Pro Light" panose="020B0403030403020204" pitchFamily="34" charset="0"/>
              </a:defRPr>
            </a:lvl5pPr>
          </a:lstStyle>
          <a:p>
            <a:pPr lvl="0"/>
            <a:r>
              <a:rPr lang="en-US" dirty="0"/>
              <a:t>Enter intro statement with highlighted important items</a:t>
            </a:r>
          </a:p>
        </p:txBody>
      </p:sp>
      <p:sp>
        <p:nvSpPr>
          <p:cNvPr id="8" name="Content Placeholder 3"/>
          <p:cNvSpPr>
            <a:spLocks noGrp="1"/>
          </p:cNvSpPr>
          <p:nvPr>
            <p:ph sz="half" idx="13" hasCustomPrompt="1"/>
          </p:nvPr>
        </p:nvSpPr>
        <p:spPr>
          <a:xfrm>
            <a:off x="6362700" y="2752725"/>
            <a:ext cx="4991100" cy="1247775"/>
          </a:xfrm>
          <a:prstGeom prst="rect">
            <a:avLst/>
          </a:prstGeom>
        </p:spPr>
        <p:txBody>
          <a:bodyPr/>
          <a:lstStyle>
            <a:lvl1pPr marL="285750" indent="-285750">
              <a:buFont typeface="Arial" panose="020B0604020202020204" pitchFamily="34" charset="0"/>
              <a:buChar char="•"/>
              <a:defRPr sz="1800">
                <a:latin typeface="Myriad Pro Light" panose="020B0403030403020204" pitchFamily="34" charset="0"/>
              </a:defRPr>
            </a:lvl1pPr>
            <a:lvl2pPr>
              <a:defRPr>
                <a:latin typeface="Myriad Pro Light" panose="020B0403030403020204" pitchFamily="34" charset="0"/>
              </a:defRPr>
            </a:lvl2pPr>
            <a:lvl3pPr>
              <a:defRPr>
                <a:latin typeface="Myriad Pro Light" panose="020B0403030403020204" pitchFamily="34" charset="0"/>
              </a:defRPr>
            </a:lvl3pPr>
            <a:lvl4pPr>
              <a:defRPr>
                <a:latin typeface="Myriad Pro Light" panose="020B0403030403020204" pitchFamily="34" charset="0"/>
              </a:defRPr>
            </a:lvl4pPr>
            <a:lvl5pPr>
              <a:defRPr>
                <a:latin typeface="Myriad Pro Light" panose="020B0403030403020204" pitchFamily="34" charset="0"/>
              </a:defRPr>
            </a:lvl5pPr>
          </a:lstStyle>
          <a:p>
            <a:pPr lvl="0"/>
            <a:r>
              <a:rPr lang="en-US" dirty="0"/>
              <a:t>Enter bullet items</a:t>
            </a:r>
          </a:p>
        </p:txBody>
      </p:sp>
      <p:sp>
        <p:nvSpPr>
          <p:cNvPr id="10" name="Picture Placeholder 9"/>
          <p:cNvSpPr>
            <a:spLocks noGrp="1"/>
          </p:cNvSpPr>
          <p:nvPr>
            <p:ph type="pic" sz="quarter" idx="14"/>
          </p:nvPr>
        </p:nvSpPr>
        <p:spPr>
          <a:xfrm>
            <a:off x="0" y="0"/>
            <a:ext cx="6004560" cy="3263900"/>
          </a:xfrm>
          <a:prstGeom prst="rect">
            <a:avLst/>
          </a:prstGeom>
        </p:spPr>
        <p:txBody>
          <a:bodyPr/>
          <a:lstStyle/>
          <a:p>
            <a:r>
              <a:rPr lang="en-US"/>
              <a:t>Click icon to add picture</a:t>
            </a:r>
          </a:p>
        </p:txBody>
      </p:sp>
      <p:sp>
        <p:nvSpPr>
          <p:cNvPr id="12" name="Picture Placeholder 9"/>
          <p:cNvSpPr>
            <a:spLocks noGrp="1"/>
          </p:cNvSpPr>
          <p:nvPr>
            <p:ph type="pic" sz="quarter" idx="15"/>
          </p:nvPr>
        </p:nvSpPr>
        <p:spPr>
          <a:xfrm>
            <a:off x="0" y="3376612"/>
            <a:ext cx="3086100" cy="3481388"/>
          </a:xfrm>
          <a:prstGeom prst="rect">
            <a:avLst/>
          </a:prstGeom>
        </p:spPr>
        <p:txBody>
          <a:bodyPr/>
          <a:lstStyle/>
          <a:p>
            <a:r>
              <a:rPr lang="en-US"/>
              <a:t>Click icon to add picture</a:t>
            </a:r>
            <a:endParaRPr lang="en-US" dirty="0"/>
          </a:p>
        </p:txBody>
      </p:sp>
    </p:spTree>
    <p:extLst>
      <p:ext uri="{BB962C8B-B14F-4D97-AF65-F5344CB8AC3E}">
        <p14:creationId xmlns:p14="http://schemas.microsoft.com/office/powerpoint/2010/main" val="3772515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473265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tiff"/><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bg1">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F853FD-E5A6-41AF-95BC-5DDC9B78DC25}" type="datetimeFigureOut">
              <a:rPr lang="en-US" smtClean="0"/>
              <a:t>7/7/2026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26D15F-1320-4C8D-8A67-88227C7493B9}" type="slidenum">
              <a:rPr lang="en-US" smtClean="0"/>
              <a:t>‹#›</a:t>
            </a:fld>
            <a:endParaRPr lang="en-US"/>
          </a:p>
        </p:txBody>
      </p:sp>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782911" y="230188"/>
            <a:ext cx="2170624" cy="549458"/>
          </a:xfrm>
          <a:prstGeom prst="rect">
            <a:avLst/>
          </a:prstGeom>
          <a:effectLst>
            <a:reflection blurRad="6350" stA="19000" endPos="35000" dir="5400000" sy="-100000" algn="bl" rotWithShape="0"/>
          </a:effectLst>
        </p:spPr>
      </p:pic>
    </p:spTree>
    <p:extLst>
      <p:ext uri="{BB962C8B-B14F-4D97-AF65-F5344CB8AC3E}">
        <p14:creationId xmlns:p14="http://schemas.microsoft.com/office/powerpoint/2010/main" val="747125293"/>
      </p:ext>
    </p:extLst>
  </p:cSld>
  <p:clrMap bg1="lt1" tx1="dk1" bg2="lt2" tx2="dk2" accent1="accent1" accent2="accent2" accent3="accent3" accent4="accent4" accent5="accent5" accent6="accent6" hlink="hlink" folHlink="folHlink"/>
  <p:sldLayoutIdLst>
    <p:sldLayoutId id="2147483660" r:id="rId1"/>
    <p:sldLayoutId id="2147483654" r:id="rId2"/>
    <p:sldLayoutId id="2147483652" r:id="rId3"/>
    <p:sldLayoutId id="2147483655" r:id="rId4"/>
  </p:sldLayoutIdLst>
  <p:txStyles>
    <p:titleStyle>
      <a:lvl1pPr algn="l" defTabSz="914400" rtl="0" eaLnBrk="1" latinLnBrk="0" hangingPunct="1">
        <a:lnSpc>
          <a:spcPct val="90000"/>
        </a:lnSpc>
        <a:spcBef>
          <a:spcPct val="0"/>
        </a:spcBef>
        <a:buNone/>
        <a:defRPr sz="4400" kern="1200">
          <a:solidFill>
            <a:schemeClr val="tx1"/>
          </a:solidFill>
          <a:latin typeface="Myriad Pro" panose="020B05030304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mailto:caustin@energysolutions.co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1"/>
          <p:cNvSpPr>
            <a:spLocks noGrp="1"/>
          </p:cNvSpPr>
          <p:nvPr>
            <p:ph type="subTitle" idx="1"/>
          </p:nvPr>
        </p:nvSpPr>
        <p:spPr>
          <a:xfrm>
            <a:off x="847353" y="4408445"/>
            <a:ext cx="10194878" cy="1884498"/>
          </a:xfrm>
        </p:spPr>
        <p:txBody>
          <a:bodyPr>
            <a:noAutofit/>
          </a:bodyPr>
          <a:lstStyle/>
          <a:p>
            <a:pPr algn="ctr"/>
            <a:r>
              <a:rPr lang="en-US" sz="2400" b="1" dirty="0">
                <a:latin typeface="Arial" panose="020B0604020202020204" pitchFamily="34" charset="0"/>
                <a:cs typeface="Arial" panose="020B0604020202020204" pitchFamily="34" charset="0"/>
              </a:rPr>
              <a:t>2026 WAC Summit </a:t>
            </a:r>
          </a:p>
          <a:p>
            <a:pPr algn="ctr"/>
            <a:r>
              <a:rPr lang="en-US" sz="2400" b="1" dirty="0">
                <a:latin typeface="Arial" panose="020B0604020202020204" pitchFamily="34" charset="0"/>
                <a:cs typeface="Arial" panose="020B0604020202020204" pitchFamily="34" charset="0"/>
              </a:rPr>
              <a:t>Donnie Brackett</a:t>
            </a:r>
          </a:p>
          <a:p>
            <a:pPr algn="ctr"/>
            <a:endParaRPr lang="en-US" sz="2400" dirty="0">
              <a:latin typeface="Myriad Pro Light" panose="020B0403030403020204" pitchFamily="34" charset="0"/>
            </a:endParaRPr>
          </a:p>
        </p:txBody>
      </p:sp>
    </p:spTree>
    <p:extLst>
      <p:ext uri="{BB962C8B-B14F-4D97-AF65-F5344CB8AC3E}">
        <p14:creationId xmlns:p14="http://schemas.microsoft.com/office/powerpoint/2010/main" val="1226878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CF441-267A-8883-50FB-3121D1A3760B}"/>
              </a:ext>
            </a:extLst>
          </p:cNvPr>
          <p:cNvSpPr>
            <a:spLocks noGrp="1"/>
          </p:cNvSpPr>
          <p:nvPr>
            <p:ph type="title"/>
          </p:nvPr>
        </p:nvSpPr>
        <p:spPr/>
        <p:txBody>
          <a:bodyPr/>
          <a:lstStyle/>
          <a:p>
            <a:pPr algn="ct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r>
              <a:rPr lang="en-US" sz="4800" b="1" dirty="0">
                <a:latin typeface="Times New Roman" panose="02020603050405020304" pitchFamily="18" charset="0"/>
                <a:cs typeface="Times New Roman" panose="02020603050405020304" pitchFamily="18" charset="0"/>
              </a:rPr>
              <a:t>International Radioactive Material Acceptance Criteria</a:t>
            </a:r>
            <a:endParaRPr lang="en-US" sz="4800" dirty="0"/>
          </a:p>
        </p:txBody>
      </p:sp>
    </p:spTree>
    <p:extLst>
      <p:ext uri="{BB962C8B-B14F-4D97-AF65-F5344CB8AC3E}">
        <p14:creationId xmlns:p14="http://schemas.microsoft.com/office/powerpoint/2010/main" val="242267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21857-71BA-3F0C-64A2-5D6C43A39626}"/>
              </a:ext>
            </a:extLst>
          </p:cNvPr>
          <p:cNvSpPr>
            <a:spLocks noGrp="1"/>
          </p:cNvSpPr>
          <p:nvPr>
            <p:ph type="title"/>
          </p:nvPr>
        </p:nvSpPr>
        <p:spPr>
          <a:xfrm>
            <a:off x="1038225" y="819150"/>
            <a:ext cx="10515600" cy="717024"/>
          </a:xfrm>
        </p:spPr>
        <p:txBody>
          <a:bodyPr/>
          <a:lstStyle/>
          <a:p>
            <a:pPr algn="ctr"/>
            <a:br>
              <a:rPr lang="en-US" sz="3200" b="1" dirty="0"/>
            </a:br>
            <a:br>
              <a:rPr lang="en-US" sz="3200" b="1" dirty="0"/>
            </a:br>
            <a:r>
              <a:rPr lang="en-US" sz="3600" b="1" dirty="0">
                <a:latin typeface="Times New Roman" panose="02020603050405020304" pitchFamily="18" charset="0"/>
                <a:cs typeface="Times New Roman" panose="02020603050405020304" pitchFamily="18" charset="0"/>
              </a:rPr>
              <a:t>International Radioactive Material Acceptance Criteria</a:t>
            </a:r>
          </a:p>
        </p:txBody>
      </p:sp>
      <p:sp>
        <p:nvSpPr>
          <p:cNvPr id="6" name="TextBox 5">
            <a:extLst>
              <a:ext uri="{FF2B5EF4-FFF2-40B4-BE49-F238E27FC236}">
                <a16:creationId xmlns:a16="http://schemas.microsoft.com/office/drawing/2014/main" id="{34A81D83-9218-7186-7693-42A829182FAB}"/>
              </a:ext>
            </a:extLst>
          </p:cNvPr>
          <p:cNvSpPr txBox="1"/>
          <p:nvPr/>
        </p:nvSpPr>
        <p:spPr>
          <a:xfrm>
            <a:off x="666750" y="1536174"/>
            <a:ext cx="11258550" cy="2677656"/>
          </a:xfrm>
          <a:prstGeom prst="rect">
            <a:avLst/>
          </a:prstGeom>
          <a:noFill/>
        </p:spPr>
        <p:txBody>
          <a:bodyPr wrap="square">
            <a:spAutoFit/>
          </a:bodyPr>
          <a:lstStyle/>
          <a:p>
            <a:pPr marL="571500" marR="0" lvl="0" indent="-571500" defTabSz="914400" rtl="0" eaLnBrk="0" fontAlgn="auto" latinLnBrk="0" hangingPunct="0">
              <a:lnSpc>
                <a:spcPct val="100000"/>
              </a:lnSpc>
              <a:spcBef>
                <a:spcPts val="0"/>
              </a:spcBef>
              <a:spcAft>
                <a:spcPts val="0"/>
              </a:spcAft>
              <a:buClrTx/>
              <a:buSzTx/>
              <a:buFont typeface="Arial" panose="020B0604020202020204" pitchFamily="34" charset="0"/>
              <a:buChar char="•"/>
              <a:tabLst/>
              <a:defRPr/>
            </a:pPr>
            <a:endParaRPr lang="en-US" altLang="en-US" sz="3200" b="1" dirty="0">
              <a:latin typeface="Myriad Pro Light" panose="020B0403030403020204" pitchFamily="34" charset="0"/>
              <a:ea typeface="+mj-ea"/>
              <a:cs typeface="+mj-cs"/>
            </a:endParaRPr>
          </a:p>
          <a:p>
            <a:pPr marL="571500" marR="0" lvl="0" indent="-571500" defTabSz="914400" rtl="0" eaLnBrk="0" fontAlgn="auto" latinLnBrk="0" hangingPunct="0">
              <a:lnSpc>
                <a:spcPct val="100000"/>
              </a:lnSpc>
              <a:spcBef>
                <a:spcPts val="0"/>
              </a:spcBef>
              <a:spcAft>
                <a:spcPts val="0"/>
              </a:spcAft>
              <a:buClrTx/>
              <a:buSzTx/>
              <a:buFont typeface="Arial" panose="020B0604020202020204" pitchFamily="34" charset="0"/>
              <a:buChar char="•"/>
              <a:tabLst/>
              <a:defRPr/>
            </a:pPr>
            <a:endParaRPr lang="en-US" altLang="en-US" sz="3200" b="1" dirty="0">
              <a:latin typeface="Myriad Pro Light" panose="020B0403030403020204" pitchFamily="34" charset="0"/>
              <a:ea typeface="+mj-ea"/>
              <a:cs typeface="+mj-cs"/>
            </a:endParaRPr>
          </a:p>
          <a:p>
            <a:pPr marR="0" lvl="0" defTabSz="914400" rtl="0" eaLnBrk="0" fontAlgn="auto" latinLnBrk="0" hangingPunct="0">
              <a:lnSpc>
                <a:spcPct val="100000"/>
              </a:lnSpc>
              <a:spcBef>
                <a:spcPts val="0"/>
              </a:spcBef>
              <a:spcAft>
                <a:spcPts val="0"/>
              </a:spcAft>
              <a:buClrTx/>
              <a:buSzTx/>
              <a:tabLst/>
              <a:defRPr/>
            </a:pPr>
            <a:endParaRPr lang="en-US" altLang="en-US" sz="3200" b="1" dirty="0">
              <a:latin typeface="Myriad Pro Light" panose="020B0403030403020204" pitchFamily="34" charset="0"/>
              <a:ea typeface="+mj-ea"/>
              <a:cs typeface="+mj-cs"/>
            </a:endParaRPr>
          </a:p>
          <a:p>
            <a:pPr marL="571500" marR="0" lvl="0" indent="-571500" defTabSz="914400" rtl="0" eaLnBrk="0" fontAlgn="auto" latinLnBrk="0" hangingPunct="0">
              <a:lnSpc>
                <a:spcPct val="100000"/>
              </a:lnSpc>
              <a:spcBef>
                <a:spcPts val="0"/>
              </a:spcBef>
              <a:spcAft>
                <a:spcPts val="0"/>
              </a:spcAft>
              <a:buClrTx/>
              <a:buSzTx/>
              <a:buFont typeface="Arial" panose="020B0604020202020204" pitchFamily="34" charset="0"/>
              <a:buChar char="•"/>
              <a:tabLst/>
              <a:defRPr/>
            </a:pPr>
            <a:r>
              <a:rPr lang="en-US" altLang="en-US" sz="2400" dirty="0">
                <a:latin typeface="Times New Roman" panose="02020603050405020304" pitchFamily="18" charset="0"/>
                <a:ea typeface="+mj-ea"/>
                <a:cs typeface="Times New Roman" panose="02020603050405020304" pitchFamily="18" charset="0"/>
              </a:rPr>
              <a:t>WAG-502 International Radioactive Material Acceptance Guidelines</a:t>
            </a:r>
          </a:p>
          <a:p>
            <a:pPr marR="0" lvl="0" defTabSz="914400" rtl="0" eaLnBrk="0" fontAlgn="auto" latinLnBrk="0" hangingPunct="0">
              <a:lnSpc>
                <a:spcPct val="100000"/>
              </a:lnSpc>
              <a:spcBef>
                <a:spcPts val="0"/>
              </a:spcBef>
              <a:spcAft>
                <a:spcPts val="0"/>
              </a:spcAft>
              <a:buClrTx/>
              <a:buSzTx/>
              <a:tabLst/>
              <a:defRPr/>
            </a:pPr>
            <a:endParaRPr kumimoji="0" lang="en-US" altLang="en-US" sz="2400" b="1" i="0" u="none" strike="noStrike" kern="1200" cap="none" spc="0" normalizeH="0" baseline="0" noProof="0" dirty="0">
              <a:ln>
                <a:noFill/>
              </a:ln>
              <a:solidFill>
                <a:srgbClr val="44546A"/>
              </a:solidFill>
              <a:effectLst/>
              <a:uLnTx/>
              <a:uFillTx/>
              <a:latin typeface="Times New Roman" panose="02020603050405020304" pitchFamily="18" charset="0"/>
              <a:cs typeface="Times New Roman" panose="02020603050405020304" pitchFamily="18" charset="0"/>
            </a:endParaRPr>
          </a:p>
          <a:p>
            <a:pPr marL="571500" indent="-571500" eaLnBrk="0" hangingPunct="0">
              <a:buFont typeface="Arial" panose="020B0604020202020204" pitchFamily="34" charset="0"/>
              <a:buChar char="•"/>
              <a:defRPr/>
            </a:pPr>
            <a:r>
              <a:rPr lang="en-US" altLang="en-US" sz="2400" dirty="0">
                <a:latin typeface="Times New Roman" panose="02020603050405020304" pitchFamily="18" charset="0"/>
                <a:ea typeface="+mj-ea"/>
                <a:cs typeface="Times New Roman" panose="02020603050405020304" pitchFamily="18" charset="0"/>
              </a:rPr>
              <a:t>WAG-503 International Radioactive Metals Acceptance Guidelines</a:t>
            </a:r>
          </a:p>
        </p:txBody>
      </p:sp>
    </p:spTree>
    <p:extLst>
      <p:ext uri="{BB962C8B-B14F-4D97-AF65-F5344CB8AC3E}">
        <p14:creationId xmlns:p14="http://schemas.microsoft.com/office/powerpoint/2010/main" val="1324153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DFC19-DE70-9C57-168B-12EA8735DB83}"/>
              </a:ext>
            </a:extLst>
          </p:cNvPr>
          <p:cNvSpPr>
            <a:spLocks noGrp="1"/>
          </p:cNvSpPr>
          <p:nvPr>
            <p:ph type="title"/>
          </p:nvPr>
        </p:nvSpPr>
        <p:spPr>
          <a:xfrm>
            <a:off x="990600" y="517525"/>
            <a:ext cx="10515600" cy="1600524"/>
          </a:xfrm>
        </p:spPr>
        <p:txBody>
          <a:bodyPr/>
          <a:lstStyle/>
          <a:p>
            <a:pPr algn="ct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International Radioactive Material Acceptance Criteria</a:t>
            </a:r>
            <a:endParaRPr lang="en-US" sz="36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22703132-1551-5177-A36D-A5A7648438E7}"/>
              </a:ext>
            </a:extLst>
          </p:cNvPr>
          <p:cNvSpPr txBox="1"/>
          <p:nvPr/>
        </p:nvSpPr>
        <p:spPr>
          <a:xfrm>
            <a:off x="752475" y="1790699"/>
            <a:ext cx="10067925" cy="4339650"/>
          </a:xfrm>
          <a:prstGeom prst="rect">
            <a:avLst/>
          </a:prstGeom>
          <a:noFill/>
        </p:spPr>
        <p:txBody>
          <a:bodyPr wrap="square">
            <a:spAutoFit/>
          </a:bodyPr>
          <a:lstStyle/>
          <a:p>
            <a:endParaRPr lang="en-US" sz="1800" b="1" dirty="0">
              <a:latin typeface="Times New Roman" panose="02020603050405020304" pitchFamily="18" charset="0"/>
              <a:cs typeface="Times New Roman" panose="02020603050405020304" pitchFamily="18" charset="0"/>
            </a:endParaRPr>
          </a:p>
          <a:p>
            <a:pPr algn="ctr"/>
            <a:r>
              <a:rPr lang="en-US" sz="2400" b="1" dirty="0">
                <a:latin typeface="Times New Roman" panose="02020603050405020304" pitchFamily="18" charset="0"/>
                <a:cs typeface="Times New Roman" panose="02020603050405020304" pitchFamily="18" charset="0"/>
              </a:rPr>
              <a:t>IMPORT/EXPORT CONSIDERATIONS</a:t>
            </a:r>
          </a:p>
          <a:p>
            <a:pPr algn="ctr"/>
            <a:endParaRPr lang="en-US" b="1"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If you wish to export radioactive material, you will need to comply with the exporting country’s regulations.</a:t>
            </a:r>
          </a:p>
          <a:p>
            <a:endParaRPr lang="en-US"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Since Energy</a:t>
            </a:r>
            <a:r>
              <a:rPr lang="en-US" sz="2400" i="1" dirty="0">
                <a:latin typeface="Times New Roman" panose="02020603050405020304" pitchFamily="18" charset="0"/>
                <a:cs typeface="Times New Roman" panose="02020603050405020304" pitchFamily="18" charset="0"/>
              </a:rPr>
              <a:t>Solutions</a:t>
            </a:r>
            <a:r>
              <a:rPr lang="en-US" sz="2400" dirty="0">
                <a:latin typeface="Times New Roman" panose="02020603050405020304" pitchFamily="18" charset="0"/>
                <a:cs typeface="Times New Roman" panose="02020603050405020304" pitchFamily="18" charset="0"/>
              </a:rPr>
              <a:t> can not dispose of any international radioactive material (processed or unprocessed), ES will not be required to obtain an import permit.</a:t>
            </a:r>
          </a:p>
          <a:p>
            <a:endParaRPr lang="en-US"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However, if any radioactive material (processed or unprocessed) is to be returned to the customer, ES will have to obtain an export permit. </a:t>
            </a:r>
          </a:p>
        </p:txBody>
      </p:sp>
    </p:spTree>
    <p:extLst>
      <p:ext uri="{BB962C8B-B14F-4D97-AF65-F5344CB8AC3E}">
        <p14:creationId xmlns:p14="http://schemas.microsoft.com/office/powerpoint/2010/main" val="3870682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DFC19-DE70-9C57-168B-12EA8735DB83}"/>
              </a:ext>
            </a:extLst>
          </p:cNvPr>
          <p:cNvSpPr>
            <a:spLocks noGrp="1"/>
          </p:cNvSpPr>
          <p:nvPr>
            <p:ph type="title"/>
          </p:nvPr>
        </p:nvSpPr>
        <p:spPr>
          <a:xfrm>
            <a:off x="990600" y="517525"/>
            <a:ext cx="10515600" cy="1600524"/>
          </a:xfrm>
        </p:spPr>
        <p:txBody>
          <a:bodyPr/>
          <a:lstStyle/>
          <a:p>
            <a:pPr algn="ctr"/>
            <a:r>
              <a:rPr lang="en-US" sz="3600" b="1" dirty="0">
                <a:latin typeface="Times New Roman" panose="02020603050405020304" pitchFamily="18" charset="0"/>
                <a:cs typeface="Times New Roman" panose="02020603050405020304" pitchFamily="18" charset="0"/>
              </a:rPr>
              <a:t>International Radioactive Material Acceptance Criteria</a:t>
            </a:r>
            <a:endParaRPr lang="en-US" sz="36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22703132-1551-5177-A36D-A5A7648438E7}"/>
              </a:ext>
            </a:extLst>
          </p:cNvPr>
          <p:cNvSpPr txBox="1"/>
          <p:nvPr/>
        </p:nvSpPr>
        <p:spPr>
          <a:xfrm>
            <a:off x="752475" y="1790699"/>
            <a:ext cx="10067925" cy="553997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ctr" defTabSz="914400" rtl="0" eaLnBrk="1" fontAlgn="auto" latinLnBrk="0" hangingPunct="1">
              <a:lnSpc>
                <a:spcPct val="100000"/>
              </a:lnSpc>
              <a:spcBef>
                <a:spcPts val="0"/>
              </a:spcBef>
              <a:spcAft>
                <a:spcPts val="0"/>
              </a:spcAft>
              <a:buClrTx/>
              <a:buSzTx/>
              <a:tabLst/>
              <a:defRPr/>
            </a:pPr>
            <a:r>
              <a:rPr lang="en-US" sz="2400" b="1" dirty="0">
                <a:solidFill>
                  <a:prstClr val="black"/>
                </a:solidFill>
                <a:latin typeface="Times New Roman" panose="02020603050405020304" pitchFamily="18" charset="0"/>
                <a:cs typeface="Times New Roman" panose="02020603050405020304" pitchFamily="18" charset="0"/>
              </a:rPr>
              <a:t>RESIDUAL WASTE</a:t>
            </a:r>
          </a:p>
          <a:p>
            <a:pPr marR="0" lvl="0" algn="ctr" defTabSz="914400" rtl="0" eaLnBrk="1" fontAlgn="auto" latinLnBrk="0" hangingPunct="1">
              <a:lnSpc>
                <a:spcPct val="100000"/>
              </a:lnSpc>
              <a:spcBef>
                <a:spcPts val="0"/>
              </a:spcBef>
              <a:spcAft>
                <a:spcPts val="0"/>
              </a:spcAft>
              <a:buClrTx/>
              <a:buSzTx/>
              <a:tabLst/>
              <a:defRPr/>
            </a:pPr>
            <a:endParaRPr lang="en-US" sz="2400" b="1" dirty="0">
              <a:solidFill>
                <a:prstClr val="black"/>
              </a:solidFill>
              <a:latin typeface="Times New Roman" panose="02020603050405020304" pitchFamily="18" charset="0"/>
              <a:cs typeface="Times New Roman" panose="02020603050405020304" pitchFamily="18" charset="0"/>
            </a:endParaRP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Times New Roman" panose="02020603050405020304" pitchFamily="18" charset="0"/>
                <a:cs typeface="Times New Roman" panose="02020603050405020304" pitchFamily="18" charset="0"/>
              </a:rPr>
              <a:t>NRC Definition - </a:t>
            </a:r>
            <a:r>
              <a:rPr lang="en-US" sz="2400" i="1" dirty="0">
                <a:solidFill>
                  <a:prstClr val="black"/>
                </a:solidFill>
                <a:latin typeface="Times New Roman" panose="02020603050405020304" pitchFamily="18" charset="0"/>
                <a:cs typeface="Times New Roman" panose="02020603050405020304" pitchFamily="18" charset="0"/>
              </a:rPr>
              <a:t>Residual waste </a:t>
            </a:r>
            <a:r>
              <a:rPr lang="en-US" sz="2400" dirty="0">
                <a:solidFill>
                  <a:prstClr val="black"/>
                </a:solidFill>
                <a:latin typeface="Times New Roman" panose="02020603050405020304" pitchFamily="18" charset="0"/>
                <a:cs typeface="Times New Roman" panose="02020603050405020304" pitchFamily="18" charset="0"/>
              </a:rPr>
              <a:t>means low-level radioactive waste resulting from processing or decontamination activities that cannot be easily separated into distinct batches attributable to specific waste generators. This waste is attributable to the processor or decontamination facility, as applicable.</a:t>
            </a:r>
          </a:p>
          <a:p>
            <a:pPr marR="0" lvl="0" defTabSz="914400" rtl="0" eaLnBrk="1" fontAlgn="auto" latinLnBrk="0" hangingPunct="1">
              <a:lnSpc>
                <a:spcPct val="100000"/>
              </a:lnSpc>
              <a:spcBef>
                <a:spcPts val="0"/>
              </a:spcBef>
              <a:spcAft>
                <a:spcPts val="0"/>
              </a:spcAft>
              <a:buClrTx/>
              <a:buSzTx/>
              <a:tabLst/>
              <a:defRPr/>
            </a:pPr>
            <a:endParaRPr lang="en-US" sz="2400" dirty="0">
              <a:solidFill>
                <a:prstClr val="black"/>
              </a:solidFill>
              <a:latin typeface="Times New Roman" panose="02020603050405020304" pitchFamily="18" charset="0"/>
              <a:cs typeface="Times New Roman" panose="02020603050405020304" pitchFamily="18" charset="0"/>
            </a:endParaRPr>
          </a:p>
          <a:p>
            <a:pPr marL="800100" lvl="1" indent="-342900">
              <a:buFont typeface="Courier New" panose="02070309020205020404" pitchFamily="49" charset="0"/>
              <a:buChar char="o"/>
              <a:defRPr/>
            </a:pPr>
            <a:r>
              <a:rPr lang="en-US" sz="2400" b="1" dirty="0">
                <a:solidFill>
                  <a:prstClr val="black"/>
                </a:solidFill>
                <a:latin typeface="Times New Roman" panose="02020603050405020304" pitchFamily="18" charset="0"/>
                <a:cs typeface="Times New Roman" panose="02020603050405020304" pitchFamily="18" charset="0"/>
              </a:rPr>
              <a:t>Metal Melt </a:t>
            </a:r>
            <a:r>
              <a:rPr lang="en-US" sz="2400" dirty="0">
                <a:solidFill>
                  <a:prstClr val="black"/>
                </a:solidFill>
                <a:latin typeface="Times New Roman" panose="02020603050405020304" pitchFamily="18" charset="0"/>
                <a:cs typeface="Times New Roman" panose="02020603050405020304" pitchFamily="18" charset="0"/>
              </a:rPr>
              <a:t>– All slag from cutting and sizing metal, melting of the metal, PPE, floor sweepings, metal waste from grinding of blocks are considered secondary waste and are the responsibility of ES and are not returned to the customer.</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b="1" dirty="0">
              <a:solidFill>
                <a:prstClr val="black"/>
              </a:solidFill>
              <a:latin typeface="Times New Roman" panose="02020603050405020304" pitchFamily="18" charset="0"/>
              <a:cs typeface="Times New Roman" panose="02020603050405020304" pitchFamily="18" charset="0"/>
            </a:endParaRPr>
          </a:p>
          <a:p>
            <a:pPr marR="0" lvl="0" algn="ctr"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512949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DFC19-DE70-9C57-168B-12EA8735DB83}"/>
              </a:ext>
            </a:extLst>
          </p:cNvPr>
          <p:cNvSpPr>
            <a:spLocks noGrp="1"/>
          </p:cNvSpPr>
          <p:nvPr>
            <p:ph type="title"/>
          </p:nvPr>
        </p:nvSpPr>
        <p:spPr>
          <a:xfrm>
            <a:off x="990600" y="517525"/>
            <a:ext cx="10515600" cy="1600524"/>
          </a:xfrm>
        </p:spPr>
        <p:txBody>
          <a:bodyPr/>
          <a:lstStyle/>
          <a:p>
            <a:pPr algn="ctr"/>
            <a:r>
              <a:rPr lang="en-US" sz="3600" b="1" dirty="0">
                <a:latin typeface="Times New Roman" panose="02020603050405020304" pitchFamily="18" charset="0"/>
                <a:cs typeface="Times New Roman" panose="02020603050405020304" pitchFamily="18" charset="0"/>
              </a:rPr>
              <a:t>International Radioactive Material Acceptance Criteria</a:t>
            </a:r>
            <a:endParaRPr lang="en-US" sz="36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22703132-1551-5177-A36D-A5A7648438E7}"/>
              </a:ext>
            </a:extLst>
          </p:cNvPr>
          <p:cNvSpPr txBox="1"/>
          <p:nvPr/>
        </p:nvSpPr>
        <p:spPr>
          <a:xfrm>
            <a:off x="752475" y="1790699"/>
            <a:ext cx="10067925" cy="443198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ctr" defTabSz="914400" rtl="0" eaLnBrk="1" fontAlgn="auto" latinLnBrk="0" hangingPunct="1">
              <a:lnSpc>
                <a:spcPct val="100000"/>
              </a:lnSpc>
              <a:spcBef>
                <a:spcPts val="0"/>
              </a:spcBef>
              <a:spcAft>
                <a:spcPts val="0"/>
              </a:spcAft>
              <a:buClrTx/>
              <a:buSzTx/>
              <a:tabLst/>
              <a:defRPr/>
            </a:pPr>
            <a:r>
              <a:rPr lang="en-US" sz="2400" b="1" dirty="0">
                <a:solidFill>
                  <a:prstClr val="black"/>
                </a:solidFill>
                <a:latin typeface="Times New Roman" panose="02020603050405020304" pitchFamily="18" charset="0"/>
                <a:cs typeface="Times New Roman" panose="02020603050405020304" pitchFamily="18" charset="0"/>
              </a:rPr>
              <a:t>SECONDARY WASTE (continued)</a:t>
            </a:r>
          </a:p>
          <a:p>
            <a:pPr marR="0" lvl="0" algn="ctr" defTabSz="914400" rtl="0" eaLnBrk="1" fontAlgn="auto" latinLnBrk="0" hangingPunct="1">
              <a:lnSpc>
                <a:spcPct val="100000"/>
              </a:lnSpc>
              <a:spcBef>
                <a:spcPts val="0"/>
              </a:spcBef>
              <a:spcAft>
                <a:spcPts val="0"/>
              </a:spcAft>
              <a:buClrTx/>
              <a:buSzTx/>
              <a:tabLst/>
              <a:defRPr/>
            </a:pPr>
            <a:endParaRPr lang="en-US" sz="2400" b="1" dirty="0">
              <a:solidFill>
                <a:prstClr val="black"/>
              </a:solidFill>
              <a:latin typeface="Times New Roman" panose="02020603050405020304" pitchFamily="18" charset="0"/>
              <a:cs typeface="Times New Roman" panose="02020603050405020304" pitchFamily="18" charset="0"/>
            </a:endParaRP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b="1" dirty="0">
              <a:solidFill>
                <a:prstClr val="black"/>
              </a:solidFill>
              <a:latin typeface="Times New Roman" panose="02020603050405020304" pitchFamily="18" charset="0"/>
              <a:cs typeface="Times New Roman" panose="02020603050405020304" pitchFamily="18" charset="0"/>
            </a:endParaRPr>
          </a:p>
          <a:p>
            <a:pPr marL="800100" lvl="1" indent="-342900">
              <a:buFont typeface="Courier New" panose="02070309020205020404" pitchFamily="49" charset="0"/>
              <a:buChar char="o"/>
              <a:defRPr/>
            </a:pPr>
            <a:r>
              <a:rPr lang="en-US" sz="2400" b="1" dirty="0">
                <a:solidFill>
                  <a:prstClr val="black"/>
                </a:solidFill>
                <a:latin typeface="Times New Roman" panose="02020603050405020304" pitchFamily="18" charset="0"/>
                <a:cs typeface="Times New Roman" panose="02020603050405020304" pitchFamily="18" charset="0"/>
              </a:rPr>
              <a:t>DAW Incineration </a:t>
            </a:r>
            <a:r>
              <a:rPr lang="en-US" sz="2400" dirty="0">
                <a:solidFill>
                  <a:prstClr val="black"/>
                </a:solidFill>
                <a:latin typeface="Times New Roman" panose="02020603050405020304" pitchFamily="18" charset="0"/>
                <a:cs typeface="Times New Roman" panose="02020603050405020304" pitchFamily="18" charset="0"/>
              </a:rPr>
              <a:t>– Hearth ash is returned to the customer. All other waste (secondary chamber ash, baghouse filters, PPE, etc.) are considered secondary waste and are the responsibility of ES and are not returned to the customer.</a:t>
            </a:r>
          </a:p>
          <a:p>
            <a:pPr marL="800100" lvl="1" indent="-342900">
              <a:buFont typeface="Courier New" panose="02070309020205020404" pitchFamily="49" charset="0"/>
              <a:buChar char="o"/>
              <a:defRPr/>
            </a:pPr>
            <a:r>
              <a:rPr lang="en-US" sz="2400" b="1" dirty="0">
                <a:solidFill>
                  <a:prstClr val="black"/>
                </a:solidFill>
                <a:latin typeface="Times New Roman" panose="02020603050405020304" pitchFamily="18" charset="0"/>
                <a:cs typeface="Times New Roman" panose="02020603050405020304" pitchFamily="18" charset="0"/>
              </a:rPr>
              <a:t>Oil Incineration </a:t>
            </a:r>
            <a:r>
              <a:rPr lang="en-US" sz="2400" dirty="0">
                <a:solidFill>
                  <a:prstClr val="black"/>
                </a:solidFill>
                <a:latin typeface="Times New Roman" panose="02020603050405020304" pitchFamily="18" charset="0"/>
                <a:cs typeface="Times New Roman" panose="02020603050405020304" pitchFamily="18" charset="0"/>
              </a:rPr>
              <a:t>– this is injected into the secondary chamber and any ash from ash is considered secondary waste and are the responsibility of ES and are not returned to the customer.</a:t>
            </a:r>
          </a:p>
          <a:p>
            <a:pPr marR="0" lvl="0" algn="ctr"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950668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DFC19-DE70-9C57-168B-12EA8735DB83}"/>
              </a:ext>
            </a:extLst>
          </p:cNvPr>
          <p:cNvSpPr>
            <a:spLocks noGrp="1"/>
          </p:cNvSpPr>
          <p:nvPr>
            <p:ph type="title"/>
          </p:nvPr>
        </p:nvSpPr>
        <p:spPr>
          <a:xfrm>
            <a:off x="990600" y="517525"/>
            <a:ext cx="10515600" cy="1600524"/>
          </a:xfrm>
        </p:spPr>
        <p:txBody>
          <a:bodyPr/>
          <a:lstStyle/>
          <a:p>
            <a:pPr algn="ctr"/>
            <a:r>
              <a:rPr lang="en-US" sz="3600" b="1" dirty="0">
                <a:latin typeface="Times New Roman" panose="02020603050405020304" pitchFamily="18" charset="0"/>
                <a:cs typeface="Times New Roman" panose="02020603050405020304" pitchFamily="18" charset="0"/>
              </a:rPr>
              <a:t>International Radioactive Material Acceptance Criteria</a:t>
            </a:r>
            <a:endParaRPr lang="en-US" sz="36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22703132-1551-5177-A36D-A5A7648438E7}"/>
              </a:ext>
            </a:extLst>
          </p:cNvPr>
          <p:cNvSpPr txBox="1"/>
          <p:nvPr/>
        </p:nvSpPr>
        <p:spPr>
          <a:xfrm>
            <a:off x="752475" y="1790699"/>
            <a:ext cx="10067925" cy="480131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ctr" defTabSz="914400" rtl="0" eaLnBrk="1" fontAlgn="auto" latinLnBrk="0" hangingPunct="1">
              <a:lnSpc>
                <a:spcPct val="100000"/>
              </a:lnSpc>
              <a:spcBef>
                <a:spcPts val="0"/>
              </a:spcBef>
              <a:spcAft>
                <a:spcPts val="0"/>
              </a:spcAft>
              <a:buClrTx/>
              <a:buSzTx/>
              <a:tabLst/>
              <a:defRPr/>
            </a:pPr>
            <a:r>
              <a:rPr lang="en-US" sz="2400" b="1" dirty="0">
                <a:solidFill>
                  <a:prstClr val="black"/>
                </a:solidFill>
                <a:latin typeface="Times New Roman" panose="02020603050405020304" pitchFamily="18" charset="0"/>
                <a:cs typeface="Times New Roman" panose="02020603050405020304" pitchFamily="18" charset="0"/>
              </a:rPr>
              <a:t>SECONDARY WASTE (continued)</a:t>
            </a:r>
          </a:p>
          <a:p>
            <a:pPr marR="0" lvl="0" algn="ctr" defTabSz="914400" rtl="0" eaLnBrk="1" fontAlgn="auto" latinLnBrk="0" hangingPunct="1">
              <a:lnSpc>
                <a:spcPct val="100000"/>
              </a:lnSpc>
              <a:spcBef>
                <a:spcPts val="0"/>
              </a:spcBef>
              <a:spcAft>
                <a:spcPts val="0"/>
              </a:spcAft>
              <a:buClrTx/>
              <a:buSzTx/>
              <a:tabLst/>
              <a:defRPr/>
            </a:pPr>
            <a:endParaRPr lang="en-US" sz="2400" b="1" dirty="0">
              <a:solidFill>
                <a:prstClr val="black"/>
              </a:solidFill>
              <a:latin typeface="Times New Roman" panose="02020603050405020304" pitchFamily="18" charset="0"/>
              <a:cs typeface="Times New Roman" panose="02020603050405020304" pitchFamily="18" charset="0"/>
            </a:endParaRPr>
          </a:p>
          <a:p>
            <a:pPr marL="800100" lvl="1" indent="-342900">
              <a:buFont typeface="Courier New" panose="02070309020205020404" pitchFamily="49" charset="0"/>
              <a:buChar char="o"/>
              <a:defRPr/>
            </a:pPr>
            <a:r>
              <a:rPr lang="en-US" sz="2400" b="1" dirty="0">
                <a:solidFill>
                  <a:prstClr val="black"/>
                </a:solidFill>
                <a:latin typeface="Times New Roman" panose="02020603050405020304" pitchFamily="18" charset="0"/>
                <a:cs typeface="Times New Roman" panose="02020603050405020304" pitchFamily="18" charset="0"/>
              </a:rPr>
              <a:t>Liquid Processing – </a:t>
            </a:r>
            <a:r>
              <a:rPr lang="en-US" sz="2400" dirty="0">
                <a:solidFill>
                  <a:prstClr val="black"/>
                </a:solidFill>
                <a:latin typeface="Times New Roman" panose="02020603050405020304" pitchFamily="18" charset="0"/>
                <a:cs typeface="Times New Roman" panose="02020603050405020304" pitchFamily="18" charset="0"/>
              </a:rPr>
              <a:t>Liquids to be evaporated or incinerated are pumped into a feed tank that contains multiple customer liquids. Once liquid is pumped into the feed tank it loses its customer identity and is considered ES waste. Any residual solids or ash is considered as ES secondary waste  and not returned to the customer.</a:t>
            </a:r>
          </a:p>
          <a:p>
            <a:pPr marL="800100" lvl="1" indent="-342900">
              <a:buFont typeface="Courier New" panose="02070309020205020404" pitchFamily="49" charset="0"/>
              <a:buChar char="o"/>
              <a:defRPr/>
            </a:pPr>
            <a:r>
              <a:rPr lang="en-US" sz="2400" b="1" dirty="0">
                <a:solidFill>
                  <a:prstClr val="black"/>
                </a:solidFill>
                <a:latin typeface="Times New Roman" panose="02020603050405020304" pitchFamily="18" charset="0"/>
                <a:cs typeface="Times New Roman" panose="02020603050405020304" pitchFamily="18" charset="0"/>
              </a:rPr>
              <a:t>Compaction – </a:t>
            </a:r>
            <a:r>
              <a:rPr lang="en-US" sz="2400" dirty="0">
                <a:solidFill>
                  <a:prstClr val="black"/>
                </a:solidFill>
                <a:latin typeface="Times New Roman" panose="02020603050405020304" pitchFamily="18" charset="0"/>
                <a:cs typeface="Times New Roman" panose="02020603050405020304" pitchFamily="18" charset="0"/>
              </a:rPr>
              <a:t>Compacted material is returned to the customer. All other waste (PPE, sump liquids/sludges, etc.) are considered secondary waste and are the responsibility of ES and are not returned to the customer.</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b="1" dirty="0">
              <a:solidFill>
                <a:prstClr val="black"/>
              </a:solidFill>
              <a:latin typeface="Times New Roman" panose="02020603050405020304" pitchFamily="18" charset="0"/>
              <a:cs typeface="Times New Roman" panose="02020603050405020304" pitchFamily="18" charset="0"/>
            </a:endParaRPr>
          </a:p>
          <a:p>
            <a:pPr marR="0" lvl="0" algn="ctr"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275260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DFC19-DE70-9C57-168B-12EA8735DB83}"/>
              </a:ext>
            </a:extLst>
          </p:cNvPr>
          <p:cNvSpPr>
            <a:spLocks noGrp="1"/>
          </p:cNvSpPr>
          <p:nvPr>
            <p:ph type="title"/>
          </p:nvPr>
        </p:nvSpPr>
        <p:spPr>
          <a:xfrm>
            <a:off x="990600" y="517525"/>
            <a:ext cx="10515600" cy="1600524"/>
          </a:xfrm>
        </p:spPr>
        <p:txBody>
          <a:bodyPr/>
          <a:lstStyle/>
          <a:p>
            <a:pPr algn="ct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International Radioactive Material Acceptance Criteria</a:t>
            </a:r>
            <a:endParaRPr lang="en-US" sz="36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22703132-1551-5177-A36D-A5A7648438E7}"/>
              </a:ext>
            </a:extLst>
          </p:cNvPr>
          <p:cNvSpPr txBox="1"/>
          <p:nvPr/>
        </p:nvSpPr>
        <p:spPr>
          <a:xfrm>
            <a:off x="752475" y="1790699"/>
            <a:ext cx="10067925" cy="406265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ctr" defTabSz="914400" rtl="0" eaLnBrk="1" fontAlgn="auto" latinLnBrk="0" hangingPunct="1">
              <a:lnSpc>
                <a:spcPct val="100000"/>
              </a:lnSpc>
              <a:spcBef>
                <a:spcPts val="0"/>
              </a:spcBef>
              <a:spcAft>
                <a:spcPts val="0"/>
              </a:spcAft>
              <a:buClrTx/>
              <a:buSzTx/>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defTabSz="914400" rtl="0" eaLnBrk="1" fontAlgn="auto" latinLnBrk="0" hangingPunct="1">
              <a:lnSpc>
                <a:spcPct val="100000"/>
              </a:lnSpc>
              <a:spcBef>
                <a:spcPts val="0"/>
              </a:spcBef>
              <a:spcAft>
                <a:spcPts val="0"/>
              </a:spcAft>
              <a:buClrTx/>
              <a:buSzTx/>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Any waste defined below is prohibited from import without authorization of the US Environmental Protection Agency (USEPA) and the exporting country’s appropriate regulatory authority. </a:t>
            </a:r>
          </a:p>
          <a:p>
            <a:pPr marL="800100" lvl="1" indent="-342900">
              <a:buFont typeface="Arial" panose="020B0604020202020204" pitchFamily="34" charset="0"/>
              <a:buChar char="•"/>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Hazardous as defined in 40 CFR 261</a:t>
            </a:r>
          </a:p>
          <a:p>
            <a:pPr marL="800100" lvl="1" indent="-3429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Off-specification used oil as defined in 40 CFR 279</a:t>
            </a:r>
          </a:p>
          <a:p>
            <a:pPr lvl="1">
              <a:defRPr/>
            </a:pPr>
            <a:endParaRPr lang="en-US" sz="2400" b="1" dirty="0">
              <a:solidFill>
                <a:prstClr val="black"/>
              </a:solidFill>
              <a:latin typeface="Times New Roman" panose="02020603050405020304" pitchFamily="18" charset="0"/>
              <a:cs typeface="Times New Roman" panose="02020603050405020304" pitchFamily="18" charset="0"/>
            </a:endParaRPr>
          </a:p>
          <a:p>
            <a:pPr>
              <a:defRPr/>
            </a:pPr>
            <a:endParaRPr lang="en-US" sz="2400" b="1" dirty="0">
              <a:solidFill>
                <a:prstClr val="black"/>
              </a:solidFill>
              <a:latin typeface="Times New Roman" panose="02020603050405020304" pitchFamily="18" charset="0"/>
              <a:cs typeface="Times New Roman" panose="02020603050405020304" pitchFamily="18" charset="0"/>
            </a:endParaRPr>
          </a:p>
          <a:p>
            <a:pPr marL="800100" lvl="1" indent="-342900">
              <a:buFont typeface="Arial" panose="020B0604020202020204" pitchFamily="34" charset="0"/>
              <a:buChar char="•"/>
              <a:defRPr/>
            </a:pPr>
            <a:endParaRPr lang="en-US" sz="2400" b="1" dirty="0">
              <a:solidFill>
                <a:prstClr val="black"/>
              </a:solidFill>
              <a:latin typeface="Times New Roman" panose="02020603050405020304" pitchFamily="18" charset="0"/>
              <a:cs typeface="Times New Roman" panose="02020603050405020304" pitchFamily="18" charset="0"/>
            </a:endParaRPr>
          </a:p>
          <a:p>
            <a:pPr marL="800100" lvl="1" indent="-342900">
              <a:buFont typeface="Arial" panose="020B0604020202020204" pitchFamily="34" charset="0"/>
              <a:buChar char="•"/>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84955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C1C89-E882-CA34-96A9-195AD68D99FA}"/>
              </a:ext>
            </a:extLst>
          </p:cNvPr>
          <p:cNvSpPr>
            <a:spLocks noGrp="1"/>
          </p:cNvSpPr>
          <p:nvPr>
            <p:ph type="title"/>
          </p:nvPr>
        </p:nvSpPr>
        <p:spPr/>
        <p:txBody>
          <a:bodyPr/>
          <a:lstStyle/>
          <a:p>
            <a:pPr algn="ctr"/>
            <a:r>
              <a:rPr lang="en-US" sz="3200" b="1" dirty="0">
                <a:latin typeface="Times New Roman" panose="02020603050405020304" pitchFamily="18" charset="0"/>
                <a:cs typeface="Times New Roman" panose="02020603050405020304" pitchFamily="18" charset="0"/>
              </a:rPr>
              <a:t>International Radioactive Material Acceptance Criteria</a:t>
            </a:r>
            <a:br>
              <a:rPr lang="en-US" sz="4000" b="1" dirty="0">
                <a:latin typeface="Times New Roman" panose="02020603050405020304" pitchFamily="18" charset="0"/>
                <a:cs typeface="Times New Roman" panose="02020603050405020304" pitchFamily="18" charset="0"/>
              </a:rPr>
            </a:br>
            <a:endParaRPr lang="en-US" dirty="0"/>
          </a:p>
        </p:txBody>
      </p:sp>
      <p:pic>
        <p:nvPicPr>
          <p:cNvPr id="10" name="Picture 9">
            <a:extLst>
              <a:ext uri="{FF2B5EF4-FFF2-40B4-BE49-F238E27FC236}">
                <a16:creationId xmlns:a16="http://schemas.microsoft.com/office/drawing/2014/main" id="{973BE6A9-0039-9691-4A04-3EC71F2E9923}"/>
              </a:ext>
            </a:extLst>
          </p:cNvPr>
          <p:cNvPicPr>
            <a:picLocks noChangeAspect="1"/>
          </p:cNvPicPr>
          <p:nvPr/>
        </p:nvPicPr>
        <p:blipFill>
          <a:blip r:embed="rId2"/>
          <a:stretch>
            <a:fillRect/>
          </a:stretch>
        </p:blipFill>
        <p:spPr>
          <a:xfrm>
            <a:off x="2345088" y="1252139"/>
            <a:ext cx="7501824" cy="5088336"/>
          </a:xfrm>
          <a:prstGeom prst="rect">
            <a:avLst/>
          </a:prstGeom>
        </p:spPr>
      </p:pic>
    </p:spTree>
    <p:extLst>
      <p:ext uri="{BB962C8B-B14F-4D97-AF65-F5344CB8AC3E}">
        <p14:creationId xmlns:p14="http://schemas.microsoft.com/office/powerpoint/2010/main" val="29935995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76045-CBDD-9EFF-C6D1-1DCD8DD88A7E}"/>
              </a:ext>
            </a:extLst>
          </p:cNvPr>
          <p:cNvSpPr>
            <a:spLocks noGrp="1"/>
          </p:cNvSpPr>
          <p:nvPr>
            <p:ph type="title"/>
          </p:nvPr>
        </p:nvSpPr>
        <p:spPr>
          <a:xfrm>
            <a:off x="990600" y="1518699"/>
            <a:ext cx="10515600" cy="324389"/>
          </a:xfrm>
        </p:spPr>
        <p:txBody>
          <a:bodyPr/>
          <a:lstStyle/>
          <a:p>
            <a:pPr algn="ctr"/>
            <a:br>
              <a:rPr lang="en-US" sz="4000" b="1" dirty="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International Radioactive Material Acceptance Criteria</a:t>
            </a: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endParaRPr lang="en-US" dirty="0"/>
          </a:p>
        </p:txBody>
      </p:sp>
      <p:pic>
        <p:nvPicPr>
          <p:cNvPr id="5" name="Picture 4">
            <a:extLst>
              <a:ext uri="{FF2B5EF4-FFF2-40B4-BE49-F238E27FC236}">
                <a16:creationId xmlns:a16="http://schemas.microsoft.com/office/drawing/2014/main" id="{B24560F7-9848-873F-CB82-662CE5430E63}"/>
              </a:ext>
            </a:extLst>
          </p:cNvPr>
          <p:cNvPicPr>
            <a:picLocks noChangeAspect="1"/>
          </p:cNvPicPr>
          <p:nvPr/>
        </p:nvPicPr>
        <p:blipFill>
          <a:blip r:embed="rId2"/>
          <a:stretch>
            <a:fillRect/>
          </a:stretch>
        </p:blipFill>
        <p:spPr>
          <a:xfrm>
            <a:off x="-147762" y="2577215"/>
            <a:ext cx="10733293" cy="3123869"/>
          </a:xfrm>
          <a:prstGeom prst="rect">
            <a:avLst/>
          </a:prstGeom>
        </p:spPr>
      </p:pic>
    </p:spTree>
    <p:extLst>
      <p:ext uri="{BB962C8B-B14F-4D97-AF65-F5344CB8AC3E}">
        <p14:creationId xmlns:p14="http://schemas.microsoft.com/office/powerpoint/2010/main" val="305831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DFC19-DE70-9C57-168B-12EA8735DB83}"/>
              </a:ext>
            </a:extLst>
          </p:cNvPr>
          <p:cNvSpPr>
            <a:spLocks noGrp="1"/>
          </p:cNvSpPr>
          <p:nvPr>
            <p:ph type="title"/>
          </p:nvPr>
        </p:nvSpPr>
        <p:spPr>
          <a:xfrm>
            <a:off x="990600" y="517525"/>
            <a:ext cx="10515600" cy="1600524"/>
          </a:xfrm>
        </p:spPr>
        <p:txBody>
          <a:bodyPr/>
          <a:lstStyle/>
          <a:p>
            <a:pPr algn="ct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International Radioactive Material Acceptance Criteria</a:t>
            </a:r>
            <a:endParaRPr lang="en-US" sz="36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22703132-1551-5177-A36D-A5A7648438E7}"/>
              </a:ext>
            </a:extLst>
          </p:cNvPr>
          <p:cNvSpPr txBox="1"/>
          <p:nvPr/>
        </p:nvSpPr>
        <p:spPr>
          <a:xfrm>
            <a:off x="779108" y="1748717"/>
            <a:ext cx="10067925"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prstClr val="black"/>
                </a:solidFill>
                <a:latin typeface="Times New Roman" panose="02020603050405020304" pitchFamily="18" charset="0"/>
                <a:cs typeface="Times New Roman" panose="02020603050405020304" pitchFamily="18" charset="0"/>
              </a:rPr>
              <a:t>Metal Criteria</a:t>
            </a: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3" name="Table 2">
            <a:extLst>
              <a:ext uri="{FF2B5EF4-FFF2-40B4-BE49-F238E27FC236}">
                <a16:creationId xmlns:a16="http://schemas.microsoft.com/office/drawing/2014/main" id="{EDCB1467-AED1-3FF4-F880-C17EF9EB51FE}"/>
              </a:ext>
            </a:extLst>
          </p:cNvPr>
          <p:cNvGraphicFramePr>
            <a:graphicFrameLocks noGrp="1"/>
          </p:cNvGraphicFramePr>
          <p:nvPr>
            <p:extLst>
              <p:ext uri="{D42A27DB-BD31-4B8C-83A1-F6EECF244321}">
                <p14:modId xmlns:p14="http://schemas.microsoft.com/office/powerpoint/2010/main" val="4063856873"/>
              </p:ext>
            </p:extLst>
          </p:nvPr>
        </p:nvGraphicFramePr>
        <p:xfrm>
          <a:off x="3100387" y="2308196"/>
          <a:ext cx="5991225" cy="1431939"/>
        </p:xfrm>
        <a:graphic>
          <a:graphicData uri="http://schemas.openxmlformats.org/drawingml/2006/table">
            <a:tbl>
              <a:tblPr/>
              <a:tblGrid>
                <a:gridCol w="2196169">
                  <a:extLst>
                    <a:ext uri="{9D8B030D-6E8A-4147-A177-3AD203B41FA5}">
                      <a16:colId xmlns:a16="http://schemas.microsoft.com/office/drawing/2014/main" val="484278725"/>
                    </a:ext>
                  </a:extLst>
                </a:gridCol>
                <a:gridCol w="1608408">
                  <a:extLst>
                    <a:ext uri="{9D8B030D-6E8A-4147-A177-3AD203B41FA5}">
                      <a16:colId xmlns:a16="http://schemas.microsoft.com/office/drawing/2014/main" val="582414169"/>
                    </a:ext>
                  </a:extLst>
                </a:gridCol>
                <a:gridCol w="2186648">
                  <a:extLst>
                    <a:ext uri="{9D8B030D-6E8A-4147-A177-3AD203B41FA5}">
                      <a16:colId xmlns:a16="http://schemas.microsoft.com/office/drawing/2014/main" val="3217555167"/>
                    </a:ext>
                  </a:extLst>
                </a:gridCol>
              </a:tblGrid>
              <a:tr h="324913">
                <a:tc gridSpan="3">
                  <a:txBody>
                    <a:bodyPr/>
                    <a:lstStyle/>
                    <a:p>
                      <a:pPr marL="0" marR="0" algn="ctr">
                        <a:spcBef>
                          <a:spcPts val="0"/>
                        </a:spcBef>
                        <a:spcAft>
                          <a:spcPts val="0"/>
                        </a:spcAft>
                      </a:pPr>
                      <a:r>
                        <a:rPr lang="en-US" sz="1000" b="1" spc="-10" dirty="0">
                          <a:effectLst/>
                          <a:latin typeface="Cambria" panose="02040503050406030204" pitchFamily="18" charset="0"/>
                          <a:ea typeface="Cambria Math" panose="02040503050406030204" pitchFamily="18" charset="0"/>
                          <a:cs typeface="Cambria" panose="02040503050406030204" pitchFamily="18" charset="0"/>
                        </a:rPr>
                        <a:t>A.  </a:t>
                      </a:r>
                      <a:r>
                        <a:rPr lang="en-US" sz="1000" b="1" cap="small" spc="-10" dirty="0">
                          <a:effectLst/>
                          <a:latin typeface="Cambria" panose="02040503050406030204" pitchFamily="18" charset="0"/>
                          <a:ea typeface="Cambria Math" panose="02040503050406030204" pitchFamily="18" charset="0"/>
                          <a:cs typeface="Cambria" panose="02040503050406030204" pitchFamily="18" charset="0"/>
                        </a:rPr>
                        <a:t>Radiation  and Contamination Level  of  Metal for Recycle</a:t>
                      </a:r>
                      <a:endParaRPr lang="en-US" sz="12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53729676"/>
                  </a:ext>
                </a:extLst>
              </a:tr>
              <a:tr h="324913">
                <a:tc>
                  <a:txBody>
                    <a:bodyPr/>
                    <a:lstStyle/>
                    <a:p>
                      <a:pPr marL="0" marR="0" algn="ctr">
                        <a:spcBef>
                          <a:spcPts val="0"/>
                        </a:spcBef>
                        <a:spcAft>
                          <a:spcPts val="0"/>
                        </a:spcAft>
                      </a:pPr>
                      <a:r>
                        <a:rPr lang="en-US" sz="1000" b="1" spc="-10">
                          <a:effectLst/>
                          <a:latin typeface="Cambria" panose="02040503050406030204" pitchFamily="18" charset="0"/>
                          <a:ea typeface="Cambria Math" panose="02040503050406030204" pitchFamily="18" charset="0"/>
                          <a:cs typeface="Cambria" panose="02040503050406030204" pitchFamily="18" charset="0"/>
                        </a:rPr>
                        <a:t>Metal Type</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000" b="1" spc="-10">
                          <a:effectLst/>
                          <a:latin typeface="Cambria" panose="02040503050406030204" pitchFamily="18" charset="0"/>
                          <a:ea typeface="Cambria Math" panose="02040503050406030204" pitchFamily="18" charset="0"/>
                          <a:cs typeface="Cambria" panose="02040503050406030204" pitchFamily="18" charset="0"/>
                        </a:rPr>
                        <a:t>Contact Dose Rate with Metal</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000" b="1" spc="-10">
                          <a:effectLst/>
                          <a:latin typeface="Cambria" panose="02040503050406030204" pitchFamily="18" charset="0"/>
                          <a:ea typeface="Cambria Math" panose="02040503050406030204" pitchFamily="18" charset="0"/>
                          <a:cs typeface="Cambria" panose="02040503050406030204" pitchFamily="18" charset="0"/>
                        </a:rPr>
                        <a:t>Removable Contamination (Bq/cm</a:t>
                      </a:r>
                      <a:r>
                        <a:rPr lang="en-US" sz="1000" b="1" spc="-10" baseline="30000">
                          <a:effectLst/>
                          <a:latin typeface="Cambria" panose="02040503050406030204" pitchFamily="18" charset="0"/>
                          <a:ea typeface="Cambria Math" panose="02040503050406030204" pitchFamily="18" charset="0"/>
                          <a:cs typeface="Cambria" panose="02040503050406030204" pitchFamily="18" charset="0"/>
                        </a:rPr>
                        <a:t>2</a:t>
                      </a:r>
                      <a:r>
                        <a:rPr lang="en-US" sz="1000" b="1" spc="-10">
                          <a:effectLst/>
                          <a:latin typeface="Cambria" panose="02040503050406030204" pitchFamily="18" charset="0"/>
                          <a:ea typeface="Cambria Math" panose="02040503050406030204" pitchFamily="18" charset="0"/>
                          <a:cs typeface="Cambria" panose="02040503050406030204" pitchFamily="18" charset="0"/>
                        </a:rPr>
                        <a:t>)</a:t>
                      </a:r>
                      <a:r>
                        <a:rPr lang="en-US" sz="1000" b="1" spc="-10" baseline="30000">
                          <a:effectLst/>
                          <a:latin typeface="Cambria" panose="02040503050406030204" pitchFamily="18" charset="0"/>
                          <a:ea typeface="Cambria Math" panose="02040503050406030204" pitchFamily="18" charset="0"/>
                          <a:cs typeface="Cambria" panose="02040503050406030204" pitchFamily="18" charset="0"/>
                        </a:rPr>
                        <a:t>1</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noFill/>
                  </a:tcPr>
                </a:tc>
                <a:extLst>
                  <a:ext uri="{0D108BD9-81ED-4DB2-BD59-A6C34878D82A}">
                    <a16:rowId xmlns:a16="http://schemas.microsoft.com/office/drawing/2014/main" val="1198547767"/>
                  </a:ext>
                </a:extLst>
              </a:tr>
              <a:tr h="324913">
                <a:tc>
                  <a:txBody>
                    <a:bodyPr/>
                    <a:lstStyle/>
                    <a:p>
                      <a:pPr marL="0" marR="0" algn="ctr">
                        <a:spcBef>
                          <a:spcPts val="0"/>
                        </a:spcBef>
                        <a:spcAft>
                          <a:spcPts val="0"/>
                        </a:spcAft>
                      </a:pPr>
                      <a:r>
                        <a:rPr lang="en-US" sz="1000" spc="-10">
                          <a:effectLst/>
                          <a:latin typeface="Cambria" panose="02040503050406030204" pitchFamily="18" charset="0"/>
                          <a:ea typeface="Cambria Math" panose="02040503050406030204" pitchFamily="18" charset="0"/>
                          <a:cs typeface="Cambria" panose="02040503050406030204" pitchFamily="18" charset="0"/>
                        </a:rPr>
                        <a:t>Metal for Recycling through Melting </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0"/>
                        </a:spcAft>
                      </a:pPr>
                      <a:r>
                        <a:rPr lang="en-US" sz="1000" spc="-10" dirty="0">
                          <a:effectLst/>
                          <a:latin typeface="Arial" panose="020B0604020202020204" pitchFamily="34" charset="0"/>
                          <a:ea typeface="Cambria Math" panose="02040503050406030204" pitchFamily="18" charset="0"/>
                          <a:cs typeface="Cambria" panose="02040503050406030204" pitchFamily="18" charset="0"/>
                        </a:rPr>
                        <a:t>≤</a:t>
                      </a:r>
                      <a:r>
                        <a:rPr lang="en-US" sz="1000" spc="-10" dirty="0">
                          <a:effectLst/>
                          <a:latin typeface="Cambria" panose="02040503050406030204" pitchFamily="18" charset="0"/>
                          <a:ea typeface="Cambria Math" panose="02040503050406030204" pitchFamily="18" charset="0"/>
                          <a:cs typeface="Cambria" panose="02040503050406030204" pitchFamily="18" charset="0"/>
                        </a:rPr>
                        <a:t> 200 µSv/hr </a:t>
                      </a:r>
                      <a:endParaRPr lang="en-US" sz="12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0"/>
                        </a:spcAft>
                      </a:pPr>
                      <a:r>
                        <a:rPr lang="en-US" sz="1000" spc="-10">
                          <a:effectLst/>
                          <a:latin typeface="Arial" panose="020B0604020202020204" pitchFamily="34" charset="0"/>
                          <a:ea typeface="Cambria Math" panose="02040503050406030204" pitchFamily="18" charset="0"/>
                          <a:cs typeface="Cambria" panose="02040503050406030204" pitchFamily="18" charset="0"/>
                        </a:rPr>
                        <a:t>≤</a:t>
                      </a:r>
                      <a:r>
                        <a:rPr lang="en-US" sz="1000" spc="-10">
                          <a:effectLst/>
                          <a:latin typeface="Cambria" panose="02040503050406030204" pitchFamily="18" charset="0"/>
                          <a:ea typeface="Cambria Math" panose="02040503050406030204" pitchFamily="18" charset="0"/>
                          <a:cs typeface="Cambria" panose="02040503050406030204" pitchFamily="18" charset="0"/>
                        </a:rPr>
                        <a:t>8 β–γ</a:t>
                      </a:r>
                      <a:endParaRPr lang="en-US" sz="1200">
                        <a:effectLst/>
                        <a:latin typeface="Cambria" panose="02040503050406030204" pitchFamily="18" charset="0"/>
                        <a:ea typeface="Cambria" panose="02040503050406030204" pitchFamily="18" charset="0"/>
                        <a:cs typeface="Cambria" panose="02040503050406030204" pitchFamily="18" charset="0"/>
                      </a:endParaRPr>
                    </a:p>
                    <a:p>
                      <a:pPr marL="0" marR="0" algn="ctr">
                        <a:spcBef>
                          <a:spcPts val="0"/>
                        </a:spcBef>
                        <a:spcAft>
                          <a:spcPts val="0"/>
                        </a:spcAft>
                      </a:pPr>
                      <a:r>
                        <a:rPr lang="en-US" sz="1000" spc="-10">
                          <a:effectLst/>
                          <a:latin typeface="Arial" panose="020B0604020202020204" pitchFamily="34" charset="0"/>
                          <a:ea typeface="Cambria Math" panose="02040503050406030204" pitchFamily="18" charset="0"/>
                          <a:cs typeface="Cambria" panose="02040503050406030204" pitchFamily="18" charset="0"/>
                        </a:rPr>
                        <a:t>≤</a:t>
                      </a:r>
                      <a:r>
                        <a:rPr lang="en-US" sz="1000" spc="-10">
                          <a:effectLst/>
                          <a:latin typeface="Cambria" panose="02040503050406030204" pitchFamily="18" charset="0"/>
                          <a:ea typeface="Cambria Math" panose="02040503050406030204" pitchFamily="18" charset="0"/>
                          <a:cs typeface="Cambria" panose="02040503050406030204" pitchFamily="18" charset="0"/>
                        </a:rPr>
                        <a:t>1 α</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3423944438"/>
                  </a:ext>
                </a:extLst>
              </a:tr>
              <a:tr h="435638">
                <a:tc>
                  <a:txBody>
                    <a:bodyPr/>
                    <a:lstStyle/>
                    <a:p>
                      <a:pPr marL="0" marR="0" algn="ctr">
                        <a:spcBef>
                          <a:spcPts val="0"/>
                        </a:spcBef>
                        <a:spcAft>
                          <a:spcPts val="0"/>
                        </a:spcAft>
                      </a:pPr>
                      <a:r>
                        <a:rPr lang="en-US" sz="1000" spc="-10">
                          <a:effectLst/>
                          <a:latin typeface="Cambria" panose="02040503050406030204" pitchFamily="18" charset="0"/>
                          <a:ea typeface="Cambria Math" panose="02040503050406030204" pitchFamily="18" charset="0"/>
                          <a:cs typeface="Cambria" panose="02040503050406030204" pitchFamily="18" charset="0"/>
                        </a:rPr>
                        <a:t>Lead for Casting </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28575"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000" spc="-10">
                          <a:effectLst/>
                          <a:latin typeface="Arial" panose="020B0604020202020204" pitchFamily="34" charset="0"/>
                          <a:ea typeface="Cambria Math" panose="02040503050406030204" pitchFamily="18" charset="0"/>
                          <a:cs typeface="Cambria" panose="02040503050406030204" pitchFamily="18" charset="0"/>
                        </a:rPr>
                        <a:t>≤</a:t>
                      </a:r>
                      <a:r>
                        <a:rPr lang="en-US" sz="1000" spc="-10">
                          <a:effectLst/>
                          <a:latin typeface="Cambria" panose="02040503050406030204" pitchFamily="18" charset="0"/>
                          <a:ea typeface="Cambria Math" panose="02040503050406030204" pitchFamily="18" charset="0"/>
                          <a:cs typeface="Cambria" panose="02040503050406030204" pitchFamily="18" charset="0"/>
                        </a:rPr>
                        <a:t> 50 µSv/hr</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28575"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000" spc="-10" dirty="0">
                          <a:effectLst/>
                          <a:latin typeface="Cambria" panose="02040503050406030204" pitchFamily="18" charset="0"/>
                          <a:ea typeface="Cambria Math" panose="02040503050406030204" pitchFamily="18" charset="0"/>
                          <a:cs typeface="Cambria" panose="02040503050406030204" pitchFamily="18" charset="0"/>
                        </a:rPr>
                        <a:t>0.1 α for Uranium and daughters, 0.08 α for transuranics and Thorium, and less than 4 β–γ</a:t>
                      </a:r>
                      <a:endParaRPr lang="en-US" sz="12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2857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91266776"/>
                  </a:ext>
                </a:extLst>
              </a:tr>
            </a:tbl>
          </a:graphicData>
        </a:graphic>
      </p:graphicFrame>
      <p:graphicFrame>
        <p:nvGraphicFramePr>
          <p:cNvPr id="4" name="Table 3">
            <a:extLst>
              <a:ext uri="{FF2B5EF4-FFF2-40B4-BE49-F238E27FC236}">
                <a16:creationId xmlns:a16="http://schemas.microsoft.com/office/drawing/2014/main" id="{BBEF7D6E-57DE-8F09-2837-AFFA56F3BC4A}"/>
              </a:ext>
            </a:extLst>
          </p:cNvPr>
          <p:cNvGraphicFramePr>
            <a:graphicFrameLocks noGrp="1"/>
          </p:cNvGraphicFramePr>
          <p:nvPr>
            <p:extLst>
              <p:ext uri="{D42A27DB-BD31-4B8C-83A1-F6EECF244321}">
                <p14:modId xmlns:p14="http://schemas.microsoft.com/office/powerpoint/2010/main" val="3784569965"/>
              </p:ext>
            </p:extLst>
          </p:nvPr>
        </p:nvGraphicFramePr>
        <p:xfrm>
          <a:off x="3090862" y="3930282"/>
          <a:ext cx="6010275" cy="2248575"/>
        </p:xfrm>
        <a:graphic>
          <a:graphicData uri="http://schemas.openxmlformats.org/drawingml/2006/table">
            <a:tbl>
              <a:tblPr/>
              <a:tblGrid>
                <a:gridCol w="4091332">
                  <a:extLst>
                    <a:ext uri="{9D8B030D-6E8A-4147-A177-3AD203B41FA5}">
                      <a16:colId xmlns:a16="http://schemas.microsoft.com/office/drawing/2014/main" val="3216524459"/>
                    </a:ext>
                  </a:extLst>
                </a:gridCol>
                <a:gridCol w="1918943">
                  <a:extLst>
                    <a:ext uri="{9D8B030D-6E8A-4147-A177-3AD203B41FA5}">
                      <a16:colId xmlns:a16="http://schemas.microsoft.com/office/drawing/2014/main" val="2345168102"/>
                    </a:ext>
                  </a:extLst>
                </a:gridCol>
              </a:tblGrid>
              <a:tr h="188692">
                <a:tc gridSpan="2">
                  <a:txBody>
                    <a:bodyPr/>
                    <a:lstStyle/>
                    <a:p>
                      <a:pPr marL="0" marR="0" algn="ctr">
                        <a:spcBef>
                          <a:spcPts val="0"/>
                        </a:spcBef>
                        <a:spcAft>
                          <a:spcPts val="0"/>
                        </a:spcAft>
                      </a:pPr>
                      <a:r>
                        <a:rPr lang="en-US" sz="1000" b="1" spc="-10">
                          <a:effectLst/>
                          <a:latin typeface="Cambria" panose="02040503050406030204" pitchFamily="18" charset="0"/>
                          <a:ea typeface="Cambria" panose="02040503050406030204" pitchFamily="18" charset="0"/>
                          <a:cs typeface="Cambria" panose="02040503050406030204" pitchFamily="18" charset="0"/>
                        </a:rPr>
                        <a:t>B.  </a:t>
                      </a:r>
                      <a:r>
                        <a:rPr lang="en-US" sz="1000" b="1" cap="small" spc="-10">
                          <a:effectLst/>
                          <a:latin typeface="Cambria" panose="02040503050406030204" pitchFamily="18" charset="0"/>
                          <a:ea typeface="Cambria" panose="02040503050406030204" pitchFamily="18" charset="0"/>
                          <a:cs typeface="Cambria" panose="02040503050406030204" pitchFamily="18" charset="0"/>
                        </a:rPr>
                        <a:t>Radionuclide  Concentration</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969907114"/>
                  </a:ext>
                </a:extLst>
              </a:tr>
              <a:tr h="141518">
                <a:tc gridSpan="2">
                  <a:txBody>
                    <a:bodyPr/>
                    <a:lstStyle/>
                    <a:p>
                      <a:pPr marL="0" marR="0" algn="ctr">
                        <a:spcBef>
                          <a:spcPts val="0"/>
                        </a:spcBef>
                        <a:spcAft>
                          <a:spcPts val="0"/>
                        </a:spcAft>
                      </a:pPr>
                      <a:r>
                        <a:rPr lang="en-US" sz="900" spc="-10">
                          <a:effectLst/>
                          <a:latin typeface="Cambria" panose="02040503050406030204" pitchFamily="18" charset="0"/>
                          <a:ea typeface="Cambria" panose="02040503050406030204" pitchFamily="18" charset="0"/>
                          <a:cs typeface="Cambria" panose="02040503050406030204" pitchFamily="18" charset="0"/>
                        </a:rPr>
                        <a:t>Radionuclide concentration per package shall not exceed the following limits without prior evaluation and approval.</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2177074782"/>
                  </a:ext>
                </a:extLst>
              </a:tr>
              <a:tr h="188692">
                <a:tc>
                  <a:txBody>
                    <a:bodyPr/>
                    <a:lstStyle/>
                    <a:p>
                      <a:pPr marL="457200" marR="0" indent="-457200" algn="ctr">
                        <a:spcBef>
                          <a:spcPts val="0"/>
                        </a:spcBef>
                        <a:spcAft>
                          <a:spcPts val="0"/>
                        </a:spcAft>
                      </a:pPr>
                      <a:r>
                        <a:rPr lang="en-US" sz="1000" b="1" spc="-10">
                          <a:effectLst/>
                          <a:latin typeface="Cambria" panose="02040503050406030204" pitchFamily="18" charset="0"/>
                          <a:ea typeface="Cambria" panose="02040503050406030204" pitchFamily="18" charset="0"/>
                          <a:cs typeface="Cambria" panose="02040503050406030204" pitchFamily="18" charset="0"/>
                        </a:rPr>
                        <a:t>Metals for Recycle</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noFill/>
                  </a:tcPr>
                </a:tc>
                <a:tc>
                  <a:txBody>
                    <a:bodyPr/>
                    <a:lstStyle/>
                    <a:p>
                      <a:pPr marL="457200" marR="0" indent="-457200" algn="ctr">
                        <a:spcBef>
                          <a:spcPts val="0"/>
                        </a:spcBef>
                        <a:spcAft>
                          <a:spcPts val="0"/>
                        </a:spcAft>
                      </a:pPr>
                      <a:r>
                        <a:rPr lang="en-US" sz="1000" b="1" spc="-10">
                          <a:effectLst/>
                          <a:latin typeface="Cambria" panose="02040503050406030204" pitchFamily="18" charset="0"/>
                          <a:ea typeface="Cambria" panose="02040503050406030204" pitchFamily="18" charset="0"/>
                          <a:cs typeface="Cambria" panose="02040503050406030204" pitchFamily="18" charset="0"/>
                        </a:rPr>
                        <a:t>Limiting Values</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noFill/>
                  </a:tcPr>
                </a:tc>
                <a:extLst>
                  <a:ext uri="{0D108BD9-81ED-4DB2-BD59-A6C34878D82A}">
                    <a16:rowId xmlns:a16="http://schemas.microsoft.com/office/drawing/2014/main" val="2745417623"/>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All Nuclides</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5000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2813738555"/>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Co-60</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40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1137042292"/>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Cs-137</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5000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3237780064"/>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Ni-63</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5000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881521159"/>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C-14</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1000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2370384794"/>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H-3</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1000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410518659"/>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Sr-90</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35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2695827680"/>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Pu-241</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800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4854867"/>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Total Transuranics (sum of Am-241, Pu-238. Pu-239. Cm-243. Cm-244)</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20 Bq/gm</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382867058"/>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Special Nuclear Material</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a:effectLst/>
                          <a:latin typeface="Arial" panose="020B0604020202020204" pitchFamily="34" charset="0"/>
                          <a:ea typeface="Cambria" panose="02040503050406030204" pitchFamily="18" charset="0"/>
                          <a:cs typeface="Cambria" panose="02040503050406030204" pitchFamily="18" charset="0"/>
                        </a:rPr>
                        <a:t>≤</a:t>
                      </a:r>
                      <a:r>
                        <a:rPr lang="en-US" sz="1000" spc="-10">
                          <a:effectLst/>
                          <a:latin typeface="Cambria" panose="02040503050406030204" pitchFamily="18" charset="0"/>
                          <a:ea typeface="Cambria" panose="02040503050406030204" pitchFamily="18" charset="0"/>
                          <a:cs typeface="Cambria" panose="02040503050406030204" pitchFamily="18" charset="0"/>
                        </a:rPr>
                        <a:t> 0.49 grams</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2816987707"/>
                  </a:ext>
                </a:extLst>
              </a:tr>
              <a:tr h="157243">
                <a:tc>
                  <a:txBody>
                    <a:bodyPr/>
                    <a:lstStyle/>
                    <a:p>
                      <a:pPr marL="0" marR="0" algn="just">
                        <a:spcBef>
                          <a:spcPts val="0"/>
                        </a:spcBef>
                        <a:spcAft>
                          <a:spcPts val="180"/>
                        </a:spcAft>
                      </a:pPr>
                      <a:r>
                        <a:rPr lang="en-US" sz="1000" spc="-10">
                          <a:effectLst/>
                          <a:latin typeface="Cambria" panose="02040503050406030204" pitchFamily="18" charset="0"/>
                          <a:ea typeface="Cambria" panose="02040503050406030204" pitchFamily="18" charset="0"/>
                          <a:cs typeface="Cambria" panose="02040503050406030204" pitchFamily="18" charset="0"/>
                        </a:rPr>
                        <a:t>Source Material</a:t>
                      </a:r>
                      <a:endParaRPr lang="en-US"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180"/>
                        </a:spcAft>
                      </a:pPr>
                      <a:r>
                        <a:rPr lang="en-US" sz="1000" spc="-10" dirty="0">
                          <a:effectLst/>
                          <a:latin typeface="Arial" panose="020B0604020202020204" pitchFamily="34" charset="0"/>
                          <a:ea typeface="Cambria" panose="02040503050406030204" pitchFamily="18" charset="0"/>
                          <a:cs typeface="Cambria" panose="02040503050406030204" pitchFamily="18" charset="0"/>
                        </a:rPr>
                        <a:t>≤</a:t>
                      </a:r>
                      <a:r>
                        <a:rPr lang="en-US" sz="1000" spc="-10" dirty="0">
                          <a:effectLst/>
                          <a:latin typeface="Cambria" panose="02040503050406030204" pitchFamily="18" charset="0"/>
                          <a:ea typeface="Cambria" panose="02040503050406030204" pitchFamily="18" charset="0"/>
                          <a:cs typeface="Cambria" panose="02040503050406030204" pitchFamily="18" charset="0"/>
                        </a:rPr>
                        <a:t> 0.49 kgs</a:t>
                      </a:r>
                      <a:endParaRPr lang="en-US" sz="12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9477210"/>
                  </a:ext>
                </a:extLst>
              </a:tr>
            </a:tbl>
          </a:graphicData>
        </a:graphic>
      </p:graphicFrame>
    </p:spTree>
    <p:extLst>
      <p:ext uri="{BB962C8B-B14F-4D97-AF65-F5344CB8AC3E}">
        <p14:creationId xmlns:p14="http://schemas.microsoft.com/office/powerpoint/2010/main" val="37161775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DFC19-DE70-9C57-168B-12EA8735DB83}"/>
              </a:ext>
            </a:extLst>
          </p:cNvPr>
          <p:cNvSpPr>
            <a:spLocks noGrp="1"/>
          </p:cNvSpPr>
          <p:nvPr>
            <p:ph type="title"/>
          </p:nvPr>
        </p:nvSpPr>
        <p:spPr>
          <a:xfrm>
            <a:off x="990600" y="517525"/>
            <a:ext cx="10515600" cy="1600524"/>
          </a:xfrm>
        </p:spPr>
        <p:txBody>
          <a:bodyPr/>
          <a:lstStyle/>
          <a:p>
            <a:pPr algn="ct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International Radioactive Material Acceptance Criteria</a:t>
            </a:r>
            <a:endParaRPr lang="en-US" sz="36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22703132-1551-5177-A36D-A5A7648438E7}"/>
              </a:ext>
            </a:extLst>
          </p:cNvPr>
          <p:cNvSpPr txBox="1"/>
          <p:nvPr/>
        </p:nvSpPr>
        <p:spPr>
          <a:xfrm>
            <a:off x="779108" y="1781821"/>
            <a:ext cx="10067925" cy="138499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l" defTabSz="914400" rtl="0" eaLnBrk="1" fontAlgn="auto" latinLnBrk="0" hangingPunct="1">
              <a:lnSpc>
                <a:spcPct val="100000"/>
              </a:lnSpc>
              <a:spcBef>
                <a:spcPts val="0"/>
              </a:spcBef>
              <a:spcAft>
                <a:spcPts val="0"/>
              </a:spcAft>
              <a:buClrTx/>
              <a:buSzTx/>
              <a:tabLst/>
              <a:defRPr/>
            </a:pPr>
            <a:r>
              <a:rPr lang="en-US" b="1" dirty="0">
                <a:solidFill>
                  <a:prstClr val="black"/>
                </a:solidFill>
                <a:latin typeface="Times New Roman" panose="02020603050405020304" pitchFamily="18" charset="0"/>
                <a:cs typeface="Times New Roman" panose="02020603050405020304" pitchFamily="18" charset="0"/>
              </a:rPr>
              <a:t>Other Radioactive Material Criteria</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graphicFrame>
        <p:nvGraphicFramePr>
          <p:cNvPr id="3" name="Table 2">
            <a:extLst>
              <a:ext uri="{FF2B5EF4-FFF2-40B4-BE49-F238E27FC236}">
                <a16:creationId xmlns:a16="http://schemas.microsoft.com/office/drawing/2014/main" id="{95372D6E-320C-DA9A-4DF1-3FCD625C6BBC}"/>
              </a:ext>
            </a:extLst>
          </p:cNvPr>
          <p:cNvGraphicFramePr>
            <a:graphicFrameLocks noGrp="1"/>
          </p:cNvGraphicFramePr>
          <p:nvPr>
            <p:extLst>
              <p:ext uri="{D42A27DB-BD31-4B8C-83A1-F6EECF244321}">
                <p14:modId xmlns:p14="http://schemas.microsoft.com/office/powerpoint/2010/main" val="938521799"/>
              </p:ext>
            </p:extLst>
          </p:nvPr>
        </p:nvGraphicFramePr>
        <p:xfrm>
          <a:off x="2910388" y="2474318"/>
          <a:ext cx="6010275" cy="2743200"/>
        </p:xfrm>
        <a:graphic>
          <a:graphicData uri="http://schemas.openxmlformats.org/drawingml/2006/table">
            <a:tbl>
              <a:tblPr/>
              <a:tblGrid>
                <a:gridCol w="4091332">
                  <a:extLst>
                    <a:ext uri="{9D8B030D-6E8A-4147-A177-3AD203B41FA5}">
                      <a16:colId xmlns:a16="http://schemas.microsoft.com/office/drawing/2014/main" val="2684746935"/>
                    </a:ext>
                  </a:extLst>
                </a:gridCol>
                <a:gridCol w="1918943">
                  <a:extLst>
                    <a:ext uri="{9D8B030D-6E8A-4147-A177-3AD203B41FA5}">
                      <a16:colId xmlns:a16="http://schemas.microsoft.com/office/drawing/2014/main" val="27392998"/>
                    </a:ext>
                  </a:extLst>
                </a:gridCol>
              </a:tblGrid>
              <a:tr h="0">
                <a:tc>
                  <a:txBody>
                    <a:bodyPr/>
                    <a:lstStyle/>
                    <a:p>
                      <a:pPr marL="0" marR="0" algn="ctr">
                        <a:spcBef>
                          <a:spcPts val="0"/>
                        </a:spcBef>
                        <a:spcAft>
                          <a:spcPts val="180"/>
                        </a:spcAft>
                      </a:pPr>
                      <a:r>
                        <a:rPr lang="en-US" sz="1000" b="1" spc="-10">
                          <a:effectLst/>
                          <a:latin typeface="Times New Roman" panose="02020603050405020304" pitchFamily="18" charset="0"/>
                          <a:ea typeface="Arial Black" panose="020B0A04020102020204" pitchFamily="34" charset="0"/>
                          <a:cs typeface="Arial Black" panose="020B0A04020102020204" pitchFamily="34" charset="0"/>
                        </a:rPr>
                        <a:t>Other Waste Streams</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b="1" spc="-10">
                          <a:effectLst/>
                          <a:latin typeface="Times New Roman" panose="02020603050405020304" pitchFamily="18" charset="0"/>
                          <a:ea typeface="Arial Black" panose="020B0A04020102020204" pitchFamily="34" charset="0"/>
                          <a:cs typeface="Arial Black" panose="020B0A04020102020204" pitchFamily="34" charset="0"/>
                        </a:rPr>
                        <a:t>Limiting Values</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1806530721"/>
                  </a:ext>
                </a:extLst>
              </a:tr>
              <a:tr h="0">
                <a:tc>
                  <a:txBody>
                    <a:bodyPr/>
                    <a:lstStyle/>
                    <a:p>
                      <a:pPr marL="0" marR="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Total, all radionuclides with &gt;5-yr half-lives </a:t>
                      </a:r>
                      <a:r>
                        <a:rPr lang="en-US" sz="1000" b="1" i="1" spc="-10">
                          <a:effectLst/>
                          <a:latin typeface="Times New Roman" panose="02020603050405020304" pitchFamily="18" charset="0"/>
                          <a:ea typeface="Arial Black" panose="020B0A04020102020204" pitchFamily="34" charset="0"/>
                          <a:cs typeface="Arial Black" panose="020B0A04020102020204" pitchFamily="34" charset="0"/>
                        </a:rPr>
                        <a:t>except</a:t>
                      </a:r>
                      <a:r>
                        <a:rPr lang="en-US" sz="1000" spc="-10">
                          <a:effectLst/>
                          <a:latin typeface="Times New Roman" panose="02020603050405020304" pitchFamily="18" charset="0"/>
                          <a:ea typeface="Arial Black" panose="020B0A04020102020204" pitchFamily="34" charset="0"/>
                          <a:cs typeface="Arial Black" panose="020B0A04020102020204" pitchFamily="34" charset="0"/>
                        </a:rPr>
                        <a:t> H-3 and C-14</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a:effectLst/>
                          <a:latin typeface="Calibri" panose="020F0502020204030204" pitchFamily="34" charset="0"/>
                          <a:ea typeface="Arial Black" panose="020B0A04020102020204" pitchFamily="34" charset="0"/>
                          <a:cs typeface="Arial Black" panose="020B0A04020102020204" pitchFamily="34" charset="0"/>
                        </a:rPr>
                        <a:t>≤</a:t>
                      </a:r>
                      <a:r>
                        <a:rPr lang="en-US" sz="1000" spc="-10">
                          <a:effectLst/>
                          <a:latin typeface="Times New Roman" panose="02020603050405020304" pitchFamily="18" charset="0"/>
                          <a:ea typeface="Arial Black" panose="020B0A04020102020204" pitchFamily="34" charset="0"/>
                          <a:cs typeface="Arial Black" panose="020B0A04020102020204" pitchFamily="34" charset="0"/>
                        </a:rPr>
                        <a:t> 11 kBq/cc</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2637463098"/>
                  </a:ext>
                </a:extLst>
              </a:tr>
              <a:tr h="0">
                <a:tc>
                  <a:txBody>
                    <a:bodyPr/>
                    <a:lstStyle/>
                    <a:p>
                      <a:pPr marL="0" marR="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Total, H-3 and C-14</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a:effectLst/>
                          <a:latin typeface="Calibri" panose="020F0502020204030204" pitchFamily="34" charset="0"/>
                          <a:ea typeface="Arial Black" panose="020B0A04020102020204" pitchFamily="34" charset="0"/>
                          <a:cs typeface="Arial Black" panose="020B0A04020102020204" pitchFamily="34" charset="0"/>
                        </a:rPr>
                        <a:t>≤</a:t>
                      </a:r>
                      <a:r>
                        <a:rPr lang="en-US" sz="1000" spc="-10">
                          <a:effectLst/>
                          <a:latin typeface="Times New Roman" panose="02020603050405020304" pitchFamily="18" charset="0"/>
                          <a:ea typeface="Arial Black" panose="020B0A04020102020204" pitchFamily="34" charset="0"/>
                          <a:cs typeface="Arial Black" panose="020B0A04020102020204" pitchFamily="34" charset="0"/>
                        </a:rPr>
                        <a:t> 5 kBq/cc</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3146216173"/>
                  </a:ext>
                </a:extLst>
              </a:tr>
              <a:tr h="0">
                <a:tc>
                  <a:txBody>
                    <a:bodyPr/>
                    <a:lstStyle/>
                    <a:p>
                      <a:pPr marL="0" marR="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I-125</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a:effectLst/>
                          <a:latin typeface="Calibri" panose="020F0502020204030204" pitchFamily="34" charset="0"/>
                          <a:ea typeface="Arial Black" panose="020B0A04020102020204" pitchFamily="34" charset="0"/>
                          <a:cs typeface="Arial Black" panose="020B0A04020102020204" pitchFamily="34" charset="0"/>
                        </a:rPr>
                        <a:t>≤</a:t>
                      </a:r>
                      <a:r>
                        <a:rPr lang="en-US" sz="1000" spc="-10">
                          <a:effectLst/>
                          <a:latin typeface="Times New Roman" panose="02020603050405020304" pitchFamily="18" charset="0"/>
                          <a:ea typeface="Arial Black" panose="020B0A04020102020204" pitchFamily="34" charset="0"/>
                          <a:cs typeface="Arial Black" panose="020B0A04020102020204" pitchFamily="34" charset="0"/>
                        </a:rPr>
                        <a:t> 3700 kBq/package</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672204531"/>
                  </a:ext>
                </a:extLst>
              </a:tr>
              <a:tr h="0">
                <a:tc>
                  <a:txBody>
                    <a:bodyPr/>
                    <a:lstStyle/>
                    <a:p>
                      <a:pPr marL="457200" marR="0" indent="-45720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Other mixed fission and activation products, Z &lt;84</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a:effectLst/>
                          <a:latin typeface="Calibri" panose="020F0502020204030204" pitchFamily="34" charset="0"/>
                          <a:ea typeface="Arial Black" panose="020B0A04020102020204" pitchFamily="34" charset="0"/>
                          <a:cs typeface="Arial Black" panose="020B0A04020102020204" pitchFamily="34" charset="0"/>
                        </a:rPr>
                        <a:t>≤</a:t>
                      </a:r>
                      <a:r>
                        <a:rPr lang="en-US" sz="1000" spc="-10">
                          <a:effectLst/>
                          <a:latin typeface="Times New Roman" panose="02020603050405020304" pitchFamily="18" charset="0"/>
                          <a:ea typeface="Arial Black" panose="020B0A04020102020204" pitchFamily="34" charset="0"/>
                          <a:cs typeface="Arial Black" panose="020B0A04020102020204" pitchFamily="34" charset="0"/>
                        </a:rPr>
                        <a:t> 200 kBq /cc</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1919891165"/>
                  </a:ext>
                </a:extLst>
              </a:tr>
              <a:tr h="0">
                <a:tc>
                  <a:txBody>
                    <a:bodyPr/>
                    <a:lstStyle/>
                    <a:p>
                      <a:pPr marL="457200" marR="0" indent="-45720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Tc-99</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≤0.13 kBq/cc</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3492081852"/>
                  </a:ext>
                </a:extLst>
              </a:tr>
              <a:tr h="0">
                <a:tc>
                  <a:txBody>
                    <a:bodyPr/>
                    <a:lstStyle/>
                    <a:p>
                      <a:pPr marL="457200" marR="0" indent="-45720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Th-232</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≤40 kBq/m3 or 1e-5 gm Th/cc of waste</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1110401947"/>
                  </a:ext>
                </a:extLst>
              </a:tr>
              <a:tr h="0">
                <a:tc>
                  <a:txBody>
                    <a:bodyPr/>
                    <a:lstStyle/>
                    <a:p>
                      <a:pPr marL="457200" marR="0" indent="-45720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U-238 as metal or oxide</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 ≤20 kBq/cc or 1.6E-3 g U/cc of waste</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2310712666"/>
                  </a:ext>
                </a:extLst>
              </a:tr>
              <a:tr h="0">
                <a:tc>
                  <a:txBody>
                    <a:bodyPr/>
                    <a:lstStyle/>
                    <a:p>
                      <a:pPr marL="457200" marR="0" indent="-457200" algn="just">
                        <a:spcBef>
                          <a:spcPts val="0"/>
                        </a:spcBef>
                        <a:spcAft>
                          <a:spcPts val="180"/>
                        </a:spcAft>
                      </a:pP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Depleted Uranium or Natural Uranium as metal or oxide</a:t>
                      </a:r>
                      <a:endParaRPr lang="en-US" sz="1200" dirty="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a:effectLst/>
                          <a:latin typeface="Calibri" panose="020F0502020204030204" pitchFamily="34" charset="0"/>
                          <a:ea typeface="Arial Black" panose="020B0A04020102020204" pitchFamily="34" charset="0"/>
                          <a:cs typeface="Arial Black" panose="020B0A04020102020204" pitchFamily="34" charset="0"/>
                        </a:rPr>
                        <a:t>≤</a:t>
                      </a:r>
                      <a:r>
                        <a:rPr lang="en-US" sz="1000" spc="-10">
                          <a:effectLst/>
                          <a:latin typeface="Times New Roman" panose="02020603050405020304" pitchFamily="18" charset="0"/>
                          <a:ea typeface="Arial Black" panose="020B0A04020102020204" pitchFamily="34" charset="0"/>
                          <a:cs typeface="Arial Black" panose="020B0A04020102020204" pitchFamily="34" charset="0"/>
                        </a:rPr>
                        <a:t> 120 kBq / m3 or 6e-6 gm U/cc of waste</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376923965"/>
                  </a:ext>
                </a:extLst>
              </a:tr>
              <a:tr h="0">
                <a:tc>
                  <a:txBody>
                    <a:bodyPr/>
                    <a:lstStyle/>
                    <a:p>
                      <a:pPr marL="457200" marR="0" indent="-457200" algn="just">
                        <a:spcBef>
                          <a:spcPts val="0"/>
                        </a:spcBef>
                        <a:spcAft>
                          <a:spcPts val="0"/>
                        </a:spcAft>
                      </a:pP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Alpha for TRUs, Ac, Ra-226 and Th for processing. </a:t>
                      </a:r>
                    </a:p>
                    <a:p>
                      <a:pPr marL="457200" marR="0" indent="-457200" algn="just">
                        <a:spcBef>
                          <a:spcPts val="0"/>
                        </a:spcBef>
                        <a:spcAft>
                          <a:spcPts val="0"/>
                        </a:spcAft>
                      </a:pP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Packages shall be clearly marked for identification. </a:t>
                      </a:r>
                      <a:endParaRPr lang="en-US" sz="1200" dirty="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180"/>
                        </a:spcAft>
                      </a:pPr>
                      <a:r>
                        <a:rPr lang="en-US" sz="1000" spc="-10" dirty="0">
                          <a:effectLst/>
                          <a:latin typeface="Calibri" panose="020F0502020204030204" pitchFamily="34" charset="0"/>
                          <a:ea typeface="Arial Black" panose="020B0A04020102020204" pitchFamily="34" charset="0"/>
                          <a:cs typeface="Arial Black" panose="020B0A04020102020204" pitchFamily="34" charset="0"/>
                        </a:rPr>
                        <a:t>≤</a:t>
                      </a: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 3.7 </a:t>
                      </a:r>
                      <a:r>
                        <a:rPr lang="en-US" sz="1000" spc="-10" dirty="0" err="1">
                          <a:effectLst/>
                          <a:latin typeface="Times New Roman" panose="02020603050405020304" pitchFamily="18" charset="0"/>
                          <a:ea typeface="Arial Black" panose="020B0A04020102020204" pitchFamily="34" charset="0"/>
                          <a:cs typeface="Arial Black" panose="020B0A04020102020204" pitchFamily="34" charset="0"/>
                        </a:rPr>
                        <a:t>Bq</a:t>
                      </a: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/g and less than 1% of activity</a:t>
                      </a:r>
                      <a:endParaRPr lang="en-US" sz="1200" dirty="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264860210"/>
                  </a:ext>
                </a:extLst>
              </a:tr>
              <a:tr h="0">
                <a:tc>
                  <a:txBody>
                    <a:bodyPr/>
                    <a:lstStyle/>
                    <a:p>
                      <a:pPr marL="0" marR="0" algn="just">
                        <a:spcBef>
                          <a:spcPts val="0"/>
                        </a:spcBef>
                        <a:spcAft>
                          <a:spcPts val="0"/>
                        </a:spcAft>
                      </a:pP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No shipment shall equal or exceed 10 CFR 110, Appendix P Category 2 quantities of radionuclides (Sum of Fractions Applies)</a:t>
                      </a:r>
                      <a:endParaRPr lang="en-US" sz="1200" dirty="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tc>
                  <a:txBody>
                    <a:bodyPr/>
                    <a:lstStyle/>
                    <a:p>
                      <a:pPr marL="0" marR="0" algn="ctr">
                        <a:spcBef>
                          <a:spcPts val="0"/>
                        </a:spcBef>
                        <a:spcAft>
                          <a:spcPts val="0"/>
                        </a:spcAft>
                      </a:pP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 </a:t>
                      </a:r>
                      <a:endParaRPr lang="en-US" sz="1200" dirty="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1116215474"/>
                  </a:ext>
                </a:extLst>
              </a:tr>
              <a:tr h="0">
                <a:tc>
                  <a:txBody>
                    <a:bodyPr/>
                    <a:lstStyle/>
                    <a:p>
                      <a:pPr marL="0" marR="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Special Nuclear Material</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ash"/>
                      <a:round/>
                      <a:headEnd type="none" w="med" len="med"/>
                      <a:tailEnd type="none" w="med" len="med"/>
                    </a:lnB>
                    <a:noFill/>
                  </a:tcPr>
                </a:tc>
                <a:tc>
                  <a:txBody>
                    <a:bodyPr/>
                    <a:lstStyle/>
                    <a:p>
                      <a:pPr marL="0" marR="0" algn="ctr">
                        <a:spcBef>
                          <a:spcPts val="0"/>
                        </a:spcBef>
                        <a:spcAft>
                          <a:spcPts val="180"/>
                        </a:spcAft>
                      </a:pPr>
                      <a:r>
                        <a:rPr lang="en-US" sz="1000" spc="-10" dirty="0">
                          <a:effectLst/>
                          <a:latin typeface="Calibri" panose="020F0502020204030204" pitchFamily="34" charset="0"/>
                          <a:ea typeface="Arial Black" panose="020B0A04020102020204" pitchFamily="34" charset="0"/>
                          <a:cs typeface="Arial Black" panose="020B0A04020102020204" pitchFamily="34" charset="0"/>
                        </a:rPr>
                        <a:t>≤ </a:t>
                      </a: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0.49 grams</a:t>
                      </a:r>
                      <a:endParaRPr lang="en-US" sz="1200" dirty="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ash"/>
                      <a:round/>
                      <a:headEnd type="none" w="med" len="med"/>
                      <a:tailEnd type="none" w="med" len="med"/>
                    </a:lnB>
                    <a:noFill/>
                  </a:tcPr>
                </a:tc>
                <a:extLst>
                  <a:ext uri="{0D108BD9-81ED-4DB2-BD59-A6C34878D82A}">
                    <a16:rowId xmlns:a16="http://schemas.microsoft.com/office/drawing/2014/main" val="695965714"/>
                  </a:ext>
                </a:extLst>
              </a:tr>
              <a:tr h="0">
                <a:tc>
                  <a:txBody>
                    <a:bodyPr/>
                    <a:lstStyle/>
                    <a:p>
                      <a:pPr marL="0" marR="0" algn="just">
                        <a:spcBef>
                          <a:spcPts val="0"/>
                        </a:spcBef>
                        <a:spcAft>
                          <a:spcPts val="180"/>
                        </a:spcAft>
                      </a:pPr>
                      <a:r>
                        <a:rPr lang="en-US" sz="1000" spc="-10">
                          <a:effectLst/>
                          <a:latin typeface="Times New Roman" panose="02020603050405020304" pitchFamily="18" charset="0"/>
                          <a:ea typeface="Arial Black" panose="020B0A04020102020204" pitchFamily="34" charset="0"/>
                          <a:cs typeface="Arial Black" panose="020B0A04020102020204" pitchFamily="34" charset="0"/>
                        </a:rPr>
                        <a:t>Source Material</a:t>
                      </a:r>
                      <a:endParaRPr lang="en-US" sz="120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ash"/>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180"/>
                        </a:spcAft>
                      </a:pPr>
                      <a:r>
                        <a:rPr lang="en-US" sz="1000" spc="-10" dirty="0">
                          <a:effectLst/>
                          <a:latin typeface="Calibri" panose="020F0502020204030204" pitchFamily="34" charset="0"/>
                          <a:ea typeface="Arial Black" panose="020B0A04020102020204" pitchFamily="34" charset="0"/>
                          <a:cs typeface="Arial Black" panose="020B0A04020102020204" pitchFamily="34" charset="0"/>
                        </a:rPr>
                        <a:t>≤</a:t>
                      </a:r>
                      <a:r>
                        <a:rPr lang="en-US" sz="1000" spc="-10" dirty="0">
                          <a:effectLst/>
                          <a:latin typeface="Times New Roman" panose="02020603050405020304" pitchFamily="18" charset="0"/>
                          <a:ea typeface="Arial Black" panose="020B0A04020102020204" pitchFamily="34" charset="0"/>
                          <a:cs typeface="Arial Black" panose="020B0A04020102020204" pitchFamily="34" charset="0"/>
                        </a:rPr>
                        <a:t> 0.49 kgs</a:t>
                      </a:r>
                      <a:endParaRPr lang="en-US" sz="1200" dirty="0">
                        <a:effectLst/>
                        <a:latin typeface="Arial Black" panose="020B0A04020102020204" pitchFamily="34" charset="0"/>
                        <a:ea typeface="Arial Black" panose="020B0A04020102020204" pitchFamily="34" charset="0"/>
                        <a:cs typeface="Arial Black" panose="020B0A04020102020204" pitchFamily="34" charset="0"/>
                      </a:endParaRPr>
                    </a:p>
                  </a:txBody>
                  <a:tcPr marL="68580" marR="68580" marT="0" marB="0" anchor="ctr">
                    <a:lnL w="12700" cap="flat" cmpd="sng" algn="ctr">
                      <a:solidFill>
                        <a:srgbClr val="000000"/>
                      </a:solidFill>
                      <a:prstDash val="dot"/>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17289475"/>
                  </a:ext>
                </a:extLst>
              </a:tr>
            </a:tbl>
          </a:graphicData>
        </a:graphic>
      </p:graphicFrame>
    </p:spTree>
    <p:extLst>
      <p:ext uri="{BB962C8B-B14F-4D97-AF65-F5344CB8AC3E}">
        <p14:creationId xmlns:p14="http://schemas.microsoft.com/office/powerpoint/2010/main" val="10117714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6B1D6-C2DC-6A66-D85F-DB540FFE1199}"/>
              </a:ext>
            </a:extLst>
          </p:cNvPr>
          <p:cNvSpPr>
            <a:spLocks noGrp="1"/>
          </p:cNvSpPr>
          <p:nvPr>
            <p:ph type="title"/>
          </p:nvPr>
        </p:nvSpPr>
        <p:spPr/>
        <p:txBody>
          <a:bodyPr/>
          <a:lstStyle/>
          <a:p>
            <a:pPr marL="0" marR="0" algn="ctr">
              <a:spcBef>
                <a:spcPts val="0"/>
              </a:spcBef>
              <a:spcAft>
                <a:spcPts val="300"/>
              </a:spcAft>
            </a:pP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International Radioactive Material Acceptance Criteria</a:t>
            </a: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Contact</a:t>
            </a: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r>
              <a:rPr lang="en-US" sz="1800" b="1" i="1" dirty="0">
                <a:effectLst/>
                <a:latin typeface="Times New Roman" panose="02020603050405020304" pitchFamily="18" charset="0"/>
                <a:ea typeface="Aptos" panose="020B0004020202020204" pitchFamily="34" charset="0"/>
                <a:cs typeface="Aptos" panose="020B0004020202020204" pitchFamily="34" charset="0"/>
              </a:rPr>
              <a:t>Colin R. Austin</a:t>
            </a:r>
            <a:br>
              <a:rPr lang="en-US" sz="1800" dirty="0">
                <a:effectLst/>
                <a:latin typeface="Aptos" panose="020B0004020202020204" pitchFamily="34" charset="0"/>
                <a:ea typeface="Aptos" panose="020B0004020202020204" pitchFamily="34" charset="0"/>
                <a:cs typeface="Aptos" panose="020B0004020202020204" pitchFamily="34" charset="0"/>
              </a:rPr>
            </a:br>
            <a:r>
              <a:rPr lang="en-US" sz="1800" dirty="0">
                <a:effectLst/>
                <a:latin typeface="Times New Roman" panose="02020603050405020304" pitchFamily="18" charset="0"/>
                <a:ea typeface="Aptos" panose="020B0004020202020204" pitchFamily="34" charset="0"/>
                <a:cs typeface="Aptos" panose="020B0004020202020204" pitchFamily="34" charset="0"/>
              </a:rPr>
              <a:t>President,  International Group  </a:t>
            </a:r>
            <a:br>
              <a:rPr lang="en-US" sz="1800" dirty="0">
                <a:effectLst/>
                <a:latin typeface="Aptos" panose="020B0004020202020204" pitchFamily="34" charset="0"/>
                <a:ea typeface="Aptos" panose="020B0004020202020204" pitchFamily="34" charset="0"/>
                <a:cs typeface="Aptos" panose="020B0004020202020204" pitchFamily="34" charset="0"/>
              </a:rPr>
            </a:br>
            <a:r>
              <a:rPr lang="en-US" sz="1800" b="1" dirty="0">
                <a:solidFill>
                  <a:srgbClr val="1802BE"/>
                </a:solidFill>
                <a:effectLst/>
                <a:latin typeface="Times New Roman" panose="02020603050405020304" pitchFamily="18" charset="0"/>
                <a:ea typeface="Aptos" panose="020B0004020202020204" pitchFamily="34" charset="0"/>
                <a:cs typeface="Aptos" panose="020B0004020202020204" pitchFamily="34" charset="0"/>
              </a:rPr>
              <a:t>Energy</a:t>
            </a:r>
            <a:r>
              <a:rPr lang="en-US" sz="1800" b="1" i="1" dirty="0">
                <a:solidFill>
                  <a:srgbClr val="000000"/>
                </a:solidFill>
                <a:effectLst/>
                <a:latin typeface="Times New Roman" panose="02020603050405020304" pitchFamily="18" charset="0"/>
                <a:ea typeface="Aptos" panose="020B0004020202020204" pitchFamily="34" charset="0"/>
                <a:cs typeface="Aptos" panose="020B0004020202020204" pitchFamily="34" charset="0"/>
              </a:rPr>
              <a:t>Solutions</a:t>
            </a:r>
            <a:br>
              <a:rPr lang="en-US" sz="1800" dirty="0">
                <a:effectLst/>
                <a:latin typeface="Aptos" panose="020B0004020202020204" pitchFamily="34" charset="0"/>
                <a:ea typeface="Aptos" panose="020B0004020202020204" pitchFamily="34" charset="0"/>
                <a:cs typeface="Aptos" panose="020B0004020202020204" pitchFamily="34" charset="0"/>
              </a:rPr>
            </a:br>
            <a:r>
              <a:rPr lang="en-US" sz="1800" dirty="0">
                <a:solidFill>
                  <a:srgbClr val="000000"/>
                </a:solidFill>
                <a:effectLst/>
                <a:latin typeface="Times New Roman" panose="02020603050405020304" pitchFamily="18" charset="0"/>
                <a:ea typeface="Aptos" panose="020B0004020202020204" pitchFamily="34" charset="0"/>
                <a:cs typeface="Aptos" panose="020B0004020202020204" pitchFamily="34" charset="0"/>
              </a:rPr>
              <a:t>Cell: +1 706 830 4959</a:t>
            </a:r>
            <a:br>
              <a:rPr lang="en-US" sz="1800" dirty="0">
                <a:effectLst/>
                <a:latin typeface="Aptos" panose="020B0004020202020204" pitchFamily="34" charset="0"/>
                <a:ea typeface="Aptos" panose="020B0004020202020204" pitchFamily="34" charset="0"/>
                <a:cs typeface="Aptos" panose="020B0004020202020204" pitchFamily="34" charset="0"/>
              </a:rPr>
            </a:br>
            <a:r>
              <a:rPr lang="en-US" sz="1800" u="sng" dirty="0">
                <a:solidFill>
                  <a:srgbClr val="467886"/>
                </a:solidFill>
                <a:effectLst/>
                <a:latin typeface="Aptos" panose="020B0004020202020204" pitchFamily="34" charset="0"/>
                <a:ea typeface="Aptos" panose="020B0004020202020204" pitchFamily="34" charset="0"/>
                <a:cs typeface="Aptos" panose="020B0004020202020204" pitchFamily="34" charset="0"/>
                <a:hlinkClick r:id="rId2"/>
              </a:rPr>
              <a:t>caustin@energysolutions.com</a:t>
            </a:r>
            <a:br>
              <a:rPr lang="en-US" sz="1800" dirty="0">
                <a:effectLst/>
                <a:latin typeface="Aptos" panose="020B0004020202020204" pitchFamily="34" charset="0"/>
                <a:ea typeface="Aptos" panose="020B0004020202020204" pitchFamily="34" charset="0"/>
                <a:cs typeface="Aptos" panose="020B0004020202020204" pitchFamily="34" charset="0"/>
              </a:rPr>
            </a:br>
            <a:endParaRPr lang="en-US" sz="2400" dirty="0"/>
          </a:p>
        </p:txBody>
      </p:sp>
    </p:spTree>
    <p:extLst>
      <p:ext uri="{BB962C8B-B14F-4D97-AF65-F5344CB8AC3E}">
        <p14:creationId xmlns:p14="http://schemas.microsoft.com/office/powerpoint/2010/main" val="4510382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66997-325E-FA40-D266-9FEA3B6E1E8C}"/>
              </a:ext>
            </a:extLst>
          </p:cNvPr>
          <p:cNvSpPr>
            <a:spLocks noGrp="1"/>
          </p:cNvSpPr>
          <p:nvPr>
            <p:ph type="title"/>
          </p:nvPr>
        </p:nvSpPr>
        <p:spPr>
          <a:xfrm>
            <a:off x="990600" y="1757779"/>
            <a:ext cx="10515600" cy="248573"/>
          </a:xfrm>
        </p:spPr>
        <p:txBody>
          <a:bodyPr/>
          <a:lstStyle/>
          <a:p>
            <a:pPr algn="ct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International Radioactive Material Acceptance Criteria</a:t>
            </a:r>
            <a:br>
              <a:rPr lang="en-US" sz="4000" b="1" dirty="0">
                <a:latin typeface="Times New Roman" panose="02020603050405020304" pitchFamily="18" charset="0"/>
                <a:cs typeface="Times New Roman" panose="02020603050405020304" pitchFamily="18" charset="0"/>
              </a:rPr>
            </a:br>
            <a:br>
              <a:rPr lang="en-US" sz="40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Questions?</a:t>
            </a:r>
            <a:br>
              <a:rPr lang="en-US" sz="4000" b="1" dirty="0">
                <a:latin typeface="Times New Roman" panose="02020603050405020304" pitchFamily="18" charset="0"/>
                <a:cs typeface="Times New Roman" panose="02020603050405020304" pitchFamily="18" charset="0"/>
              </a:rPr>
            </a:br>
            <a:endParaRPr lang="en-US" dirty="0"/>
          </a:p>
        </p:txBody>
      </p:sp>
    </p:spTree>
    <p:extLst>
      <p:ext uri="{BB962C8B-B14F-4D97-AF65-F5344CB8AC3E}">
        <p14:creationId xmlns:p14="http://schemas.microsoft.com/office/powerpoint/2010/main" val="2743292788"/>
      </p:ext>
    </p:extLst>
  </p:cSld>
  <p:clrMapOvr>
    <a:masterClrMapping/>
  </p:clrMapOvr>
</p:sld>
</file>

<file path=ppt/theme/theme1.xml><?xml version="1.0" encoding="utf-8"?>
<a:theme xmlns:a="http://schemas.openxmlformats.org/drawingml/2006/main" name="energysol_2016_templat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A8E1367-AF0F-4E66-B1DA-EE70DD8461A7}" vid="{26853153-FBE1-444D-8A10-A172914443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energysol_2016_template</Template>
  <TotalTime>20248</TotalTime>
  <Words>904</Words>
  <Application>Microsoft Office PowerPoint</Application>
  <PresentationFormat>Widescreen</PresentationFormat>
  <Paragraphs>123</Paragraphs>
  <Slides>14</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14</vt:i4>
      </vt:variant>
    </vt:vector>
  </HeadingPairs>
  <TitlesOfParts>
    <vt:vector size="24" baseType="lpstr">
      <vt:lpstr>Arial</vt:lpstr>
      <vt:lpstr>Cambria</vt:lpstr>
      <vt:lpstr>Calibri</vt:lpstr>
      <vt:lpstr>Myriad Pro Light</vt:lpstr>
      <vt:lpstr>Times New Roman</vt:lpstr>
      <vt:lpstr>Courier New</vt:lpstr>
      <vt:lpstr>Arial Black</vt:lpstr>
      <vt:lpstr>Aptos</vt:lpstr>
      <vt:lpstr>Myriad Pro</vt:lpstr>
      <vt:lpstr>energysol_2016_template</vt:lpstr>
      <vt:lpstr>PowerPoint Presentation</vt:lpstr>
      <vt:lpstr>        International Radioactive Material Acceptance Criteria</vt:lpstr>
      <vt:lpstr>  International Radioactive Material Acceptance Criteria</vt:lpstr>
      <vt:lpstr> International Radioactive Material Acceptance Criteria</vt:lpstr>
      <vt:lpstr>International Radioactive Material Acceptance Criteria</vt:lpstr>
      <vt:lpstr>International Radioactive Material Acceptance Criteria</vt:lpstr>
      <vt:lpstr>International Radioactive Material Acceptance Criteria</vt:lpstr>
      <vt:lpstr> International Radioactive Material Acceptance Criteria</vt:lpstr>
      <vt:lpstr>International Radioactive Material Acceptance Criteria </vt:lpstr>
      <vt:lpstr> International Radioactive Material Acceptance Criteria  </vt:lpstr>
      <vt:lpstr> International Radioactive Material Acceptance Criteria</vt:lpstr>
      <vt:lpstr> International Radioactive Material Acceptance Criteria</vt:lpstr>
      <vt:lpstr>       International Radioactive Material Acceptance Criteria  Contact  Colin R. Austin President,  International Group   EnergySolutions Cell: +1 706 830 4959 caustin@energysolutions.com </vt:lpstr>
      <vt:lpstr>  International Radioactive Material Acceptance Criteria  Questions? </vt:lpstr>
    </vt:vector>
  </TitlesOfParts>
  <Company>EnergySolutions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Bret Rogers</dc:creator>
  <cp:lastModifiedBy>Tim Orton</cp:lastModifiedBy>
  <cp:revision>121</cp:revision>
  <cp:lastPrinted>2023-06-07T20:21:04Z</cp:lastPrinted>
  <dcterms:created xsi:type="dcterms:W3CDTF">2017-01-11T15:29:59Z</dcterms:created>
  <dcterms:modified xsi:type="dcterms:W3CDTF">2026-07-07T14:31:17Z</dcterms:modified>
</cp:coreProperties>
</file>