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4" r:id="rId1"/>
  </p:sldMasterIdLst>
  <p:notesMasterIdLst>
    <p:notesMasterId r:id="rId14"/>
  </p:notesMasterIdLst>
  <p:handoutMasterIdLst>
    <p:handoutMasterId r:id="rId15"/>
  </p:handoutMasterIdLst>
  <p:sldIdLst>
    <p:sldId id="327" r:id="rId2"/>
    <p:sldId id="306" r:id="rId3"/>
    <p:sldId id="329" r:id="rId4"/>
    <p:sldId id="330" r:id="rId5"/>
    <p:sldId id="310" r:id="rId6"/>
    <p:sldId id="328" r:id="rId7"/>
    <p:sldId id="260" r:id="rId8"/>
    <p:sldId id="316" r:id="rId9"/>
    <p:sldId id="315" r:id="rId10"/>
    <p:sldId id="324" r:id="rId11"/>
    <p:sldId id="331" r:id="rId12"/>
    <p:sldId id="332" r:id="rId13"/>
  </p:sldIdLst>
  <p:sldSz cx="9144000" cy="5143500" type="screen16x9"/>
  <p:notesSz cx="9601200" cy="7315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5CFDF9E5-CF5C-4CBF-AC9D-E486C079F8D7}">
          <p14:sldIdLst>
            <p14:sldId id="327"/>
            <p14:sldId id="306"/>
            <p14:sldId id="329"/>
            <p14:sldId id="330"/>
            <p14:sldId id="310"/>
            <p14:sldId id="328"/>
            <p14:sldId id="260"/>
            <p14:sldId id="316"/>
            <p14:sldId id="315"/>
            <p14:sldId id="324"/>
            <p14:sldId id="331"/>
            <p14:sldId id="332"/>
          </p14:sldIdLst>
        </p14:section>
      </p14:sectionLst>
    </p:ext>
    <p:ext uri="{EFAFB233-063F-42B5-8137-9DF3F51BA10A}">
      <p15:sldGuideLst xmlns:p15="http://schemas.microsoft.com/office/powerpoint/2012/main">
        <p15:guide id="1" orient="horz" pos="1692"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gela Roe" initials="AR" lastIdx="1" clrIdx="0">
    <p:extLst>
      <p:ext uri="{19B8F6BF-5375-455C-9EA6-DF929625EA0E}">
        <p15:presenceInfo xmlns:p15="http://schemas.microsoft.com/office/powerpoint/2012/main" userId="6003ae843496b903"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260"/>
    <a:srgbClr val="000000"/>
    <a:srgbClr val="FFFFFF"/>
    <a:srgbClr val="006EA0"/>
    <a:srgbClr val="ADD0E0"/>
    <a:srgbClr val="FFEAAB"/>
    <a:srgbClr val="005F8A"/>
    <a:srgbClr val="0069A7"/>
    <a:srgbClr val="00A160"/>
    <a:srgbClr val="D6E7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3818" autoAdjust="0"/>
    <p:restoredTop sz="93065" autoAdjust="0"/>
  </p:normalViewPr>
  <p:slideViewPr>
    <p:cSldViewPr snapToGrid="0" showGuides="1">
      <p:cViewPr varScale="1">
        <p:scale>
          <a:sx n="195" d="100"/>
          <a:sy n="195" d="100"/>
        </p:scale>
        <p:origin x="2292" y="150"/>
      </p:cViewPr>
      <p:guideLst>
        <p:guide orient="horz" pos="1692"/>
        <p:guide pos="2880"/>
      </p:guideLst>
    </p:cSldViewPr>
  </p:slideViewPr>
  <p:outlineViewPr>
    <p:cViewPr>
      <p:scale>
        <a:sx n="33" d="100"/>
        <a:sy n="33" d="100"/>
      </p:scale>
      <p:origin x="0" y="-9888"/>
    </p:cViewPr>
  </p:outlineViewPr>
  <p:notesTextViewPr>
    <p:cViewPr>
      <p:scale>
        <a:sx n="3" d="2"/>
        <a:sy n="3" d="2"/>
      </p:scale>
      <p:origin x="0" y="0"/>
    </p:cViewPr>
  </p:notesTextViewPr>
  <p:sorterViewPr>
    <p:cViewPr>
      <p:scale>
        <a:sx n="125" d="100"/>
        <a:sy n="125" d="100"/>
      </p:scale>
      <p:origin x="0" y="0"/>
    </p:cViewPr>
  </p:sorterViewPr>
  <p:notesViewPr>
    <p:cSldViewPr snapToGrid="0">
      <p:cViewPr varScale="1">
        <p:scale>
          <a:sx n="96" d="100"/>
          <a:sy n="96" d="100"/>
        </p:scale>
        <p:origin x="2706"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AFC2060-11F9-44A9-800F-492933229C7B}"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D62741EC-7F8A-478C-BBB5-E235E5945F2A}">
      <dgm:prSet/>
      <dgm:spPr/>
      <dgm:t>
        <a:bodyPr/>
        <a:lstStyle/>
        <a:p>
          <a:r>
            <a:rPr lang="en-US"/>
            <a:t>Barge, Rail, Road Access</a:t>
          </a:r>
        </a:p>
      </dgm:t>
    </dgm:pt>
    <dgm:pt modelId="{B03F0AAC-0F8C-40BB-A4A0-384AD7BB24DD}" type="parTrans" cxnId="{422E51E3-1F7C-40AD-ADDC-71B404A80CFC}">
      <dgm:prSet/>
      <dgm:spPr/>
      <dgm:t>
        <a:bodyPr/>
        <a:lstStyle/>
        <a:p>
          <a:endParaRPr lang="en-US"/>
        </a:p>
      </dgm:t>
    </dgm:pt>
    <dgm:pt modelId="{16F9DB3F-B858-4BD2-BDB6-A6AB741889D1}" type="sibTrans" cxnId="{422E51E3-1F7C-40AD-ADDC-71B404A80CFC}">
      <dgm:prSet/>
      <dgm:spPr/>
      <dgm:t>
        <a:bodyPr/>
        <a:lstStyle/>
        <a:p>
          <a:endParaRPr lang="en-US"/>
        </a:p>
      </dgm:t>
    </dgm:pt>
    <dgm:pt modelId="{7E986DDD-694A-4C7D-B50D-EBEAAA2393DE}">
      <dgm:prSet/>
      <dgm:spPr/>
      <dgm:t>
        <a:bodyPr/>
        <a:lstStyle/>
        <a:p>
          <a:r>
            <a:rPr lang="en-US"/>
            <a:t>“Safeshop” Customer Hotshop Rental </a:t>
          </a:r>
        </a:p>
      </dgm:t>
    </dgm:pt>
    <dgm:pt modelId="{33149FD9-BB7B-48F3-B190-B0CFB2FB9EB7}" type="parTrans" cxnId="{62765144-61E6-4BA7-81BC-ECB5B5497C45}">
      <dgm:prSet/>
      <dgm:spPr/>
      <dgm:t>
        <a:bodyPr/>
        <a:lstStyle/>
        <a:p>
          <a:endParaRPr lang="en-US"/>
        </a:p>
      </dgm:t>
    </dgm:pt>
    <dgm:pt modelId="{FBAEA573-94A3-434A-8DA4-4A9605D30EAB}" type="sibTrans" cxnId="{62765144-61E6-4BA7-81BC-ECB5B5497C45}">
      <dgm:prSet/>
      <dgm:spPr/>
      <dgm:t>
        <a:bodyPr/>
        <a:lstStyle/>
        <a:p>
          <a:endParaRPr lang="en-US"/>
        </a:p>
      </dgm:t>
    </dgm:pt>
    <dgm:pt modelId="{4A5E0FCF-0937-4BEA-87B1-E6E0DA97273A}">
      <dgm:prSet/>
      <dgm:spPr/>
      <dgm:t>
        <a:bodyPr/>
        <a:lstStyle/>
        <a:p>
          <a:r>
            <a:rPr lang="en-US"/>
            <a:t>Rad Equipment Storage</a:t>
          </a:r>
        </a:p>
      </dgm:t>
    </dgm:pt>
    <dgm:pt modelId="{3715FF9B-F86C-48DC-BDBF-437DB75417A9}" type="parTrans" cxnId="{5C2ECC45-B2FA-41F1-A973-13CE7E7A73A0}">
      <dgm:prSet/>
      <dgm:spPr/>
      <dgm:t>
        <a:bodyPr/>
        <a:lstStyle/>
        <a:p>
          <a:endParaRPr lang="en-US"/>
        </a:p>
      </dgm:t>
    </dgm:pt>
    <dgm:pt modelId="{DA53D5DE-1173-4B98-A949-AD3B0C043251}" type="sibTrans" cxnId="{5C2ECC45-B2FA-41F1-A973-13CE7E7A73A0}">
      <dgm:prSet/>
      <dgm:spPr/>
      <dgm:t>
        <a:bodyPr/>
        <a:lstStyle/>
        <a:p>
          <a:endParaRPr lang="en-US"/>
        </a:p>
      </dgm:t>
    </dgm:pt>
    <dgm:pt modelId="{AF7DD506-A26E-414A-92EF-40E3A1274E7B}">
      <dgm:prSet/>
      <dgm:spPr/>
      <dgm:t>
        <a:bodyPr/>
        <a:lstStyle/>
        <a:p>
          <a:r>
            <a:rPr lang="en-US"/>
            <a:t>Outage Equipment Service Center</a:t>
          </a:r>
        </a:p>
      </dgm:t>
    </dgm:pt>
    <dgm:pt modelId="{7716597B-F2EC-467E-878F-BDEC64544504}" type="parTrans" cxnId="{D91118CC-3D17-4FBE-86C1-C0AEADAA676E}">
      <dgm:prSet/>
      <dgm:spPr/>
      <dgm:t>
        <a:bodyPr/>
        <a:lstStyle/>
        <a:p>
          <a:endParaRPr lang="en-US"/>
        </a:p>
      </dgm:t>
    </dgm:pt>
    <dgm:pt modelId="{C61B973B-F7B2-43F2-A460-320AB57D1743}" type="sibTrans" cxnId="{D91118CC-3D17-4FBE-86C1-C0AEADAA676E}">
      <dgm:prSet/>
      <dgm:spPr/>
      <dgm:t>
        <a:bodyPr/>
        <a:lstStyle/>
        <a:p>
          <a:endParaRPr lang="en-US"/>
        </a:p>
      </dgm:t>
    </dgm:pt>
    <dgm:pt modelId="{18815CA1-1471-4548-9A81-E043CA92E692}">
      <dgm:prSet/>
      <dgm:spPr/>
      <dgm:t>
        <a:bodyPr/>
        <a:lstStyle/>
        <a:p>
          <a:r>
            <a:rPr lang="en-US"/>
            <a:t>Equipment Decontamination</a:t>
          </a:r>
        </a:p>
      </dgm:t>
    </dgm:pt>
    <dgm:pt modelId="{ECCC8182-DA11-4A01-BCD0-2318838C12A7}" type="parTrans" cxnId="{7786FA38-11E1-49EB-B657-7BB45E0D72B9}">
      <dgm:prSet/>
      <dgm:spPr/>
      <dgm:t>
        <a:bodyPr/>
        <a:lstStyle/>
        <a:p>
          <a:endParaRPr lang="en-US"/>
        </a:p>
      </dgm:t>
    </dgm:pt>
    <dgm:pt modelId="{93ABAC8E-C667-426B-A326-AFFB60967007}" type="sibTrans" cxnId="{7786FA38-11E1-49EB-B657-7BB45E0D72B9}">
      <dgm:prSet/>
      <dgm:spPr/>
      <dgm:t>
        <a:bodyPr/>
        <a:lstStyle/>
        <a:p>
          <a:endParaRPr lang="en-US"/>
        </a:p>
      </dgm:t>
    </dgm:pt>
    <dgm:pt modelId="{9599F558-E87D-4C8F-A48F-6F8EECC20A86}">
      <dgm:prSet/>
      <dgm:spPr/>
      <dgm:t>
        <a:bodyPr/>
        <a:lstStyle/>
        <a:p>
          <a:r>
            <a:rPr lang="en-US"/>
            <a:t>Container Decontamination</a:t>
          </a:r>
        </a:p>
      </dgm:t>
    </dgm:pt>
    <dgm:pt modelId="{0AA61D99-22A3-4964-AD12-1C0406A91B0F}" type="parTrans" cxnId="{97AA6FA2-6CAD-4267-8C59-C4E2476704EC}">
      <dgm:prSet/>
      <dgm:spPr/>
      <dgm:t>
        <a:bodyPr/>
        <a:lstStyle/>
        <a:p>
          <a:endParaRPr lang="en-US"/>
        </a:p>
      </dgm:t>
    </dgm:pt>
    <dgm:pt modelId="{31025861-6E7F-417F-809B-1A9E2F658A71}" type="sibTrans" cxnId="{97AA6FA2-6CAD-4267-8C59-C4E2476704EC}">
      <dgm:prSet/>
      <dgm:spPr/>
      <dgm:t>
        <a:bodyPr/>
        <a:lstStyle/>
        <a:p>
          <a:endParaRPr lang="en-US"/>
        </a:p>
      </dgm:t>
    </dgm:pt>
    <dgm:pt modelId="{FD50AC84-06E7-428A-B89F-F7143027518B}">
      <dgm:prSet/>
      <dgm:spPr/>
      <dgm:t>
        <a:bodyPr/>
        <a:lstStyle/>
        <a:p>
          <a:r>
            <a:rPr lang="en-US"/>
            <a:t>Large Component Processing, Storage and Staging</a:t>
          </a:r>
        </a:p>
      </dgm:t>
    </dgm:pt>
    <dgm:pt modelId="{8F9F9034-E586-434C-98E4-50398C6F5B15}" type="parTrans" cxnId="{108A5853-8E4A-42D3-85FD-C8BED9576367}">
      <dgm:prSet/>
      <dgm:spPr/>
      <dgm:t>
        <a:bodyPr/>
        <a:lstStyle/>
        <a:p>
          <a:endParaRPr lang="en-US"/>
        </a:p>
      </dgm:t>
    </dgm:pt>
    <dgm:pt modelId="{DE3760C8-9E63-457C-91DF-B86DF84B00D6}" type="sibTrans" cxnId="{108A5853-8E4A-42D3-85FD-C8BED9576367}">
      <dgm:prSet/>
      <dgm:spPr/>
      <dgm:t>
        <a:bodyPr/>
        <a:lstStyle/>
        <a:p>
          <a:endParaRPr lang="en-US"/>
        </a:p>
      </dgm:t>
    </dgm:pt>
    <dgm:pt modelId="{E04CA814-E06B-4E24-BB32-08DBC6728324}" type="pres">
      <dgm:prSet presAssocID="{9AFC2060-11F9-44A9-800F-492933229C7B}" presName="diagram" presStyleCnt="0">
        <dgm:presLayoutVars>
          <dgm:dir/>
          <dgm:resizeHandles val="exact"/>
        </dgm:presLayoutVars>
      </dgm:prSet>
      <dgm:spPr/>
    </dgm:pt>
    <dgm:pt modelId="{199306FF-294B-4B82-8BFA-C135EDE09BF5}" type="pres">
      <dgm:prSet presAssocID="{D62741EC-7F8A-478C-BBB5-E235E5945F2A}" presName="node" presStyleLbl="node1" presStyleIdx="0" presStyleCnt="7">
        <dgm:presLayoutVars>
          <dgm:bulletEnabled val="1"/>
        </dgm:presLayoutVars>
      </dgm:prSet>
      <dgm:spPr/>
    </dgm:pt>
    <dgm:pt modelId="{C925B95E-08F2-49B0-B57D-8C5E034CF285}" type="pres">
      <dgm:prSet presAssocID="{16F9DB3F-B858-4BD2-BDB6-A6AB741889D1}" presName="sibTrans" presStyleCnt="0"/>
      <dgm:spPr/>
    </dgm:pt>
    <dgm:pt modelId="{CE477A16-873B-4BEA-BD5C-4417CA1A52EC}" type="pres">
      <dgm:prSet presAssocID="{7E986DDD-694A-4C7D-B50D-EBEAAA2393DE}" presName="node" presStyleLbl="node1" presStyleIdx="1" presStyleCnt="7">
        <dgm:presLayoutVars>
          <dgm:bulletEnabled val="1"/>
        </dgm:presLayoutVars>
      </dgm:prSet>
      <dgm:spPr/>
    </dgm:pt>
    <dgm:pt modelId="{9D701FAE-4464-4BB3-B8E4-2132EAF4282A}" type="pres">
      <dgm:prSet presAssocID="{FBAEA573-94A3-434A-8DA4-4A9605D30EAB}" presName="sibTrans" presStyleCnt="0"/>
      <dgm:spPr/>
    </dgm:pt>
    <dgm:pt modelId="{1CA2118D-9B41-40A8-B642-CF30D0B0DA02}" type="pres">
      <dgm:prSet presAssocID="{4A5E0FCF-0937-4BEA-87B1-E6E0DA97273A}" presName="node" presStyleLbl="node1" presStyleIdx="2" presStyleCnt="7">
        <dgm:presLayoutVars>
          <dgm:bulletEnabled val="1"/>
        </dgm:presLayoutVars>
      </dgm:prSet>
      <dgm:spPr/>
    </dgm:pt>
    <dgm:pt modelId="{CC6764DE-4683-4A17-AC41-506331434DEB}" type="pres">
      <dgm:prSet presAssocID="{DA53D5DE-1173-4B98-A949-AD3B0C043251}" presName="sibTrans" presStyleCnt="0"/>
      <dgm:spPr/>
    </dgm:pt>
    <dgm:pt modelId="{0B1F497B-FB45-41E3-8021-F102BCED69F7}" type="pres">
      <dgm:prSet presAssocID="{AF7DD506-A26E-414A-92EF-40E3A1274E7B}" presName="node" presStyleLbl="node1" presStyleIdx="3" presStyleCnt="7">
        <dgm:presLayoutVars>
          <dgm:bulletEnabled val="1"/>
        </dgm:presLayoutVars>
      </dgm:prSet>
      <dgm:spPr/>
    </dgm:pt>
    <dgm:pt modelId="{BCF43584-2144-4AF3-90EA-D6FFE4164EB2}" type="pres">
      <dgm:prSet presAssocID="{C61B973B-F7B2-43F2-A460-320AB57D1743}" presName="sibTrans" presStyleCnt="0"/>
      <dgm:spPr/>
    </dgm:pt>
    <dgm:pt modelId="{B76434C7-E19D-4539-BF38-E84B9D2F72AE}" type="pres">
      <dgm:prSet presAssocID="{18815CA1-1471-4548-9A81-E043CA92E692}" presName="node" presStyleLbl="node1" presStyleIdx="4" presStyleCnt="7">
        <dgm:presLayoutVars>
          <dgm:bulletEnabled val="1"/>
        </dgm:presLayoutVars>
      </dgm:prSet>
      <dgm:spPr/>
    </dgm:pt>
    <dgm:pt modelId="{197B6719-D2CA-4694-B3D1-75D4DEF1B90A}" type="pres">
      <dgm:prSet presAssocID="{93ABAC8E-C667-426B-A326-AFFB60967007}" presName="sibTrans" presStyleCnt="0"/>
      <dgm:spPr/>
    </dgm:pt>
    <dgm:pt modelId="{82FEE180-69DA-4CCB-AA31-10A688F2DE50}" type="pres">
      <dgm:prSet presAssocID="{9599F558-E87D-4C8F-A48F-6F8EECC20A86}" presName="node" presStyleLbl="node1" presStyleIdx="5" presStyleCnt="7">
        <dgm:presLayoutVars>
          <dgm:bulletEnabled val="1"/>
        </dgm:presLayoutVars>
      </dgm:prSet>
      <dgm:spPr/>
    </dgm:pt>
    <dgm:pt modelId="{6BE60A22-65E7-4A7F-9486-4934C8458E79}" type="pres">
      <dgm:prSet presAssocID="{31025861-6E7F-417F-809B-1A9E2F658A71}" presName="sibTrans" presStyleCnt="0"/>
      <dgm:spPr/>
    </dgm:pt>
    <dgm:pt modelId="{09DAAECE-043F-4DAC-BF51-99D2CAC3F8CF}" type="pres">
      <dgm:prSet presAssocID="{FD50AC84-06E7-428A-B89F-F7143027518B}" presName="node" presStyleLbl="node1" presStyleIdx="6" presStyleCnt="7">
        <dgm:presLayoutVars>
          <dgm:bulletEnabled val="1"/>
        </dgm:presLayoutVars>
      </dgm:prSet>
      <dgm:spPr/>
    </dgm:pt>
  </dgm:ptLst>
  <dgm:cxnLst>
    <dgm:cxn modelId="{0981FE1D-DF82-4382-8FF1-963CEF3319A1}" type="presOf" srcId="{9599F558-E87D-4C8F-A48F-6F8EECC20A86}" destId="{82FEE180-69DA-4CCB-AA31-10A688F2DE50}" srcOrd="0" destOrd="0" presId="urn:microsoft.com/office/officeart/2005/8/layout/default"/>
    <dgm:cxn modelId="{7786FA38-11E1-49EB-B657-7BB45E0D72B9}" srcId="{9AFC2060-11F9-44A9-800F-492933229C7B}" destId="{18815CA1-1471-4548-9A81-E043CA92E692}" srcOrd="4" destOrd="0" parTransId="{ECCC8182-DA11-4A01-BCD0-2318838C12A7}" sibTransId="{93ABAC8E-C667-426B-A326-AFFB60967007}"/>
    <dgm:cxn modelId="{62765144-61E6-4BA7-81BC-ECB5B5497C45}" srcId="{9AFC2060-11F9-44A9-800F-492933229C7B}" destId="{7E986DDD-694A-4C7D-B50D-EBEAAA2393DE}" srcOrd="1" destOrd="0" parTransId="{33149FD9-BB7B-48F3-B190-B0CFB2FB9EB7}" sibTransId="{FBAEA573-94A3-434A-8DA4-4A9605D30EAB}"/>
    <dgm:cxn modelId="{5C2ECC45-B2FA-41F1-A973-13CE7E7A73A0}" srcId="{9AFC2060-11F9-44A9-800F-492933229C7B}" destId="{4A5E0FCF-0937-4BEA-87B1-E6E0DA97273A}" srcOrd="2" destOrd="0" parTransId="{3715FF9B-F86C-48DC-BDBF-437DB75417A9}" sibTransId="{DA53D5DE-1173-4B98-A949-AD3B0C043251}"/>
    <dgm:cxn modelId="{F29C994D-E8B1-4DC2-B23D-C3A9FCCA9458}" type="presOf" srcId="{4A5E0FCF-0937-4BEA-87B1-E6E0DA97273A}" destId="{1CA2118D-9B41-40A8-B642-CF30D0B0DA02}" srcOrd="0" destOrd="0" presId="urn:microsoft.com/office/officeart/2005/8/layout/default"/>
    <dgm:cxn modelId="{108A5853-8E4A-42D3-85FD-C8BED9576367}" srcId="{9AFC2060-11F9-44A9-800F-492933229C7B}" destId="{FD50AC84-06E7-428A-B89F-F7143027518B}" srcOrd="6" destOrd="0" parTransId="{8F9F9034-E586-434C-98E4-50398C6F5B15}" sibTransId="{DE3760C8-9E63-457C-91DF-B86DF84B00D6}"/>
    <dgm:cxn modelId="{A141C58F-FB64-4F0C-9DC1-C662679D8A2F}" type="presOf" srcId="{FD50AC84-06E7-428A-B89F-F7143027518B}" destId="{09DAAECE-043F-4DAC-BF51-99D2CAC3F8CF}" srcOrd="0" destOrd="0" presId="urn:microsoft.com/office/officeart/2005/8/layout/default"/>
    <dgm:cxn modelId="{CBF65C9B-2F20-4DC7-8926-825D41B78C5A}" type="presOf" srcId="{18815CA1-1471-4548-9A81-E043CA92E692}" destId="{B76434C7-E19D-4539-BF38-E84B9D2F72AE}" srcOrd="0" destOrd="0" presId="urn:microsoft.com/office/officeart/2005/8/layout/default"/>
    <dgm:cxn modelId="{9BB0619C-F1E7-45E5-98B3-36C683AB22B8}" type="presOf" srcId="{9AFC2060-11F9-44A9-800F-492933229C7B}" destId="{E04CA814-E06B-4E24-BB32-08DBC6728324}" srcOrd="0" destOrd="0" presId="urn:microsoft.com/office/officeart/2005/8/layout/default"/>
    <dgm:cxn modelId="{97AA6FA2-6CAD-4267-8C59-C4E2476704EC}" srcId="{9AFC2060-11F9-44A9-800F-492933229C7B}" destId="{9599F558-E87D-4C8F-A48F-6F8EECC20A86}" srcOrd="5" destOrd="0" parTransId="{0AA61D99-22A3-4964-AD12-1C0406A91B0F}" sibTransId="{31025861-6E7F-417F-809B-1A9E2F658A71}"/>
    <dgm:cxn modelId="{0E85C7A2-B3B8-4B5C-A9BA-67DC3C7F2D38}" type="presOf" srcId="{D62741EC-7F8A-478C-BBB5-E235E5945F2A}" destId="{199306FF-294B-4B82-8BFA-C135EDE09BF5}" srcOrd="0" destOrd="0" presId="urn:microsoft.com/office/officeart/2005/8/layout/default"/>
    <dgm:cxn modelId="{D91118CC-3D17-4FBE-86C1-C0AEADAA676E}" srcId="{9AFC2060-11F9-44A9-800F-492933229C7B}" destId="{AF7DD506-A26E-414A-92EF-40E3A1274E7B}" srcOrd="3" destOrd="0" parTransId="{7716597B-F2EC-467E-878F-BDEC64544504}" sibTransId="{C61B973B-F7B2-43F2-A460-320AB57D1743}"/>
    <dgm:cxn modelId="{9452D5DC-F967-45E7-AD22-5FCDBCAF1FCC}" type="presOf" srcId="{7E986DDD-694A-4C7D-B50D-EBEAAA2393DE}" destId="{CE477A16-873B-4BEA-BD5C-4417CA1A52EC}" srcOrd="0" destOrd="0" presId="urn:microsoft.com/office/officeart/2005/8/layout/default"/>
    <dgm:cxn modelId="{422E51E3-1F7C-40AD-ADDC-71B404A80CFC}" srcId="{9AFC2060-11F9-44A9-800F-492933229C7B}" destId="{D62741EC-7F8A-478C-BBB5-E235E5945F2A}" srcOrd="0" destOrd="0" parTransId="{B03F0AAC-0F8C-40BB-A4A0-384AD7BB24DD}" sibTransId="{16F9DB3F-B858-4BD2-BDB6-A6AB741889D1}"/>
    <dgm:cxn modelId="{66CC22F3-E76D-46D1-A006-A915E7519941}" type="presOf" srcId="{AF7DD506-A26E-414A-92EF-40E3A1274E7B}" destId="{0B1F497B-FB45-41E3-8021-F102BCED69F7}" srcOrd="0" destOrd="0" presId="urn:microsoft.com/office/officeart/2005/8/layout/default"/>
    <dgm:cxn modelId="{02DA6145-E19F-4215-A1F5-5603E155B431}" type="presParOf" srcId="{E04CA814-E06B-4E24-BB32-08DBC6728324}" destId="{199306FF-294B-4B82-8BFA-C135EDE09BF5}" srcOrd="0" destOrd="0" presId="urn:microsoft.com/office/officeart/2005/8/layout/default"/>
    <dgm:cxn modelId="{DD6A20A7-1E08-4954-ADC4-2B5E892684E0}" type="presParOf" srcId="{E04CA814-E06B-4E24-BB32-08DBC6728324}" destId="{C925B95E-08F2-49B0-B57D-8C5E034CF285}" srcOrd="1" destOrd="0" presId="urn:microsoft.com/office/officeart/2005/8/layout/default"/>
    <dgm:cxn modelId="{64375A72-1CFF-425A-BC51-1C2B49096D4B}" type="presParOf" srcId="{E04CA814-E06B-4E24-BB32-08DBC6728324}" destId="{CE477A16-873B-4BEA-BD5C-4417CA1A52EC}" srcOrd="2" destOrd="0" presId="urn:microsoft.com/office/officeart/2005/8/layout/default"/>
    <dgm:cxn modelId="{898144A1-ED1F-451F-81CB-50FA56E823ED}" type="presParOf" srcId="{E04CA814-E06B-4E24-BB32-08DBC6728324}" destId="{9D701FAE-4464-4BB3-B8E4-2132EAF4282A}" srcOrd="3" destOrd="0" presId="urn:microsoft.com/office/officeart/2005/8/layout/default"/>
    <dgm:cxn modelId="{6D6BB8A0-66BC-4193-B3A1-DDA339C90F3E}" type="presParOf" srcId="{E04CA814-E06B-4E24-BB32-08DBC6728324}" destId="{1CA2118D-9B41-40A8-B642-CF30D0B0DA02}" srcOrd="4" destOrd="0" presId="urn:microsoft.com/office/officeart/2005/8/layout/default"/>
    <dgm:cxn modelId="{DC8B3E5F-1AD7-4769-B1BA-54CA1F1BEF18}" type="presParOf" srcId="{E04CA814-E06B-4E24-BB32-08DBC6728324}" destId="{CC6764DE-4683-4A17-AC41-506331434DEB}" srcOrd="5" destOrd="0" presId="urn:microsoft.com/office/officeart/2005/8/layout/default"/>
    <dgm:cxn modelId="{3F6FBA0E-D0DC-4B8E-9A13-C73E85FAD3AC}" type="presParOf" srcId="{E04CA814-E06B-4E24-BB32-08DBC6728324}" destId="{0B1F497B-FB45-41E3-8021-F102BCED69F7}" srcOrd="6" destOrd="0" presId="urn:microsoft.com/office/officeart/2005/8/layout/default"/>
    <dgm:cxn modelId="{85B99A31-CC77-4A4A-A723-D7FADA1C9749}" type="presParOf" srcId="{E04CA814-E06B-4E24-BB32-08DBC6728324}" destId="{BCF43584-2144-4AF3-90EA-D6FFE4164EB2}" srcOrd="7" destOrd="0" presId="urn:microsoft.com/office/officeart/2005/8/layout/default"/>
    <dgm:cxn modelId="{0B265C56-B4AD-4AD0-9D2F-FB0C3B7B5144}" type="presParOf" srcId="{E04CA814-E06B-4E24-BB32-08DBC6728324}" destId="{B76434C7-E19D-4539-BF38-E84B9D2F72AE}" srcOrd="8" destOrd="0" presId="urn:microsoft.com/office/officeart/2005/8/layout/default"/>
    <dgm:cxn modelId="{0E00B7EB-79C0-4A94-B83E-297F835B574A}" type="presParOf" srcId="{E04CA814-E06B-4E24-BB32-08DBC6728324}" destId="{197B6719-D2CA-4694-B3D1-75D4DEF1B90A}" srcOrd="9" destOrd="0" presId="urn:microsoft.com/office/officeart/2005/8/layout/default"/>
    <dgm:cxn modelId="{5BC2FBB3-9072-4C9B-9D09-47A4935CBF12}" type="presParOf" srcId="{E04CA814-E06B-4E24-BB32-08DBC6728324}" destId="{82FEE180-69DA-4CCB-AA31-10A688F2DE50}" srcOrd="10" destOrd="0" presId="urn:microsoft.com/office/officeart/2005/8/layout/default"/>
    <dgm:cxn modelId="{C8919D4B-8397-4FEC-8CB8-219E62AE5C30}" type="presParOf" srcId="{E04CA814-E06B-4E24-BB32-08DBC6728324}" destId="{6BE60A22-65E7-4A7F-9486-4934C8458E79}" srcOrd="11" destOrd="0" presId="urn:microsoft.com/office/officeart/2005/8/layout/default"/>
    <dgm:cxn modelId="{907E2042-503C-4229-8839-71C207AD6915}" type="presParOf" srcId="{E04CA814-E06B-4E24-BB32-08DBC6728324}" destId="{09DAAECE-043F-4DAC-BF51-99D2CAC3F8CF}"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7928BB-F710-4853-93DD-C9287C7DB953}" type="doc">
      <dgm:prSet loTypeId="urn:microsoft.com/office/officeart/2008/layout/LinedList" loCatId="list" qsTypeId="urn:microsoft.com/office/officeart/2005/8/quickstyle/simple2" qsCatId="simple" csTypeId="urn:microsoft.com/office/officeart/2005/8/colors/colorful2" csCatId="colorful" phldr="1"/>
      <dgm:spPr/>
      <dgm:t>
        <a:bodyPr/>
        <a:lstStyle/>
        <a:p>
          <a:endParaRPr lang="en-US"/>
        </a:p>
      </dgm:t>
    </dgm:pt>
    <dgm:pt modelId="{D853A36D-4100-43F2-A384-935EDE4898F6}">
      <dgm:prSet/>
      <dgm:spPr/>
      <dgm:t>
        <a:bodyPr/>
        <a:lstStyle/>
        <a:p>
          <a:r>
            <a:rPr lang="en-US"/>
            <a:t>DAW</a:t>
          </a:r>
        </a:p>
      </dgm:t>
    </dgm:pt>
    <dgm:pt modelId="{7CC626AA-AB25-435D-90B0-53F3A7B59E3B}" type="parTrans" cxnId="{AE418ECE-FC0E-4D29-A972-5819F1C70BEC}">
      <dgm:prSet/>
      <dgm:spPr/>
      <dgm:t>
        <a:bodyPr/>
        <a:lstStyle/>
        <a:p>
          <a:endParaRPr lang="en-US"/>
        </a:p>
      </dgm:t>
    </dgm:pt>
    <dgm:pt modelId="{E1D0F9D7-6C98-40DD-B5B0-454B39D62706}" type="sibTrans" cxnId="{AE418ECE-FC0E-4D29-A972-5819F1C70BEC}">
      <dgm:prSet/>
      <dgm:spPr/>
      <dgm:t>
        <a:bodyPr/>
        <a:lstStyle/>
        <a:p>
          <a:endParaRPr lang="en-US"/>
        </a:p>
      </dgm:t>
    </dgm:pt>
    <dgm:pt modelId="{3A6D1104-B71D-49A1-8ABB-08F277D5ABC4}">
      <dgm:prSet/>
      <dgm:spPr/>
      <dgm:t>
        <a:bodyPr/>
        <a:lstStyle/>
        <a:p>
          <a:r>
            <a:rPr lang="en-US"/>
            <a:t>Metals</a:t>
          </a:r>
        </a:p>
      </dgm:t>
    </dgm:pt>
    <dgm:pt modelId="{FF4D0F92-5F54-40F5-AC80-6C853124346F}" type="parTrans" cxnId="{66D960BA-5267-4347-B730-861674D16167}">
      <dgm:prSet/>
      <dgm:spPr/>
      <dgm:t>
        <a:bodyPr/>
        <a:lstStyle/>
        <a:p>
          <a:endParaRPr lang="en-US"/>
        </a:p>
      </dgm:t>
    </dgm:pt>
    <dgm:pt modelId="{50226C27-8382-443E-976F-C57C06AA9D66}" type="sibTrans" cxnId="{66D960BA-5267-4347-B730-861674D16167}">
      <dgm:prSet/>
      <dgm:spPr/>
      <dgm:t>
        <a:bodyPr/>
        <a:lstStyle/>
        <a:p>
          <a:endParaRPr lang="en-US"/>
        </a:p>
      </dgm:t>
    </dgm:pt>
    <dgm:pt modelId="{1EEAA707-3B08-45F1-93C8-872BF1AB4DC8}">
      <dgm:prSet/>
      <dgm:spPr/>
      <dgm:t>
        <a:bodyPr/>
        <a:lstStyle/>
        <a:p>
          <a:r>
            <a:rPr lang="en-US"/>
            <a:t>Resins – BWAP and/or Disposal </a:t>
          </a:r>
        </a:p>
      </dgm:t>
    </dgm:pt>
    <dgm:pt modelId="{E3C3FE8A-FB32-4335-A17B-5DC133F1D679}" type="parTrans" cxnId="{AC2A998A-262A-4430-A69D-64F9BC791B26}">
      <dgm:prSet/>
      <dgm:spPr/>
      <dgm:t>
        <a:bodyPr/>
        <a:lstStyle/>
        <a:p>
          <a:endParaRPr lang="en-US"/>
        </a:p>
      </dgm:t>
    </dgm:pt>
    <dgm:pt modelId="{95765009-11D3-4295-A613-BDF1088E3476}" type="sibTrans" cxnId="{AC2A998A-262A-4430-A69D-64F9BC791B26}">
      <dgm:prSet/>
      <dgm:spPr/>
      <dgm:t>
        <a:bodyPr/>
        <a:lstStyle/>
        <a:p>
          <a:endParaRPr lang="en-US"/>
        </a:p>
      </dgm:t>
    </dgm:pt>
    <dgm:pt modelId="{02F36320-66C2-42A4-9ED7-C4923093B0CD}">
      <dgm:prSet/>
      <dgm:spPr/>
      <dgm:t>
        <a:bodyPr/>
        <a:lstStyle/>
        <a:p>
          <a:r>
            <a:rPr lang="en-US"/>
            <a:t>Liquids – Accepted only when contained within a component</a:t>
          </a:r>
        </a:p>
      </dgm:t>
    </dgm:pt>
    <dgm:pt modelId="{B2683400-9836-453B-A6FD-AF565A6E1629}" type="parTrans" cxnId="{D3FCB62D-6CD7-476D-87C5-5A38E20D21DF}">
      <dgm:prSet/>
      <dgm:spPr/>
      <dgm:t>
        <a:bodyPr/>
        <a:lstStyle/>
        <a:p>
          <a:endParaRPr lang="en-US"/>
        </a:p>
      </dgm:t>
    </dgm:pt>
    <dgm:pt modelId="{15788799-DDBB-4BEB-9F8A-2636723C54CA}" type="sibTrans" cxnId="{D3FCB62D-6CD7-476D-87C5-5A38E20D21DF}">
      <dgm:prSet/>
      <dgm:spPr/>
      <dgm:t>
        <a:bodyPr/>
        <a:lstStyle/>
        <a:p>
          <a:endParaRPr lang="en-US"/>
        </a:p>
      </dgm:t>
    </dgm:pt>
    <dgm:pt modelId="{B2CB2C62-349E-4C23-B7FC-9B08A85B33F9}">
      <dgm:prSet/>
      <dgm:spPr/>
      <dgm:t>
        <a:bodyPr/>
        <a:lstStyle/>
        <a:p>
          <a:r>
            <a:rPr lang="en-US"/>
            <a:t>Asbestos waste for both BWAP and Clive disposal</a:t>
          </a:r>
        </a:p>
      </dgm:t>
    </dgm:pt>
    <dgm:pt modelId="{C66B6EE9-0BC6-424B-B392-1AB656CDE9D7}" type="parTrans" cxnId="{B5CA1AF2-BD69-4E3D-BE40-BBDFCDD2CF3C}">
      <dgm:prSet/>
      <dgm:spPr/>
      <dgm:t>
        <a:bodyPr/>
        <a:lstStyle/>
        <a:p>
          <a:endParaRPr lang="en-US"/>
        </a:p>
      </dgm:t>
    </dgm:pt>
    <dgm:pt modelId="{D664284B-65B0-4E95-9CFB-3EE3F3949533}" type="sibTrans" cxnId="{B5CA1AF2-BD69-4E3D-BE40-BBDFCDD2CF3C}">
      <dgm:prSet/>
      <dgm:spPr/>
      <dgm:t>
        <a:bodyPr/>
        <a:lstStyle/>
        <a:p>
          <a:endParaRPr lang="en-US"/>
        </a:p>
      </dgm:t>
    </dgm:pt>
    <dgm:pt modelId="{025F1F9D-D4D9-43CF-A0E5-281C4730B67E}">
      <dgm:prSet/>
      <dgm:spPr/>
      <dgm:t>
        <a:bodyPr/>
        <a:lstStyle/>
        <a:p>
          <a:r>
            <a:rPr lang="en-US"/>
            <a:t>Soils</a:t>
          </a:r>
        </a:p>
      </dgm:t>
    </dgm:pt>
    <dgm:pt modelId="{D1A98560-FF85-4044-A33A-E1F1043DC0C9}" type="parTrans" cxnId="{74E424BE-6DEB-4237-A80D-774B4820E338}">
      <dgm:prSet/>
      <dgm:spPr/>
      <dgm:t>
        <a:bodyPr/>
        <a:lstStyle/>
        <a:p>
          <a:endParaRPr lang="en-US"/>
        </a:p>
      </dgm:t>
    </dgm:pt>
    <dgm:pt modelId="{9511B607-76EC-4139-9CCF-7E34C002E090}" type="sibTrans" cxnId="{74E424BE-6DEB-4237-A80D-774B4820E338}">
      <dgm:prSet/>
      <dgm:spPr/>
      <dgm:t>
        <a:bodyPr/>
        <a:lstStyle/>
        <a:p>
          <a:endParaRPr lang="en-US"/>
        </a:p>
      </dgm:t>
    </dgm:pt>
    <dgm:pt modelId="{E88B1B92-A24B-408F-8D5C-1E1F1D3B2E37}">
      <dgm:prSet/>
      <dgm:spPr/>
      <dgm:t>
        <a:bodyPr/>
        <a:lstStyle/>
        <a:p>
          <a:r>
            <a:rPr lang="en-US" dirty="0"/>
            <a:t>Sludges – Wastewater, Sewer, Pond, etc.</a:t>
          </a:r>
        </a:p>
      </dgm:t>
    </dgm:pt>
    <dgm:pt modelId="{E9673097-1AB7-4FF1-8753-6CBB4741AC09}" type="parTrans" cxnId="{B0940DFF-BF9B-4881-9D56-3BD33A0CB278}">
      <dgm:prSet/>
      <dgm:spPr/>
      <dgm:t>
        <a:bodyPr/>
        <a:lstStyle/>
        <a:p>
          <a:endParaRPr lang="en-US"/>
        </a:p>
      </dgm:t>
    </dgm:pt>
    <dgm:pt modelId="{CF6696B5-65CC-49C8-8DCD-20717DDD68DD}" type="sibTrans" cxnId="{B0940DFF-BF9B-4881-9D56-3BD33A0CB278}">
      <dgm:prSet/>
      <dgm:spPr/>
      <dgm:t>
        <a:bodyPr/>
        <a:lstStyle/>
        <a:p>
          <a:endParaRPr lang="en-US"/>
        </a:p>
      </dgm:t>
    </dgm:pt>
    <dgm:pt modelId="{92A219CD-E84C-445A-8B61-1D53A6992FBE}">
      <dgm:prSet/>
      <dgm:spPr/>
      <dgm:t>
        <a:bodyPr/>
        <a:lstStyle/>
        <a:p>
          <a:r>
            <a:rPr lang="en-US"/>
            <a:t>Building Debris</a:t>
          </a:r>
        </a:p>
      </dgm:t>
    </dgm:pt>
    <dgm:pt modelId="{46EA6F23-0468-4A11-9CA7-33D42F0AFC86}" type="parTrans" cxnId="{860C932B-066F-41F6-AB38-E9E4D9FEE33D}">
      <dgm:prSet/>
      <dgm:spPr/>
      <dgm:t>
        <a:bodyPr/>
        <a:lstStyle/>
        <a:p>
          <a:endParaRPr lang="en-US"/>
        </a:p>
      </dgm:t>
    </dgm:pt>
    <dgm:pt modelId="{9162EC5E-8D29-417D-BDC0-76AFB7556510}" type="sibTrans" cxnId="{860C932B-066F-41F6-AB38-E9E4D9FEE33D}">
      <dgm:prSet/>
      <dgm:spPr/>
      <dgm:t>
        <a:bodyPr/>
        <a:lstStyle/>
        <a:p>
          <a:endParaRPr lang="en-US"/>
        </a:p>
      </dgm:t>
    </dgm:pt>
    <dgm:pt modelId="{231DA594-771E-4ED6-93A7-B3E6E1F8B2D8}" type="pres">
      <dgm:prSet presAssocID="{807928BB-F710-4853-93DD-C9287C7DB953}" presName="vert0" presStyleCnt="0">
        <dgm:presLayoutVars>
          <dgm:dir/>
          <dgm:animOne val="branch"/>
          <dgm:animLvl val="lvl"/>
        </dgm:presLayoutVars>
      </dgm:prSet>
      <dgm:spPr/>
    </dgm:pt>
    <dgm:pt modelId="{74B20A71-EA6B-4D7D-9FCD-711848C48B0E}" type="pres">
      <dgm:prSet presAssocID="{D853A36D-4100-43F2-A384-935EDE4898F6}" presName="thickLine" presStyleLbl="alignNode1" presStyleIdx="0" presStyleCnt="8" custLinFactNeighborY="-3113"/>
      <dgm:spPr/>
    </dgm:pt>
    <dgm:pt modelId="{9937F4E7-6620-428B-AE00-29D118AE7DEE}" type="pres">
      <dgm:prSet presAssocID="{D853A36D-4100-43F2-A384-935EDE4898F6}" presName="horz1" presStyleCnt="0"/>
      <dgm:spPr/>
    </dgm:pt>
    <dgm:pt modelId="{FE7C62E1-3A84-43A8-8AA7-E1ADA3256E41}" type="pres">
      <dgm:prSet presAssocID="{D853A36D-4100-43F2-A384-935EDE4898F6}" presName="tx1" presStyleLbl="revTx" presStyleIdx="0" presStyleCnt="8"/>
      <dgm:spPr/>
    </dgm:pt>
    <dgm:pt modelId="{636DD3A1-331F-4906-A2F5-F4B72C3A2AC1}" type="pres">
      <dgm:prSet presAssocID="{D853A36D-4100-43F2-A384-935EDE4898F6}" presName="vert1" presStyleCnt="0"/>
      <dgm:spPr/>
    </dgm:pt>
    <dgm:pt modelId="{A5FF006B-6B32-4FDD-AB04-4CA707FA855D}" type="pres">
      <dgm:prSet presAssocID="{3A6D1104-B71D-49A1-8ABB-08F277D5ABC4}" presName="thickLine" presStyleLbl="alignNode1" presStyleIdx="1" presStyleCnt="8"/>
      <dgm:spPr/>
    </dgm:pt>
    <dgm:pt modelId="{272F3796-F510-463E-A61D-2A9955AE3C03}" type="pres">
      <dgm:prSet presAssocID="{3A6D1104-B71D-49A1-8ABB-08F277D5ABC4}" presName="horz1" presStyleCnt="0"/>
      <dgm:spPr/>
    </dgm:pt>
    <dgm:pt modelId="{A2728B3B-B7BB-4872-BF3E-372564F498EC}" type="pres">
      <dgm:prSet presAssocID="{3A6D1104-B71D-49A1-8ABB-08F277D5ABC4}" presName="tx1" presStyleLbl="revTx" presStyleIdx="1" presStyleCnt="8"/>
      <dgm:spPr/>
    </dgm:pt>
    <dgm:pt modelId="{FEEBC4A1-03A2-4148-A7DB-FE9B1CA1B512}" type="pres">
      <dgm:prSet presAssocID="{3A6D1104-B71D-49A1-8ABB-08F277D5ABC4}" presName="vert1" presStyleCnt="0"/>
      <dgm:spPr/>
    </dgm:pt>
    <dgm:pt modelId="{C274A18A-91D7-4F00-AA08-A2A44237A31A}" type="pres">
      <dgm:prSet presAssocID="{1EEAA707-3B08-45F1-93C8-872BF1AB4DC8}" presName="thickLine" presStyleLbl="alignNode1" presStyleIdx="2" presStyleCnt="8"/>
      <dgm:spPr/>
    </dgm:pt>
    <dgm:pt modelId="{46CE3292-0C26-4F5C-89C7-668B80E5496A}" type="pres">
      <dgm:prSet presAssocID="{1EEAA707-3B08-45F1-93C8-872BF1AB4DC8}" presName="horz1" presStyleCnt="0"/>
      <dgm:spPr/>
    </dgm:pt>
    <dgm:pt modelId="{19F26194-5D43-4314-B409-489CDFC5C596}" type="pres">
      <dgm:prSet presAssocID="{1EEAA707-3B08-45F1-93C8-872BF1AB4DC8}" presName="tx1" presStyleLbl="revTx" presStyleIdx="2" presStyleCnt="8"/>
      <dgm:spPr/>
    </dgm:pt>
    <dgm:pt modelId="{8BE2C778-58B9-4AFF-8174-2B7D34CE4933}" type="pres">
      <dgm:prSet presAssocID="{1EEAA707-3B08-45F1-93C8-872BF1AB4DC8}" presName="vert1" presStyleCnt="0"/>
      <dgm:spPr/>
    </dgm:pt>
    <dgm:pt modelId="{DCA74D23-6231-41BB-A6BA-D554F26DB34B}" type="pres">
      <dgm:prSet presAssocID="{02F36320-66C2-42A4-9ED7-C4923093B0CD}" presName="thickLine" presStyleLbl="alignNode1" presStyleIdx="3" presStyleCnt="8"/>
      <dgm:spPr/>
    </dgm:pt>
    <dgm:pt modelId="{BE10F163-5F39-4CBF-B870-279B0AFEC4AF}" type="pres">
      <dgm:prSet presAssocID="{02F36320-66C2-42A4-9ED7-C4923093B0CD}" presName="horz1" presStyleCnt="0"/>
      <dgm:spPr/>
    </dgm:pt>
    <dgm:pt modelId="{16FE6423-6E25-4F55-B5D7-4C2A3FB68B7B}" type="pres">
      <dgm:prSet presAssocID="{02F36320-66C2-42A4-9ED7-C4923093B0CD}" presName="tx1" presStyleLbl="revTx" presStyleIdx="3" presStyleCnt="8"/>
      <dgm:spPr/>
    </dgm:pt>
    <dgm:pt modelId="{1B364134-41E0-41AA-823A-7285C13D9870}" type="pres">
      <dgm:prSet presAssocID="{02F36320-66C2-42A4-9ED7-C4923093B0CD}" presName="vert1" presStyleCnt="0"/>
      <dgm:spPr/>
    </dgm:pt>
    <dgm:pt modelId="{6A09AC13-8194-4B61-A7E0-B5F2AE686197}" type="pres">
      <dgm:prSet presAssocID="{B2CB2C62-349E-4C23-B7FC-9B08A85B33F9}" presName="thickLine" presStyleLbl="alignNode1" presStyleIdx="4" presStyleCnt="8"/>
      <dgm:spPr/>
    </dgm:pt>
    <dgm:pt modelId="{219AA0AE-77AB-483B-BF56-A71EA1D4637D}" type="pres">
      <dgm:prSet presAssocID="{B2CB2C62-349E-4C23-B7FC-9B08A85B33F9}" presName="horz1" presStyleCnt="0"/>
      <dgm:spPr/>
    </dgm:pt>
    <dgm:pt modelId="{7CF40C15-494B-488E-B4B1-755C2919F78F}" type="pres">
      <dgm:prSet presAssocID="{B2CB2C62-349E-4C23-B7FC-9B08A85B33F9}" presName="tx1" presStyleLbl="revTx" presStyleIdx="4" presStyleCnt="8"/>
      <dgm:spPr/>
    </dgm:pt>
    <dgm:pt modelId="{073DD715-4052-425F-9B03-F4E9AF788239}" type="pres">
      <dgm:prSet presAssocID="{B2CB2C62-349E-4C23-B7FC-9B08A85B33F9}" presName="vert1" presStyleCnt="0"/>
      <dgm:spPr/>
    </dgm:pt>
    <dgm:pt modelId="{BC6CA3E8-394C-4C4B-B2C6-A3FA6661496E}" type="pres">
      <dgm:prSet presAssocID="{025F1F9D-D4D9-43CF-A0E5-281C4730B67E}" presName="thickLine" presStyleLbl="alignNode1" presStyleIdx="5" presStyleCnt="8"/>
      <dgm:spPr/>
    </dgm:pt>
    <dgm:pt modelId="{69C54204-D338-42A2-9AAC-45946CE29D1F}" type="pres">
      <dgm:prSet presAssocID="{025F1F9D-D4D9-43CF-A0E5-281C4730B67E}" presName="horz1" presStyleCnt="0"/>
      <dgm:spPr/>
    </dgm:pt>
    <dgm:pt modelId="{764EB13A-C98E-4401-B1F1-D8CA3B24854E}" type="pres">
      <dgm:prSet presAssocID="{025F1F9D-D4D9-43CF-A0E5-281C4730B67E}" presName="tx1" presStyleLbl="revTx" presStyleIdx="5" presStyleCnt="8"/>
      <dgm:spPr/>
    </dgm:pt>
    <dgm:pt modelId="{4F84C203-115E-44A6-B5E8-3BD26A3F15BC}" type="pres">
      <dgm:prSet presAssocID="{025F1F9D-D4D9-43CF-A0E5-281C4730B67E}" presName="vert1" presStyleCnt="0"/>
      <dgm:spPr/>
    </dgm:pt>
    <dgm:pt modelId="{41DEFC71-2EFF-4B10-8BD9-C707C3424F06}" type="pres">
      <dgm:prSet presAssocID="{E88B1B92-A24B-408F-8D5C-1E1F1D3B2E37}" presName="thickLine" presStyleLbl="alignNode1" presStyleIdx="6" presStyleCnt="8"/>
      <dgm:spPr/>
    </dgm:pt>
    <dgm:pt modelId="{607433B5-DDE2-4857-8380-AD9F02F5DC82}" type="pres">
      <dgm:prSet presAssocID="{E88B1B92-A24B-408F-8D5C-1E1F1D3B2E37}" presName="horz1" presStyleCnt="0"/>
      <dgm:spPr/>
    </dgm:pt>
    <dgm:pt modelId="{EF334873-51F6-4882-84C2-7D3070D1F5AB}" type="pres">
      <dgm:prSet presAssocID="{E88B1B92-A24B-408F-8D5C-1E1F1D3B2E37}" presName="tx1" presStyleLbl="revTx" presStyleIdx="6" presStyleCnt="8"/>
      <dgm:spPr/>
    </dgm:pt>
    <dgm:pt modelId="{C45BECC3-CEE1-4EE3-913F-F82AB4DACF4D}" type="pres">
      <dgm:prSet presAssocID="{E88B1B92-A24B-408F-8D5C-1E1F1D3B2E37}" presName="vert1" presStyleCnt="0"/>
      <dgm:spPr/>
    </dgm:pt>
    <dgm:pt modelId="{B0B74092-3BA0-4924-B40D-848D5AB25548}" type="pres">
      <dgm:prSet presAssocID="{92A219CD-E84C-445A-8B61-1D53A6992FBE}" presName="thickLine" presStyleLbl="alignNode1" presStyleIdx="7" presStyleCnt="8"/>
      <dgm:spPr/>
    </dgm:pt>
    <dgm:pt modelId="{EEF6A360-0E6C-4B14-B03A-E24B833C7B23}" type="pres">
      <dgm:prSet presAssocID="{92A219CD-E84C-445A-8B61-1D53A6992FBE}" presName="horz1" presStyleCnt="0"/>
      <dgm:spPr/>
    </dgm:pt>
    <dgm:pt modelId="{B22C41A6-56DA-4B1D-95A1-748DDC627E6B}" type="pres">
      <dgm:prSet presAssocID="{92A219CD-E84C-445A-8B61-1D53A6992FBE}" presName="tx1" presStyleLbl="revTx" presStyleIdx="7" presStyleCnt="8"/>
      <dgm:spPr/>
    </dgm:pt>
    <dgm:pt modelId="{CDBACDBF-74A4-4A1B-8872-050BAA6BD59A}" type="pres">
      <dgm:prSet presAssocID="{92A219CD-E84C-445A-8B61-1D53A6992FBE}" presName="vert1" presStyleCnt="0"/>
      <dgm:spPr/>
    </dgm:pt>
  </dgm:ptLst>
  <dgm:cxnLst>
    <dgm:cxn modelId="{12415A00-04B0-4F7C-8D5F-2C126A0E2E85}" type="presOf" srcId="{1EEAA707-3B08-45F1-93C8-872BF1AB4DC8}" destId="{19F26194-5D43-4314-B409-489CDFC5C596}" srcOrd="0" destOrd="0" presId="urn:microsoft.com/office/officeart/2008/layout/LinedList"/>
    <dgm:cxn modelId="{8FD19428-EF20-4AC0-B667-1375C57DA6AC}" type="presOf" srcId="{807928BB-F710-4853-93DD-C9287C7DB953}" destId="{231DA594-771E-4ED6-93A7-B3E6E1F8B2D8}" srcOrd="0" destOrd="0" presId="urn:microsoft.com/office/officeart/2008/layout/LinedList"/>
    <dgm:cxn modelId="{1781902A-8FC7-4721-88E0-5E718CC3FA15}" type="presOf" srcId="{3A6D1104-B71D-49A1-8ABB-08F277D5ABC4}" destId="{A2728B3B-B7BB-4872-BF3E-372564F498EC}" srcOrd="0" destOrd="0" presId="urn:microsoft.com/office/officeart/2008/layout/LinedList"/>
    <dgm:cxn modelId="{860C932B-066F-41F6-AB38-E9E4D9FEE33D}" srcId="{807928BB-F710-4853-93DD-C9287C7DB953}" destId="{92A219CD-E84C-445A-8B61-1D53A6992FBE}" srcOrd="7" destOrd="0" parTransId="{46EA6F23-0468-4A11-9CA7-33D42F0AFC86}" sibTransId="{9162EC5E-8D29-417D-BDC0-76AFB7556510}"/>
    <dgm:cxn modelId="{D3FCB62D-6CD7-476D-87C5-5A38E20D21DF}" srcId="{807928BB-F710-4853-93DD-C9287C7DB953}" destId="{02F36320-66C2-42A4-9ED7-C4923093B0CD}" srcOrd="3" destOrd="0" parTransId="{B2683400-9836-453B-A6FD-AF565A6E1629}" sibTransId="{15788799-DDBB-4BEB-9F8A-2636723C54CA}"/>
    <dgm:cxn modelId="{A3D5953D-DB47-4C9B-A79F-A99B4C70059D}" type="presOf" srcId="{92A219CD-E84C-445A-8B61-1D53A6992FBE}" destId="{B22C41A6-56DA-4B1D-95A1-748DDC627E6B}" srcOrd="0" destOrd="0" presId="urn:microsoft.com/office/officeart/2008/layout/LinedList"/>
    <dgm:cxn modelId="{974D2A3F-6CAA-4B1F-8578-C7A9B618C603}" type="presOf" srcId="{025F1F9D-D4D9-43CF-A0E5-281C4730B67E}" destId="{764EB13A-C98E-4401-B1F1-D8CA3B24854E}" srcOrd="0" destOrd="0" presId="urn:microsoft.com/office/officeart/2008/layout/LinedList"/>
    <dgm:cxn modelId="{26098D79-0813-439D-A9D7-A372882C3FBC}" type="presOf" srcId="{D853A36D-4100-43F2-A384-935EDE4898F6}" destId="{FE7C62E1-3A84-43A8-8AA7-E1ADA3256E41}" srcOrd="0" destOrd="0" presId="urn:microsoft.com/office/officeart/2008/layout/LinedList"/>
    <dgm:cxn modelId="{220A7A81-A6C4-4A07-BBA9-0455BC29FA19}" type="presOf" srcId="{02F36320-66C2-42A4-9ED7-C4923093B0CD}" destId="{16FE6423-6E25-4F55-B5D7-4C2A3FB68B7B}" srcOrd="0" destOrd="0" presId="urn:microsoft.com/office/officeart/2008/layout/LinedList"/>
    <dgm:cxn modelId="{9E882485-0945-48B3-9617-BAA4E5A1711A}" type="presOf" srcId="{E88B1B92-A24B-408F-8D5C-1E1F1D3B2E37}" destId="{EF334873-51F6-4882-84C2-7D3070D1F5AB}" srcOrd="0" destOrd="0" presId="urn:microsoft.com/office/officeart/2008/layout/LinedList"/>
    <dgm:cxn modelId="{AC2A998A-262A-4430-A69D-64F9BC791B26}" srcId="{807928BB-F710-4853-93DD-C9287C7DB953}" destId="{1EEAA707-3B08-45F1-93C8-872BF1AB4DC8}" srcOrd="2" destOrd="0" parTransId="{E3C3FE8A-FB32-4335-A17B-5DC133F1D679}" sibTransId="{95765009-11D3-4295-A613-BDF1088E3476}"/>
    <dgm:cxn modelId="{F8B2FF96-BCF2-4C53-88B1-BAB2CAC22CF1}" type="presOf" srcId="{B2CB2C62-349E-4C23-B7FC-9B08A85B33F9}" destId="{7CF40C15-494B-488E-B4B1-755C2919F78F}" srcOrd="0" destOrd="0" presId="urn:microsoft.com/office/officeart/2008/layout/LinedList"/>
    <dgm:cxn modelId="{66D960BA-5267-4347-B730-861674D16167}" srcId="{807928BB-F710-4853-93DD-C9287C7DB953}" destId="{3A6D1104-B71D-49A1-8ABB-08F277D5ABC4}" srcOrd="1" destOrd="0" parTransId="{FF4D0F92-5F54-40F5-AC80-6C853124346F}" sibTransId="{50226C27-8382-443E-976F-C57C06AA9D66}"/>
    <dgm:cxn modelId="{74E424BE-6DEB-4237-A80D-774B4820E338}" srcId="{807928BB-F710-4853-93DD-C9287C7DB953}" destId="{025F1F9D-D4D9-43CF-A0E5-281C4730B67E}" srcOrd="5" destOrd="0" parTransId="{D1A98560-FF85-4044-A33A-E1F1043DC0C9}" sibTransId="{9511B607-76EC-4139-9CCF-7E34C002E090}"/>
    <dgm:cxn modelId="{AE418ECE-FC0E-4D29-A972-5819F1C70BEC}" srcId="{807928BB-F710-4853-93DD-C9287C7DB953}" destId="{D853A36D-4100-43F2-A384-935EDE4898F6}" srcOrd="0" destOrd="0" parTransId="{7CC626AA-AB25-435D-90B0-53F3A7B59E3B}" sibTransId="{E1D0F9D7-6C98-40DD-B5B0-454B39D62706}"/>
    <dgm:cxn modelId="{B5CA1AF2-BD69-4E3D-BE40-BBDFCDD2CF3C}" srcId="{807928BB-F710-4853-93DD-C9287C7DB953}" destId="{B2CB2C62-349E-4C23-B7FC-9B08A85B33F9}" srcOrd="4" destOrd="0" parTransId="{C66B6EE9-0BC6-424B-B392-1AB656CDE9D7}" sibTransId="{D664284B-65B0-4E95-9CFB-3EE3F3949533}"/>
    <dgm:cxn modelId="{B0940DFF-BF9B-4881-9D56-3BD33A0CB278}" srcId="{807928BB-F710-4853-93DD-C9287C7DB953}" destId="{E88B1B92-A24B-408F-8D5C-1E1F1D3B2E37}" srcOrd="6" destOrd="0" parTransId="{E9673097-1AB7-4FF1-8753-6CBB4741AC09}" sibTransId="{CF6696B5-65CC-49C8-8DCD-20717DDD68DD}"/>
    <dgm:cxn modelId="{3FCB7CA0-5AA1-490F-90DB-A6C3CAAAEDD9}" type="presParOf" srcId="{231DA594-771E-4ED6-93A7-B3E6E1F8B2D8}" destId="{74B20A71-EA6B-4D7D-9FCD-711848C48B0E}" srcOrd="0" destOrd="0" presId="urn:microsoft.com/office/officeart/2008/layout/LinedList"/>
    <dgm:cxn modelId="{28332DBE-ECFD-48EE-AC43-6C2478CB3746}" type="presParOf" srcId="{231DA594-771E-4ED6-93A7-B3E6E1F8B2D8}" destId="{9937F4E7-6620-428B-AE00-29D118AE7DEE}" srcOrd="1" destOrd="0" presId="urn:microsoft.com/office/officeart/2008/layout/LinedList"/>
    <dgm:cxn modelId="{EF5BD7BB-F468-4F95-81B1-EF62D1B4AFA6}" type="presParOf" srcId="{9937F4E7-6620-428B-AE00-29D118AE7DEE}" destId="{FE7C62E1-3A84-43A8-8AA7-E1ADA3256E41}" srcOrd="0" destOrd="0" presId="urn:microsoft.com/office/officeart/2008/layout/LinedList"/>
    <dgm:cxn modelId="{871F2D07-8E3F-4E1E-827C-217B1D6DD7E8}" type="presParOf" srcId="{9937F4E7-6620-428B-AE00-29D118AE7DEE}" destId="{636DD3A1-331F-4906-A2F5-F4B72C3A2AC1}" srcOrd="1" destOrd="0" presId="urn:microsoft.com/office/officeart/2008/layout/LinedList"/>
    <dgm:cxn modelId="{30822EEC-809F-44B4-B4EE-7784800BD4FD}" type="presParOf" srcId="{231DA594-771E-4ED6-93A7-B3E6E1F8B2D8}" destId="{A5FF006B-6B32-4FDD-AB04-4CA707FA855D}" srcOrd="2" destOrd="0" presId="urn:microsoft.com/office/officeart/2008/layout/LinedList"/>
    <dgm:cxn modelId="{7EF17A51-6CA2-4E3F-9CB4-417BFF0CF92C}" type="presParOf" srcId="{231DA594-771E-4ED6-93A7-B3E6E1F8B2D8}" destId="{272F3796-F510-463E-A61D-2A9955AE3C03}" srcOrd="3" destOrd="0" presId="urn:microsoft.com/office/officeart/2008/layout/LinedList"/>
    <dgm:cxn modelId="{86220C68-1DC3-4AAA-B0F4-1843EB10CFDA}" type="presParOf" srcId="{272F3796-F510-463E-A61D-2A9955AE3C03}" destId="{A2728B3B-B7BB-4872-BF3E-372564F498EC}" srcOrd="0" destOrd="0" presId="urn:microsoft.com/office/officeart/2008/layout/LinedList"/>
    <dgm:cxn modelId="{863C1007-AEEF-4A97-97E6-95C9A030684F}" type="presParOf" srcId="{272F3796-F510-463E-A61D-2A9955AE3C03}" destId="{FEEBC4A1-03A2-4148-A7DB-FE9B1CA1B512}" srcOrd="1" destOrd="0" presId="urn:microsoft.com/office/officeart/2008/layout/LinedList"/>
    <dgm:cxn modelId="{98D50848-148C-4761-B7B3-5E2E35C1973B}" type="presParOf" srcId="{231DA594-771E-4ED6-93A7-B3E6E1F8B2D8}" destId="{C274A18A-91D7-4F00-AA08-A2A44237A31A}" srcOrd="4" destOrd="0" presId="urn:microsoft.com/office/officeart/2008/layout/LinedList"/>
    <dgm:cxn modelId="{2D2CED27-B810-4B09-8D0D-B865345E92C2}" type="presParOf" srcId="{231DA594-771E-4ED6-93A7-B3E6E1F8B2D8}" destId="{46CE3292-0C26-4F5C-89C7-668B80E5496A}" srcOrd="5" destOrd="0" presId="urn:microsoft.com/office/officeart/2008/layout/LinedList"/>
    <dgm:cxn modelId="{0852EC62-40C5-42CC-8B49-BCA1F4E1C784}" type="presParOf" srcId="{46CE3292-0C26-4F5C-89C7-668B80E5496A}" destId="{19F26194-5D43-4314-B409-489CDFC5C596}" srcOrd="0" destOrd="0" presId="urn:microsoft.com/office/officeart/2008/layout/LinedList"/>
    <dgm:cxn modelId="{CADDDB3D-5997-4DA8-AEB2-C4D5941C190B}" type="presParOf" srcId="{46CE3292-0C26-4F5C-89C7-668B80E5496A}" destId="{8BE2C778-58B9-4AFF-8174-2B7D34CE4933}" srcOrd="1" destOrd="0" presId="urn:microsoft.com/office/officeart/2008/layout/LinedList"/>
    <dgm:cxn modelId="{79DB347C-56F9-4319-AC67-DC13DF4F4D47}" type="presParOf" srcId="{231DA594-771E-4ED6-93A7-B3E6E1F8B2D8}" destId="{DCA74D23-6231-41BB-A6BA-D554F26DB34B}" srcOrd="6" destOrd="0" presId="urn:microsoft.com/office/officeart/2008/layout/LinedList"/>
    <dgm:cxn modelId="{2183E8B5-75B6-4F3D-AB22-0FBECB3316B7}" type="presParOf" srcId="{231DA594-771E-4ED6-93A7-B3E6E1F8B2D8}" destId="{BE10F163-5F39-4CBF-B870-279B0AFEC4AF}" srcOrd="7" destOrd="0" presId="urn:microsoft.com/office/officeart/2008/layout/LinedList"/>
    <dgm:cxn modelId="{C99D7855-522A-413D-8164-49EB6B6C50A4}" type="presParOf" srcId="{BE10F163-5F39-4CBF-B870-279B0AFEC4AF}" destId="{16FE6423-6E25-4F55-B5D7-4C2A3FB68B7B}" srcOrd="0" destOrd="0" presId="urn:microsoft.com/office/officeart/2008/layout/LinedList"/>
    <dgm:cxn modelId="{609A4566-D330-4D43-A8EA-A290DEE94A04}" type="presParOf" srcId="{BE10F163-5F39-4CBF-B870-279B0AFEC4AF}" destId="{1B364134-41E0-41AA-823A-7285C13D9870}" srcOrd="1" destOrd="0" presId="urn:microsoft.com/office/officeart/2008/layout/LinedList"/>
    <dgm:cxn modelId="{6D9809A1-A25E-45CE-8C4F-A838D1C5724B}" type="presParOf" srcId="{231DA594-771E-4ED6-93A7-B3E6E1F8B2D8}" destId="{6A09AC13-8194-4B61-A7E0-B5F2AE686197}" srcOrd="8" destOrd="0" presId="urn:microsoft.com/office/officeart/2008/layout/LinedList"/>
    <dgm:cxn modelId="{7DC58EC7-814E-4648-8ABB-395561BFEC0C}" type="presParOf" srcId="{231DA594-771E-4ED6-93A7-B3E6E1F8B2D8}" destId="{219AA0AE-77AB-483B-BF56-A71EA1D4637D}" srcOrd="9" destOrd="0" presId="urn:microsoft.com/office/officeart/2008/layout/LinedList"/>
    <dgm:cxn modelId="{EDD05BFD-34C1-4313-BF15-0F81E2C05F9E}" type="presParOf" srcId="{219AA0AE-77AB-483B-BF56-A71EA1D4637D}" destId="{7CF40C15-494B-488E-B4B1-755C2919F78F}" srcOrd="0" destOrd="0" presId="urn:microsoft.com/office/officeart/2008/layout/LinedList"/>
    <dgm:cxn modelId="{0829EF51-835A-4646-BF05-CDA2C95EE29C}" type="presParOf" srcId="{219AA0AE-77AB-483B-BF56-A71EA1D4637D}" destId="{073DD715-4052-425F-9B03-F4E9AF788239}" srcOrd="1" destOrd="0" presId="urn:microsoft.com/office/officeart/2008/layout/LinedList"/>
    <dgm:cxn modelId="{2315EC31-28AA-443B-AEC7-023ACE251AC5}" type="presParOf" srcId="{231DA594-771E-4ED6-93A7-B3E6E1F8B2D8}" destId="{BC6CA3E8-394C-4C4B-B2C6-A3FA6661496E}" srcOrd="10" destOrd="0" presId="urn:microsoft.com/office/officeart/2008/layout/LinedList"/>
    <dgm:cxn modelId="{AA6E5D2E-17EB-492A-BFBD-0DB08511CCCC}" type="presParOf" srcId="{231DA594-771E-4ED6-93A7-B3E6E1F8B2D8}" destId="{69C54204-D338-42A2-9AAC-45946CE29D1F}" srcOrd="11" destOrd="0" presId="urn:microsoft.com/office/officeart/2008/layout/LinedList"/>
    <dgm:cxn modelId="{3A69B09B-CDF4-4CEC-B51B-475792CE7FBA}" type="presParOf" srcId="{69C54204-D338-42A2-9AAC-45946CE29D1F}" destId="{764EB13A-C98E-4401-B1F1-D8CA3B24854E}" srcOrd="0" destOrd="0" presId="urn:microsoft.com/office/officeart/2008/layout/LinedList"/>
    <dgm:cxn modelId="{FDFE19CD-E1B8-49D8-A547-7E1CFB2B82BA}" type="presParOf" srcId="{69C54204-D338-42A2-9AAC-45946CE29D1F}" destId="{4F84C203-115E-44A6-B5E8-3BD26A3F15BC}" srcOrd="1" destOrd="0" presId="urn:microsoft.com/office/officeart/2008/layout/LinedList"/>
    <dgm:cxn modelId="{B168F9BC-2958-42E5-B3C6-22CFAC715AC3}" type="presParOf" srcId="{231DA594-771E-4ED6-93A7-B3E6E1F8B2D8}" destId="{41DEFC71-2EFF-4B10-8BD9-C707C3424F06}" srcOrd="12" destOrd="0" presId="urn:microsoft.com/office/officeart/2008/layout/LinedList"/>
    <dgm:cxn modelId="{97D7C018-C1CE-43CE-B6C7-19E0265D9224}" type="presParOf" srcId="{231DA594-771E-4ED6-93A7-B3E6E1F8B2D8}" destId="{607433B5-DDE2-4857-8380-AD9F02F5DC82}" srcOrd="13" destOrd="0" presId="urn:microsoft.com/office/officeart/2008/layout/LinedList"/>
    <dgm:cxn modelId="{125A59AB-19E3-4D10-8D8B-65D239505D41}" type="presParOf" srcId="{607433B5-DDE2-4857-8380-AD9F02F5DC82}" destId="{EF334873-51F6-4882-84C2-7D3070D1F5AB}" srcOrd="0" destOrd="0" presId="urn:microsoft.com/office/officeart/2008/layout/LinedList"/>
    <dgm:cxn modelId="{3DF53409-562B-4357-BCC4-AC3F03063B84}" type="presParOf" srcId="{607433B5-DDE2-4857-8380-AD9F02F5DC82}" destId="{C45BECC3-CEE1-4EE3-913F-F82AB4DACF4D}" srcOrd="1" destOrd="0" presId="urn:microsoft.com/office/officeart/2008/layout/LinedList"/>
    <dgm:cxn modelId="{9FCBAE29-756B-4296-912F-EA1D2C2CFEC4}" type="presParOf" srcId="{231DA594-771E-4ED6-93A7-B3E6E1F8B2D8}" destId="{B0B74092-3BA0-4924-B40D-848D5AB25548}" srcOrd="14" destOrd="0" presId="urn:microsoft.com/office/officeart/2008/layout/LinedList"/>
    <dgm:cxn modelId="{0DB046CA-68E5-4027-91AE-6DCA959C2588}" type="presParOf" srcId="{231DA594-771E-4ED6-93A7-B3E6E1F8B2D8}" destId="{EEF6A360-0E6C-4B14-B03A-E24B833C7B23}" srcOrd="15" destOrd="0" presId="urn:microsoft.com/office/officeart/2008/layout/LinedList"/>
    <dgm:cxn modelId="{8EE911BC-07B2-4B63-833E-C89D6272E8DF}" type="presParOf" srcId="{EEF6A360-0E6C-4B14-B03A-E24B833C7B23}" destId="{B22C41A6-56DA-4B1D-95A1-748DDC627E6B}" srcOrd="0" destOrd="0" presId="urn:microsoft.com/office/officeart/2008/layout/LinedList"/>
    <dgm:cxn modelId="{C2A39719-1AE6-4A74-8F7C-E06F22A6D907}" type="presParOf" srcId="{EEF6A360-0E6C-4B14-B03A-E24B833C7B23}" destId="{CDBACDBF-74A4-4A1B-8872-050BAA6BD59A}"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9306FF-294B-4B82-8BFA-C135EDE09BF5}">
      <dsp:nvSpPr>
        <dsp:cNvPr id="0" name=""/>
        <dsp:cNvSpPr/>
      </dsp:nvSpPr>
      <dsp:spPr>
        <a:xfrm>
          <a:off x="0" y="292926"/>
          <a:ext cx="1074964" cy="644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Barge, Rail, Road Access</a:t>
          </a:r>
        </a:p>
      </dsp:txBody>
      <dsp:txXfrm>
        <a:off x="0" y="292926"/>
        <a:ext cx="1074964" cy="644978"/>
      </dsp:txXfrm>
    </dsp:sp>
    <dsp:sp modelId="{CE477A16-873B-4BEA-BD5C-4417CA1A52EC}">
      <dsp:nvSpPr>
        <dsp:cNvPr id="0" name=""/>
        <dsp:cNvSpPr/>
      </dsp:nvSpPr>
      <dsp:spPr>
        <a:xfrm>
          <a:off x="1182460" y="292926"/>
          <a:ext cx="1074964" cy="644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“Safeshop” Customer Hotshop Rental </a:t>
          </a:r>
        </a:p>
      </dsp:txBody>
      <dsp:txXfrm>
        <a:off x="1182460" y="292926"/>
        <a:ext cx="1074964" cy="644978"/>
      </dsp:txXfrm>
    </dsp:sp>
    <dsp:sp modelId="{1CA2118D-9B41-40A8-B642-CF30D0B0DA02}">
      <dsp:nvSpPr>
        <dsp:cNvPr id="0" name=""/>
        <dsp:cNvSpPr/>
      </dsp:nvSpPr>
      <dsp:spPr>
        <a:xfrm>
          <a:off x="2364920" y="292926"/>
          <a:ext cx="1074964" cy="644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Rad Equipment Storage</a:t>
          </a:r>
        </a:p>
      </dsp:txBody>
      <dsp:txXfrm>
        <a:off x="2364920" y="292926"/>
        <a:ext cx="1074964" cy="644978"/>
      </dsp:txXfrm>
    </dsp:sp>
    <dsp:sp modelId="{0B1F497B-FB45-41E3-8021-F102BCED69F7}">
      <dsp:nvSpPr>
        <dsp:cNvPr id="0" name=""/>
        <dsp:cNvSpPr/>
      </dsp:nvSpPr>
      <dsp:spPr>
        <a:xfrm>
          <a:off x="0" y="1045401"/>
          <a:ext cx="1074964" cy="644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Outage Equipment Service Center</a:t>
          </a:r>
        </a:p>
      </dsp:txBody>
      <dsp:txXfrm>
        <a:off x="0" y="1045401"/>
        <a:ext cx="1074964" cy="644978"/>
      </dsp:txXfrm>
    </dsp:sp>
    <dsp:sp modelId="{B76434C7-E19D-4539-BF38-E84B9D2F72AE}">
      <dsp:nvSpPr>
        <dsp:cNvPr id="0" name=""/>
        <dsp:cNvSpPr/>
      </dsp:nvSpPr>
      <dsp:spPr>
        <a:xfrm>
          <a:off x="1182460" y="1045401"/>
          <a:ext cx="1074964" cy="644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Equipment Decontamination</a:t>
          </a:r>
        </a:p>
      </dsp:txBody>
      <dsp:txXfrm>
        <a:off x="1182460" y="1045401"/>
        <a:ext cx="1074964" cy="644978"/>
      </dsp:txXfrm>
    </dsp:sp>
    <dsp:sp modelId="{82FEE180-69DA-4CCB-AA31-10A688F2DE50}">
      <dsp:nvSpPr>
        <dsp:cNvPr id="0" name=""/>
        <dsp:cNvSpPr/>
      </dsp:nvSpPr>
      <dsp:spPr>
        <a:xfrm>
          <a:off x="2364920" y="1045401"/>
          <a:ext cx="1074964" cy="644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Container Decontamination</a:t>
          </a:r>
        </a:p>
      </dsp:txBody>
      <dsp:txXfrm>
        <a:off x="2364920" y="1045401"/>
        <a:ext cx="1074964" cy="644978"/>
      </dsp:txXfrm>
    </dsp:sp>
    <dsp:sp modelId="{09DAAECE-043F-4DAC-BF51-99D2CAC3F8CF}">
      <dsp:nvSpPr>
        <dsp:cNvPr id="0" name=""/>
        <dsp:cNvSpPr/>
      </dsp:nvSpPr>
      <dsp:spPr>
        <a:xfrm>
          <a:off x="1182460" y="1797876"/>
          <a:ext cx="1074964" cy="64497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444500">
            <a:lnSpc>
              <a:spcPct val="90000"/>
            </a:lnSpc>
            <a:spcBef>
              <a:spcPct val="0"/>
            </a:spcBef>
            <a:spcAft>
              <a:spcPct val="35000"/>
            </a:spcAft>
            <a:buNone/>
          </a:pPr>
          <a:r>
            <a:rPr lang="en-US" sz="1000" kern="1200"/>
            <a:t>Large Component Processing, Storage and Staging</a:t>
          </a:r>
        </a:p>
      </dsp:txBody>
      <dsp:txXfrm>
        <a:off x="1182460" y="1797876"/>
        <a:ext cx="1074964" cy="6449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B20A71-EA6B-4D7D-9FCD-711848C48B0E}">
      <dsp:nvSpPr>
        <dsp:cNvPr id="0" name=""/>
        <dsp:cNvSpPr/>
      </dsp:nvSpPr>
      <dsp:spPr>
        <a:xfrm>
          <a:off x="0" y="0"/>
          <a:ext cx="78867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FE7C62E1-3A84-43A8-8AA7-E1ADA3256E41}">
      <dsp:nvSpPr>
        <dsp:cNvPr id="0" name=""/>
        <dsp:cNvSpPr/>
      </dsp:nvSpPr>
      <dsp:spPr>
        <a:xfrm>
          <a:off x="0" y="0"/>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DAW</a:t>
          </a:r>
        </a:p>
      </dsp:txBody>
      <dsp:txXfrm>
        <a:off x="0" y="0"/>
        <a:ext cx="7886700" cy="407937"/>
      </dsp:txXfrm>
    </dsp:sp>
    <dsp:sp modelId="{A5FF006B-6B32-4FDD-AB04-4CA707FA855D}">
      <dsp:nvSpPr>
        <dsp:cNvPr id="0" name=""/>
        <dsp:cNvSpPr/>
      </dsp:nvSpPr>
      <dsp:spPr>
        <a:xfrm>
          <a:off x="0" y="407937"/>
          <a:ext cx="7886700" cy="0"/>
        </a:xfrm>
        <a:prstGeom prst="line">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A2728B3B-B7BB-4872-BF3E-372564F498EC}">
      <dsp:nvSpPr>
        <dsp:cNvPr id="0" name=""/>
        <dsp:cNvSpPr/>
      </dsp:nvSpPr>
      <dsp:spPr>
        <a:xfrm>
          <a:off x="0" y="407937"/>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Metals</a:t>
          </a:r>
        </a:p>
      </dsp:txBody>
      <dsp:txXfrm>
        <a:off x="0" y="407937"/>
        <a:ext cx="7886700" cy="407937"/>
      </dsp:txXfrm>
    </dsp:sp>
    <dsp:sp modelId="{C274A18A-91D7-4F00-AA08-A2A44237A31A}">
      <dsp:nvSpPr>
        <dsp:cNvPr id="0" name=""/>
        <dsp:cNvSpPr/>
      </dsp:nvSpPr>
      <dsp:spPr>
        <a:xfrm>
          <a:off x="0" y="815875"/>
          <a:ext cx="7886700" cy="0"/>
        </a:xfrm>
        <a:prstGeom prst="line">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9F26194-5D43-4314-B409-489CDFC5C596}">
      <dsp:nvSpPr>
        <dsp:cNvPr id="0" name=""/>
        <dsp:cNvSpPr/>
      </dsp:nvSpPr>
      <dsp:spPr>
        <a:xfrm>
          <a:off x="0" y="815875"/>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Resins – BWAP and/or Disposal </a:t>
          </a:r>
        </a:p>
      </dsp:txBody>
      <dsp:txXfrm>
        <a:off x="0" y="815875"/>
        <a:ext cx="7886700" cy="407937"/>
      </dsp:txXfrm>
    </dsp:sp>
    <dsp:sp modelId="{DCA74D23-6231-41BB-A6BA-D554F26DB34B}">
      <dsp:nvSpPr>
        <dsp:cNvPr id="0" name=""/>
        <dsp:cNvSpPr/>
      </dsp:nvSpPr>
      <dsp:spPr>
        <a:xfrm>
          <a:off x="0" y="1223814"/>
          <a:ext cx="7886700" cy="0"/>
        </a:xfrm>
        <a:prstGeom prst="line">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6FE6423-6E25-4F55-B5D7-4C2A3FB68B7B}">
      <dsp:nvSpPr>
        <dsp:cNvPr id="0" name=""/>
        <dsp:cNvSpPr/>
      </dsp:nvSpPr>
      <dsp:spPr>
        <a:xfrm>
          <a:off x="0" y="1223813"/>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Liquids – Accepted only when contained within a component</a:t>
          </a:r>
        </a:p>
      </dsp:txBody>
      <dsp:txXfrm>
        <a:off x="0" y="1223813"/>
        <a:ext cx="7886700" cy="407937"/>
      </dsp:txXfrm>
    </dsp:sp>
    <dsp:sp modelId="{6A09AC13-8194-4B61-A7E0-B5F2AE686197}">
      <dsp:nvSpPr>
        <dsp:cNvPr id="0" name=""/>
        <dsp:cNvSpPr/>
      </dsp:nvSpPr>
      <dsp:spPr>
        <a:xfrm>
          <a:off x="0" y="1631751"/>
          <a:ext cx="7886700" cy="0"/>
        </a:xfrm>
        <a:prstGeom prst="line">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CF40C15-494B-488E-B4B1-755C2919F78F}">
      <dsp:nvSpPr>
        <dsp:cNvPr id="0" name=""/>
        <dsp:cNvSpPr/>
      </dsp:nvSpPr>
      <dsp:spPr>
        <a:xfrm>
          <a:off x="0" y="1631751"/>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Asbestos waste for both BWAP and Clive disposal</a:t>
          </a:r>
        </a:p>
      </dsp:txBody>
      <dsp:txXfrm>
        <a:off x="0" y="1631751"/>
        <a:ext cx="7886700" cy="407937"/>
      </dsp:txXfrm>
    </dsp:sp>
    <dsp:sp modelId="{BC6CA3E8-394C-4C4B-B2C6-A3FA6661496E}">
      <dsp:nvSpPr>
        <dsp:cNvPr id="0" name=""/>
        <dsp:cNvSpPr/>
      </dsp:nvSpPr>
      <dsp:spPr>
        <a:xfrm>
          <a:off x="0" y="2039690"/>
          <a:ext cx="7886700" cy="0"/>
        </a:xfrm>
        <a:prstGeom prst="line">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764EB13A-C98E-4401-B1F1-D8CA3B24854E}">
      <dsp:nvSpPr>
        <dsp:cNvPr id="0" name=""/>
        <dsp:cNvSpPr/>
      </dsp:nvSpPr>
      <dsp:spPr>
        <a:xfrm>
          <a:off x="0" y="2039689"/>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Soils</a:t>
          </a:r>
        </a:p>
      </dsp:txBody>
      <dsp:txXfrm>
        <a:off x="0" y="2039689"/>
        <a:ext cx="7886700" cy="407937"/>
      </dsp:txXfrm>
    </dsp:sp>
    <dsp:sp modelId="{41DEFC71-2EFF-4B10-8BD9-C707C3424F06}">
      <dsp:nvSpPr>
        <dsp:cNvPr id="0" name=""/>
        <dsp:cNvSpPr/>
      </dsp:nvSpPr>
      <dsp:spPr>
        <a:xfrm>
          <a:off x="0" y="2447628"/>
          <a:ext cx="7886700" cy="0"/>
        </a:xfrm>
        <a:prstGeom prst="line">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EF334873-51F6-4882-84C2-7D3070D1F5AB}">
      <dsp:nvSpPr>
        <dsp:cNvPr id="0" name=""/>
        <dsp:cNvSpPr/>
      </dsp:nvSpPr>
      <dsp:spPr>
        <a:xfrm>
          <a:off x="0" y="2447627"/>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dirty="0"/>
            <a:t>Sludges – Wastewater, Sewer, Pond, etc.</a:t>
          </a:r>
        </a:p>
      </dsp:txBody>
      <dsp:txXfrm>
        <a:off x="0" y="2447627"/>
        <a:ext cx="7886700" cy="407937"/>
      </dsp:txXfrm>
    </dsp:sp>
    <dsp:sp modelId="{B0B74092-3BA0-4924-B40D-848D5AB25548}">
      <dsp:nvSpPr>
        <dsp:cNvPr id="0" name=""/>
        <dsp:cNvSpPr/>
      </dsp:nvSpPr>
      <dsp:spPr>
        <a:xfrm>
          <a:off x="0" y="2855565"/>
          <a:ext cx="7886700"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B22C41A6-56DA-4B1D-95A1-748DDC627E6B}">
      <dsp:nvSpPr>
        <dsp:cNvPr id="0" name=""/>
        <dsp:cNvSpPr/>
      </dsp:nvSpPr>
      <dsp:spPr>
        <a:xfrm>
          <a:off x="0" y="2855565"/>
          <a:ext cx="7886700" cy="4079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Building Debris</a:t>
          </a:r>
        </a:p>
      </dsp:txBody>
      <dsp:txXfrm>
        <a:off x="0" y="2855565"/>
        <a:ext cx="7886700" cy="40793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7906F99-F907-435F-854B-F8294C36B6D4}"/>
              </a:ext>
            </a:extLst>
          </p:cNvPr>
          <p:cNvSpPr>
            <a:spLocks noGrp="1"/>
          </p:cNvSpPr>
          <p:nvPr>
            <p:ph type="hdr" sz="quarter"/>
          </p:nvPr>
        </p:nvSpPr>
        <p:spPr>
          <a:xfrm>
            <a:off x="0" y="0"/>
            <a:ext cx="4160520" cy="367030"/>
          </a:xfrm>
          <a:prstGeom prst="rect">
            <a:avLst/>
          </a:prstGeom>
        </p:spPr>
        <p:txBody>
          <a:bodyPr vert="horz" lIns="96661" tIns="48331" rIns="96661" bIns="48331" rtlCol="0"/>
          <a:lstStyle>
            <a:lvl1pPr algn="l">
              <a:defRPr sz="1300"/>
            </a:lvl1pPr>
          </a:lstStyle>
          <a:p>
            <a:endParaRPr lang="en-US"/>
          </a:p>
        </p:txBody>
      </p:sp>
      <p:sp>
        <p:nvSpPr>
          <p:cNvPr id="3" name="Date Placeholder 2">
            <a:extLst>
              <a:ext uri="{FF2B5EF4-FFF2-40B4-BE49-F238E27FC236}">
                <a16:creationId xmlns:a16="http://schemas.microsoft.com/office/drawing/2014/main" id="{CFAB8BB0-55DD-48A5-9020-A82CE040B2BB}"/>
              </a:ext>
            </a:extLst>
          </p:cNvPr>
          <p:cNvSpPr>
            <a:spLocks noGrp="1"/>
          </p:cNvSpPr>
          <p:nvPr>
            <p:ph type="dt" sz="quarter" idx="1"/>
          </p:nvPr>
        </p:nvSpPr>
        <p:spPr>
          <a:xfrm>
            <a:off x="5438458" y="0"/>
            <a:ext cx="4160520" cy="367030"/>
          </a:xfrm>
          <a:prstGeom prst="rect">
            <a:avLst/>
          </a:prstGeom>
        </p:spPr>
        <p:txBody>
          <a:bodyPr vert="horz" lIns="96661" tIns="48331" rIns="96661" bIns="48331" rtlCol="0"/>
          <a:lstStyle>
            <a:lvl1pPr algn="r">
              <a:defRPr sz="1300"/>
            </a:lvl1pPr>
          </a:lstStyle>
          <a:p>
            <a:fld id="{863352A4-39C5-4ABC-9504-C42997FDF471}" type="datetimeFigureOut">
              <a:rPr lang="en-US" smtClean="0"/>
              <a:t>6/11/2026</a:t>
            </a:fld>
            <a:endParaRPr lang="en-US"/>
          </a:p>
        </p:txBody>
      </p:sp>
      <p:sp>
        <p:nvSpPr>
          <p:cNvPr id="4" name="Footer Placeholder 3">
            <a:extLst>
              <a:ext uri="{FF2B5EF4-FFF2-40B4-BE49-F238E27FC236}">
                <a16:creationId xmlns:a16="http://schemas.microsoft.com/office/drawing/2014/main" id="{C598FED9-53DB-407B-9FC9-67FC36BFF94C}"/>
              </a:ext>
            </a:extLst>
          </p:cNvPr>
          <p:cNvSpPr>
            <a:spLocks noGrp="1"/>
          </p:cNvSpPr>
          <p:nvPr>
            <p:ph type="ftr" sz="quarter" idx="2"/>
          </p:nvPr>
        </p:nvSpPr>
        <p:spPr>
          <a:xfrm>
            <a:off x="0" y="6948171"/>
            <a:ext cx="4160520" cy="367029"/>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27DBB7FF-CEBF-4BAE-9616-488204D74E70}"/>
              </a:ext>
            </a:extLst>
          </p:cNvPr>
          <p:cNvSpPr>
            <a:spLocks noGrp="1"/>
          </p:cNvSpPr>
          <p:nvPr>
            <p:ph type="sldNum" sz="quarter" idx="3"/>
          </p:nvPr>
        </p:nvSpPr>
        <p:spPr>
          <a:xfrm>
            <a:off x="5438458" y="6948171"/>
            <a:ext cx="4160520" cy="367029"/>
          </a:xfrm>
          <a:prstGeom prst="rect">
            <a:avLst/>
          </a:prstGeom>
        </p:spPr>
        <p:txBody>
          <a:bodyPr vert="horz" lIns="96661" tIns="48331" rIns="96661" bIns="48331" rtlCol="0" anchor="b"/>
          <a:lstStyle>
            <a:lvl1pPr algn="r">
              <a:defRPr sz="1300"/>
            </a:lvl1pPr>
          </a:lstStyle>
          <a:p>
            <a:fld id="{793AA11B-A451-4F29-8384-5EEDCDD41881}" type="slidenum">
              <a:rPr lang="en-US" smtClean="0"/>
              <a:t>‹#›</a:t>
            </a:fld>
            <a:endParaRPr lang="en-US"/>
          </a:p>
        </p:txBody>
      </p:sp>
    </p:spTree>
    <p:extLst>
      <p:ext uri="{BB962C8B-B14F-4D97-AF65-F5344CB8AC3E}">
        <p14:creationId xmlns:p14="http://schemas.microsoft.com/office/powerpoint/2010/main" val="3769820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520" cy="367030"/>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5438458" y="0"/>
            <a:ext cx="4160520" cy="367030"/>
          </a:xfrm>
          <a:prstGeom prst="rect">
            <a:avLst/>
          </a:prstGeom>
        </p:spPr>
        <p:txBody>
          <a:bodyPr vert="horz" lIns="96661" tIns="48331" rIns="96661" bIns="48331" rtlCol="0"/>
          <a:lstStyle>
            <a:lvl1pPr algn="r">
              <a:defRPr sz="1300"/>
            </a:lvl1pPr>
          </a:lstStyle>
          <a:p>
            <a:fld id="{795788FA-C2AE-4736-8D91-15ACB6520E18}" type="datetimeFigureOut">
              <a:rPr lang="en-US" smtClean="0"/>
              <a:t>6/11/2026</a:t>
            </a:fld>
            <a:endParaRPr lang="en-US"/>
          </a:p>
        </p:txBody>
      </p:sp>
      <p:sp>
        <p:nvSpPr>
          <p:cNvPr id="4" name="Slide Image Placeholder 3"/>
          <p:cNvSpPr>
            <a:spLocks noGrp="1" noRot="1" noChangeAspect="1"/>
          </p:cNvSpPr>
          <p:nvPr>
            <p:ph type="sldImg" idx="2"/>
          </p:nvPr>
        </p:nvSpPr>
        <p:spPr>
          <a:xfrm>
            <a:off x="2606675" y="914400"/>
            <a:ext cx="4387850" cy="2468563"/>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960120" y="3520440"/>
            <a:ext cx="7680960" cy="2880360"/>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948171"/>
            <a:ext cx="4160520" cy="367029"/>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5438458" y="6948171"/>
            <a:ext cx="4160520" cy="367029"/>
          </a:xfrm>
          <a:prstGeom prst="rect">
            <a:avLst/>
          </a:prstGeom>
        </p:spPr>
        <p:txBody>
          <a:bodyPr vert="horz" lIns="96661" tIns="48331" rIns="96661" bIns="48331" rtlCol="0" anchor="b"/>
          <a:lstStyle>
            <a:lvl1pPr algn="r">
              <a:defRPr sz="1300"/>
            </a:lvl1pPr>
          </a:lstStyle>
          <a:p>
            <a:fld id="{38D99467-3337-40EB-B70E-1A027FDD1BD6}" type="slidenum">
              <a:rPr lang="en-US" smtClean="0"/>
              <a:t>‹#›</a:t>
            </a:fld>
            <a:endParaRPr lang="en-US"/>
          </a:p>
        </p:txBody>
      </p:sp>
    </p:spTree>
    <p:extLst>
      <p:ext uri="{BB962C8B-B14F-4D97-AF65-F5344CB8AC3E}">
        <p14:creationId xmlns:p14="http://schemas.microsoft.com/office/powerpoint/2010/main" val="304800110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D99467-3337-40EB-B70E-1A027FDD1BD6}" type="slidenum">
              <a:rPr lang="en-US" smtClean="0"/>
              <a:t>9</a:t>
            </a:fld>
            <a:endParaRPr lang="en-US"/>
          </a:p>
        </p:txBody>
      </p:sp>
    </p:spTree>
    <p:extLst>
      <p:ext uri="{BB962C8B-B14F-4D97-AF65-F5344CB8AC3E}">
        <p14:creationId xmlns:p14="http://schemas.microsoft.com/office/powerpoint/2010/main" val="101096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r>
              <a:rPr lang="en-US"/>
              <a:t>www.energysolutions.com</a:t>
            </a:r>
            <a:endParaRPr lang="en-US" dirty="0"/>
          </a:p>
        </p:txBody>
      </p:sp>
      <p:sp>
        <p:nvSpPr>
          <p:cNvPr id="5" name="Footer Placeholder 4"/>
          <p:cNvSpPr>
            <a:spLocks noGrp="1"/>
          </p:cNvSpPr>
          <p:nvPr>
            <p:ph type="ftr" sz="quarter" idx="11"/>
          </p:nvPr>
        </p:nvSpPr>
        <p:spPr/>
        <p:txBody>
          <a:bodyPr/>
          <a:lstStyle/>
          <a:p>
            <a:r>
              <a:rPr lang="en-US"/>
              <a:t>Stewards of the Environment</a:t>
            </a:r>
            <a:endParaRPr lang="en-US" dirty="0"/>
          </a:p>
        </p:txBody>
      </p:sp>
      <p:sp>
        <p:nvSpPr>
          <p:cNvPr id="6" name="Slide Number Placeholder 5"/>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1664817438"/>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ltLang="en-US"/>
          </a:p>
        </p:txBody>
      </p:sp>
      <p:sp>
        <p:nvSpPr>
          <p:cNvPr id="5" name="Footer Placeholder 4"/>
          <p:cNvSpPr>
            <a:spLocks noGrp="1"/>
          </p:cNvSpPr>
          <p:nvPr>
            <p:ph type="ftr" sz="quarter" idx="11"/>
          </p:nvPr>
        </p:nvSpPr>
        <p:spPr/>
        <p:txBody>
          <a:bodyPr/>
          <a:lstStyle/>
          <a:p>
            <a:endParaRPr lang="en-US" altLang="en-US"/>
          </a:p>
        </p:txBody>
      </p:sp>
      <p:sp>
        <p:nvSpPr>
          <p:cNvPr id="6" name="Slide Number Placeholder 5"/>
          <p:cNvSpPr>
            <a:spLocks noGrp="1"/>
          </p:cNvSpPr>
          <p:nvPr>
            <p:ph type="sldNum" sz="quarter" idx="12"/>
          </p:nvPr>
        </p:nvSpPr>
        <p:spPr/>
        <p:txBody>
          <a:bodyPr/>
          <a:lstStyle/>
          <a:p>
            <a:fld id="{08E2DA4A-CD18-499C-8730-7CCCCF1091F2}" type="slidenum">
              <a:rPr lang="en-US" altLang="en-US" smtClean="0"/>
              <a:pPr/>
              <a:t>‹#›</a:t>
            </a:fld>
            <a:endParaRPr lang="en-US" altLang="en-US"/>
          </a:p>
        </p:txBody>
      </p:sp>
    </p:spTree>
    <p:extLst>
      <p:ext uri="{BB962C8B-B14F-4D97-AF65-F5344CB8AC3E}">
        <p14:creationId xmlns:p14="http://schemas.microsoft.com/office/powerpoint/2010/main" val="3159862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www.energysolutions.com</a:t>
            </a:r>
            <a:endParaRPr lang="en-US" dirty="0"/>
          </a:p>
        </p:txBody>
      </p:sp>
      <p:sp>
        <p:nvSpPr>
          <p:cNvPr id="5" name="Footer Placeholder 4"/>
          <p:cNvSpPr>
            <a:spLocks noGrp="1"/>
          </p:cNvSpPr>
          <p:nvPr>
            <p:ph type="ftr" sz="quarter" idx="11"/>
          </p:nvPr>
        </p:nvSpPr>
        <p:spPr/>
        <p:txBody>
          <a:bodyPr/>
          <a:lstStyle/>
          <a:p>
            <a:r>
              <a:rPr lang="en-US"/>
              <a:t>Stewards of the Environment</a:t>
            </a:r>
            <a:endParaRPr lang="en-US" dirty="0"/>
          </a:p>
        </p:txBody>
      </p:sp>
      <p:sp>
        <p:nvSpPr>
          <p:cNvPr id="6" name="Slide Number Placeholder 5"/>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1264584076"/>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www.energysolutions.com</a:t>
            </a:r>
            <a:endParaRPr lang="en-US" dirty="0"/>
          </a:p>
        </p:txBody>
      </p:sp>
      <p:sp>
        <p:nvSpPr>
          <p:cNvPr id="6" name="Footer Placeholder 5"/>
          <p:cNvSpPr>
            <a:spLocks noGrp="1"/>
          </p:cNvSpPr>
          <p:nvPr>
            <p:ph type="ftr" sz="quarter" idx="11"/>
          </p:nvPr>
        </p:nvSpPr>
        <p:spPr/>
        <p:txBody>
          <a:bodyPr/>
          <a:lstStyle/>
          <a:p>
            <a:r>
              <a:rPr lang="en-US"/>
              <a:t>Stewards of the Environment</a:t>
            </a:r>
            <a:endParaRPr lang="en-US" dirty="0"/>
          </a:p>
        </p:txBody>
      </p:sp>
      <p:sp>
        <p:nvSpPr>
          <p:cNvPr id="7" name="Slide Number Placeholder 6"/>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1188968798"/>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www.energysolutions.com</a:t>
            </a:r>
            <a:endParaRPr lang="en-US" dirty="0"/>
          </a:p>
        </p:txBody>
      </p:sp>
      <p:sp>
        <p:nvSpPr>
          <p:cNvPr id="8" name="Footer Placeholder 7"/>
          <p:cNvSpPr>
            <a:spLocks noGrp="1"/>
          </p:cNvSpPr>
          <p:nvPr>
            <p:ph type="ftr" sz="quarter" idx="11"/>
          </p:nvPr>
        </p:nvSpPr>
        <p:spPr/>
        <p:txBody>
          <a:bodyPr/>
          <a:lstStyle/>
          <a:p>
            <a:r>
              <a:rPr lang="en-US"/>
              <a:t>Stewards of the Environment</a:t>
            </a:r>
            <a:endParaRPr lang="en-US" dirty="0"/>
          </a:p>
        </p:txBody>
      </p:sp>
      <p:sp>
        <p:nvSpPr>
          <p:cNvPr id="9" name="Slide Number Placeholder 8"/>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1635601373"/>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www.energysolutions.com</a:t>
            </a:r>
            <a:endParaRPr lang="en-US" dirty="0"/>
          </a:p>
        </p:txBody>
      </p:sp>
      <p:sp>
        <p:nvSpPr>
          <p:cNvPr id="4" name="Footer Placeholder 3"/>
          <p:cNvSpPr>
            <a:spLocks noGrp="1"/>
          </p:cNvSpPr>
          <p:nvPr>
            <p:ph type="ftr" sz="quarter" idx="11"/>
          </p:nvPr>
        </p:nvSpPr>
        <p:spPr/>
        <p:txBody>
          <a:bodyPr/>
          <a:lstStyle/>
          <a:p>
            <a:r>
              <a:rPr lang="en-US"/>
              <a:t>Stewards of the Environment</a:t>
            </a:r>
            <a:endParaRPr lang="en-US" dirty="0"/>
          </a:p>
        </p:txBody>
      </p:sp>
      <p:sp>
        <p:nvSpPr>
          <p:cNvPr id="5" name="Slide Number Placeholder 4"/>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173798958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www.energysolutions.com</a:t>
            </a:r>
          </a:p>
        </p:txBody>
      </p:sp>
      <p:sp>
        <p:nvSpPr>
          <p:cNvPr id="3" name="Footer Placeholder 2"/>
          <p:cNvSpPr>
            <a:spLocks noGrp="1"/>
          </p:cNvSpPr>
          <p:nvPr>
            <p:ph type="ftr" sz="quarter" idx="11"/>
          </p:nvPr>
        </p:nvSpPr>
        <p:spPr/>
        <p:txBody>
          <a:bodyPr/>
          <a:lstStyle/>
          <a:p>
            <a:r>
              <a:rPr lang="en-US"/>
              <a:t>Stewards of the Environment</a:t>
            </a:r>
          </a:p>
        </p:txBody>
      </p:sp>
      <p:sp>
        <p:nvSpPr>
          <p:cNvPr id="4" name="Slide Number Placeholder 3"/>
          <p:cNvSpPr>
            <a:spLocks noGrp="1"/>
          </p:cNvSpPr>
          <p:nvPr>
            <p:ph type="sldNum" sz="quarter" idx="12"/>
          </p:nvPr>
        </p:nvSpPr>
        <p:spPr/>
        <p:txBody>
          <a:bodyPr/>
          <a:lstStyle/>
          <a:p>
            <a:fld id="{F83522AA-FC92-4C71-B3E8-E8495488A06B}" type="slidenum">
              <a:rPr lang="en-US" smtClean="0"/>
              <a:t>‹#›</a:t>
            </a:fld>
            <a:endParaRPr lang="en-US"/>
          </a:p>
        </p:txBody>
      </p:sp>
    </p:spTree>
    <p:extLst>
      <p:ext uri="{BB962C8B-B14F-4D97-AF65-F5344CB8AC3E}">
        <p14:creationId xmlns:p14="http://schemas.microsoft.com/office/powerpoint/2010/main" val="1934235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www.energysolutions.com</a:t>
            </a:r>
            <a:endParaRPr lang="en-US" dirty="0"/>
          </a:p>
        </p:txBody>
      </p:sp>
      <p:sp>
        <p:nvSpPr>
          <p:cNvPr id="6" name="Footer Placeholder 5"/>
          <p:cNvSpPr>
            <a:spLocks noGrp="1"/>
          </p:cNvSpPr>
          <p:nvPr>
            <p:ph type="ftr" sz="quarter" idx="11"/>
          </p:nvPr>
        </p:nvSpPr>
        <p:spPr/>
        <p:txBody>
          <a:bodyPr/>
          <a:lstStyle/>
          <a:p>
            <a:r>
              <a:rPr lang="en-US"/>
              <a:t>Stewards of the Environment</a:t>
            </a:r>
            <a:endParaRPr lang="en-US" dirty="0"/>
          </a:p>
        </p:txBody>
      </p:sp>
      <p:sp>
        <p:nvSpPr>
          <p:cNvPr id="7" name="Slide Number Placeholder 6"/>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398117588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www.energysolutions.com</a:t>
            </a:r>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3522AA-FC92-4C71-B3E8-E8495488A06B}" type="slidenum">
              <a:rPr lang="en-US" smtClean="0"/>
              <a:t>‹#›</a:t>
            </a:fld>
            <a:endParaRPr lang="en-US"/>
          </a:p>
        </p:txBody>
      </p:sp>
      <p:sp>
        <p:nvSpPr>
          <p:cNvPr id="8" name="Rectangle 7">
            <a:extLst>
              <a:ext uri="{FF2B5EF4-FFF2-40B4-BE49-F238E27FC236}">
                <a16:creationId xmlns:a16="http://schemas.microsoft.com/office/drawing/2014/main" id="{07291163-99E1-404C-AB1F-DFB48235BB2E}"/>
              </a:ext>
            </a:extLst>
          </p:cNvPr>
          <p:cNvSpPr/>
          <p:nvPr userDrawn="1"/>
        </p:nvSpPr>
        <p:spPr>
          <a:xfrm flipH="1">
            <a:off x="4524374" y="0"/>
            <a:ext cx="145211" cy="51435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D1D59D6-ECA3-4226-9961-2D478C115948}"/>
              </a:ext>
            </a:extLst>
          </p:cNvPr>
          <p:cNvSpPr/>
          <p:nvPr userDrawn="1"/>
        </p:nvSpPr>
        <p:spPr>
          <a:xfrm>
            <a:off x="-16329" y="0"/>
            <a:ext cx="4490745" cy="5143500"/>
          </a:xfrm>
          <a:prstGeom prst="rect">
            <a:avLst/>
          </a:prstGeom>
          <a:solidFill>
            <a:srgbClr val="006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AD8E4A26-5BA6-4740-9725-B40F71FFE80F}"/>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396280" y="4002874"/>
            <a:ext cx="1670645" cy="497017"/>
          </a:xfrm>
          <a:prstGeom prst="rect">
            <a:avLst/>
          </a:prstGeom>
        </p:spPr>
      </p:pic>
      <p:sp>
        <p:nvSpPr>
          <p:cNvPr id="11" name="L-Shape 10">
            <a:extLst>
              <a:ext uri="{FF2B5EF4-FFF2-40B4-BE49-F238E27FC236}">
                <a16:creationId xmlns:a16="http://schemas.microsoft.com/office/drawing/2014/main" id="{BA6817F2-F216-431C-9603-01B2F31EA532}"/>
              </a:ext>
            </a:extLst>
          </p:cNvPr>
          <p:cNvSpPr/>
          <p:nvPr userDrawn="1"/>
        </p:nvSpPr>
        <p:spPr>
          <a:xfrm rot="5400000">
            <a:off x="317501" y="358573"/>
            <a:ext cx="481736" cy="481736"/>
          </a:xfrm>
          <a:prstGeom prst="corner">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ubtitle 2">
            <a:extLst>
              <a:ext uri="{FF2B5EF4-FFF2-40B4-BE49-F238E27FC236}">
                <a16:creationId xmlns:a16="http://schemas.microsoft.com/office/drawing/2014/main" id="{37F45927-BF46-49D5-9D60-669F5C4A2378}"/>
              </a:ext>
            </a:extLst>
          </p:cNvPr>
          <p:cNvSpPr txBox="1">
            <a:spLocks/>
          </p:cNvSpPr>
          <p:nvPr userDrawn="1"/>
        </p:nvSpPr>
        <p:spPr>
          <a:xfrm>
            <a:off x="317501" y="4499892"/>
            <a:ext cx="2136179" cy="26737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lnSpc>
                <a:spcPct val="120000"/>
              </a:lnSpc>
              <a:spcBef>
                <a:spcPts val="0"/>
              </a:spcBef>
            </a:pPr>
            <a:r>
              <a:rPr lang="en-US" sz="1000" i="1" spc="0" dirty="0">
                <a:solidFill>
                  <a:srgbClr val="FFFFFF">
                    <a:alpha val="50000"/>
                  </a:srgbClr>
                </a:solidFill>
                <a:latin typeface="+mj-lt"/>
              </a:rPr>
              <a:t>Stewards of the environment</a:t>
            </a:r>
          </a:p>
        </p:txBody>
      </p:sp>
    </p:spTree>
    <p:extLst>
      <p:ext uri="{BB962C8B-B14F-4D97-AF65-F5344CB8AC3E}">
        <p14:creationId xmlns:p14="http://schemas.microsoft.com/office/powerpoint/2010/main" val="2547045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www.energysolutions.com</a:t>
            </a:r>
            <a:endParaRPr lang="en-US" dirty="0"/>
          </a:p>
        </p:txBody>
      </p:sp>
      <p:sp>
        <p:nvSpPr>
          <p:cNvPr id="5" name="Footer Placeholder 4"/>
          <p:cNvSpPr>
            <a:spLocks noGrp="1"/>
          </p:cNvSpPr>
          <p:nvPr>
            <p:ph type="ftr" sz="quarter" idx="11"/>
          </p:nvPr>
        </p:nvSpPr>
        <p:spPr/>
        <p:txBody>
          <a:bodyPr/>
          <a:lstStyle/>
          <a:p>
            <a:r>
              <a:rPr lang="en-US"/>
              <a:t>Stewards of the Environment</a:t>
            </a:r>
            <a:endParaRPr lang="en-US" dirty="0"/>
          </a:p>
        </p:txBody>
      </p:sp>
      <p:sp>
        <p:nvSpPr>
          <p:cNvPr id="6" name="Slide Number Placeholder 5"/>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3555192286"/>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www.energysolutions.com</a:t>
            </a:r>
            <a:endParaRPr lang="en-US" dirty="0"/>
          </a:p>
        </p:txBody>
      </p:sp>
      <p:sp>
        <p:nvSpPr>
          <p:cNvPr id="5" name="Footer Placeholder 4"/>
          <p:cNvSpPr>
            <a:spLocks noGrp="1"/>
          </p:cNvSpPr>
          <p:nvPr>
            <p:ph type="ftr" sz="quarter" idx="11"/>
          </p:nvPr>
        </p:nvSpPr>
        <p:spPr/>
        <p:txBody>
          <a:bodyPr/>
          <a:lstStyle/>
          <a:p>
            <a:r>
              <a:rPr lang="en-US"/>
              <a:t>Stewards of the Environment</a:t>
            </a:r>
            <a:endParaRPr lang="en-US" dirty="0"/>
          </a:p>
        </p:txBody>
      </p:sp>
      <p:sp>
        <p:nvSpPr>
          <p:cNvPr id="6" name="Slide Number Placeholder 5"/>
          <p:cNvSpPr>
            <a:spLocks noGrp="1"/>
          </p:cNvSpPr>
          <p:nvPr>
            <p:ph type="sldNum" sz="quarter" idx="12"/>
          </p:nvPr>
        </p:nvSpPr>
        <p:spPr/>
        <p:txBody>
          <a:bodyPr/>
          <a:lstStyle/>
          <a:p>
            <a:fld id="{F83522AA-FC92-4C71-B3E8-E8495488A06B}" type="slidenum">
              <a:rPr lang="en-US" smtClean="0"/>
              <a:pPr/>
              <a:t>‹#›</a:t>
            </a:fld>
            <a:endParaRPr lang="en-US"/>
          </a:p>
        </p:txBody>
      </p:sp>
    </p:spTree>
    <p:extLst>
      <p:ext uri="{BB962C8B-B14F-4D97-AF65-F5344CB8AC3E}">
        <p14:creationId xmlns:p14="http://schemas.microsoft.com/office/powerpoint/2010/main" val="100341355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984249E-0147-43A3-9E13-41D6617AC547}"/>
              </a:ext>
            </a:extLst>
          </p:cNvPr>
          <p:cNvSpPr/>
          <p:nvPr userDrawn="1"/>
        </p:nvSpPr>
        <p:spPr>
          <a:xfrm>
            <a:off x="0" y="0"/>
            <a:ext cx="9144000" cy="2000250"/>
          </a:xfrm>
          <a:prstGeom prst="rect">
            <a:avLst/>
          </a:prstGeom>
          <a:solidFill>
            <a:srgbClr val="006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57B6B2-4C65-470D-805E-41B013701934}"/>
              </a:ext>
            </a:extLst>
          </p:cNvPr>
          <p:cNvSpPr>
            <a:spLocks noGrp="1"/>
          </p:cNvSpPr>
          <p:nvPr>
            <p:ph type="title" hasCustomPrompt="1"/>
          </p:nvPr>
        </p:nvSpPr>
        <p:spPr>
          <a:xfrm>
            <a:off x="628650" y="698147"/>
            <a:ext cx="7886700" cy="1302103"/>
          </a:xfrm>
          <a:prstGeom prst="rect">
            <a:avLst/>
          </a:prstGeom>
        </p:spPr>
        <p:txBody>
          <a:bodyPr anchor="b">
            <a:normAutofit/>
          </a:bodyPr>
          <a:lstStyle>
            <a:lvl1pPr algn="ctr">
              <a:defRPr sz="4000">
                <a:solidFill>
                  <a:srgbClr val="FFFFFF"/>
                </a:solidFill>
              </a:defRPr>
            </a:lvl1pPr>
          </a:lstStyle>
          <a:p>
            <a:r>
              <a:rPr lang="en-US" dirty="0"/>
              <a:t>Add Section Title</a:t>
            </a:r>
          </a:p>
        </p:txBody>
      </p:sp>
      <p:pic>
        <p:nvPicPr>
          <p:cNvPr id="13" name="Picture 12">
            <a:extLst>
              <a:ext uri="{FF2B5EF4-FFF2-40B4-BE49-F238E27FC236}">
                <a16:creationId xmlns:a16="http://schemas.microsoft.com/office/drawing/2014/main" id="{D5480FB7-E784-49F5-A61B-91583FDFAC09}"/>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7583736" y="130651"/>
            <a:ext cx="1338097" cy="398083"/>
          </a:xfrm>
          <a:prstGeom prst="rect">
            <a:avLst/>
          </a:prstGeom>
        </p:spPr>
      </p:pic>
      <p:sp>
        <p:nvSpPr>
          <p:cNvPr id="6" name="Rectangle 5">
            <a:extLst>
              <a:ext uri="{FF2B5EF4-FFF2-40B4-BE49-F238E27FC236}">
                <a16:creationId xmlns:a16="http://schemas.microsoft.com/office/drawing/2014/main" id="{7703B64D-8A10-4202-B57F-1FBA7E8796BF}"/>
              </a:ext>
            </a:extLst>
          </p:cNvPr>
          <p:cNvSpPr/>
          <p:nvPr userDrawn="1"/>
        </p:nvSpPr>
        <p:spPr>
          <a:xfrm>
            <a:off x="1905" y="2143126"/>
            <a:ext cx="9144000" cy="3000374"/>
          </a:xfrm>
          <a:prstGeom prst="rect">
            <a:avLst/>
          </a:prstGeom>
          <a:solidFill>
            <a:srgbClr val="006EA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43602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BE1B5DE-2D58-4DBC-B95F-7C5DBACAF1A0}"/>
              </a:ext>
            </a:extLst>
          </p:cNvPr>
          <p:cNvSpPr/>
          <p:nvPr userDrawn="1"/>
        </p:nvSpPr>
        <p:spPr>
          <a:xfrm rot="16200000">
            <a:off x="4331971" y="331471"/>
            <a:ext cx="480060" cy="9143998"/>
          </a:xfrm>
          <a:prstGeom prst="rect">
            <a:avLst/>
          </a:prstGeom>
          <a:solidFill>
            <a:schemeClr val="accent2">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6507937E-1502-43EF-A366-63692DABFA42}"/>
              </a:ext>
            </a:extLst>
          </p:cNvPr>
          <p:cNvSpPr/>
          <p:nvPr userDrawn="1"/>
        </p:nvSpPr>
        <p:spPr>
          <a:xfrm>
            <a:off x="0" y="-11069"/>
            <a:ext cx="9144000" cy="1051560"/>
          </a:xfrm>
          <a:prstGeom prst="rect">
            <a:avLst/>
          </a:prstGeom>
          <a:solidFill>
            <a:srgbClr val="006EA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525780" y="510540"/>
            <a:ext cx="8396354" cy="508864"/>
          </a:xfrm>
          <a:prstGeom prst="rect">
            <a:avLst/>
          </a:prstGeom>
          <a:noFill/>
          <a:ln w="9525">
            <a:noFill/>
          </a:ln>
        </p:spPr>
        <p:txBody>
          <a:bodyPr>
            <a:normAutofit/>
          </a:bodyPr>
          <a:lstStyle>
            <a:lvl1pPr>
              <a:defRPr sz="2500">
                <a:solidFill>
                  <a:srgbClr val="000000"/>
                </a:solidFill>
              </a:defRPr>
            </a:lvl1pPr>
          </a:lstStyle>
          <a:p>
            <a:r>
              <a:rPr lang="en-US" dirty="0"/>
              <a:t>Click to enter slide title</a:t>
            </a:r>
          </a:p>
        </p:txBody>
      </p:sp>
      <p:sp>
        <p:nvSpPr>
          <p:cNvPr id="3" name="Content Placeholder 2"/>
          <p:cNvSpPr>
            <a:spLocks noGrp="1"/>
          </p:cNvSpPr>
          <p:nvPr>
            <p:ph idx="1"/>
          </p:nvPr>
        </p:nvSpPr>
        <p:spPr>
          <a:xfrm>
            <a:off x="4052186" y="1198844"/>
            <a:ext cx="4883458" cy="2716013"/>
          </a:xfrm>
        </p:spPr>
        <p:txBody>
          <a:bodyPr/>
          <a:lstStyle>
            <a:lvl1pPr>
              <a:lnSpc>
                <a:spcPct val="100000"/>
              </a:lnSpc>
              <a:spcBef>
                <a:spcPts val="600"/>
              </a:spcBef>
              <a:defRPr lang="en-US" dirty="0"/>
            </a:lvl1pPr>
            <a:lvl2pPr>
              <a:lnSpc>
                <a:spcPct val="100000"/>
              </a:lnSpc>
              <a:spcBef>
                <a:spcPts val="600"/>
              </a:spcBef>
              <a:defRPr lang="en-US" dirty="0"/>
            </a:lvl2pPr>
            <a:lvl3pPr>
              <a:lnSpc>
                <a:spcPct val="100000"/>
              </a:lnSpc>
              <a:spcBef>
                <a:spcPts val="600"/>
              </a:spcBef>
              <a:defRPr lang="en-US" dirty="0"/>
            </a:lvl3pPr>
            <a:lvl4pPr>
              <a:lnSpc>
                <a:spcPct val="100000"/>
              </a:lnSpc>
              <a:spcBef>
                <a:spcPts val="600"/>
              </a:spcBef>
              <a:defRPr lang="en-US" dirty="0"/>
            </a:lvl4pPr>
            <a:lvl5pPr>
              <a:lnSpc>
                <a:spcPct val="100000"/>
              </a:lnSpc>
              <a:spcBef>
                <a:spcPts val="600"/>
              </a:spcBef>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L-Shape 7">
            <a:extLst>
              <a:ext uri="{FF2B5EF4-FFF2-40B4-BE49-F238E27FC236}">
                <a16:creationId xmlns:a16="http://schemas.microsoft.com/office/drawing/2014/main" id="{B8DB05FF-06F5-4BB3-A002-6EB8A7211E0E}"/>
              </a:ext>
            </a:extLst>
          </p:cNvPr>
          <p:cNvSpPr/>
          <p:nvPr userDrawn="1"/>
        </p:nvSpPr>
        <p:spPr>
          <a:xfrm rot="5400000">
            <a:off x="0" y="-11069"/>
            <a:ext cx="1051560" cy="1051560"/>
          </a:xfrm>
          <a:prstGeom prst="corner">
            <a:avLst/>
          </a:prstGeom>
          <a:solidFill>
            <a:srgbClr val="006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5">
            <a:extLst>
              <a:ext uri="{FF2B5EF4-FFF2-40B4-BE49-F238E27FC236}">
                <a16:creationId xmlns:a16="http://schemas.microsoft.com/office/drawing/2014/main" id="{2B69C9AE-4A52-4D96-B32F-1B763E0E4988}"/>
              </a:ext>
            </a:extLst>
          </p:cNvPr>
          <p:cNvSpPr>
            <a:spLocks noGrp="1"/>
          </p:cNvSpPr>
          <p:nvPr userDrawn="1">
            <p:ph type="pic" sz="quarter" idx="12"/>
          </p:nvPr>
        </p:nvSpPr>
        <p:spPr>
          <a:xfrm>
            <a:off x="208356" y="1019404"/>
            <a:ext cx="3715944" cy="3461155"/>
          </a:xfrm>
        </p:spPr>
        <p:txBody>
          <a:bodyPr anchor="ctr">
            <a:normAutofit/>
          </a:bodyPr>
          <a:lstStyle>
            <a:lvl1pPr marL="0" indent="0" algn="ctr">
              <a:buFontTx/>
              <a:buNone/>
              <a:defRPr sz="1400"/>
            </a:lvl1pPr>
          </a:lstStyle>
          <a:p>
            <a:r>
              <a:rPr lang="en-US" dirty="0"/>
              <a:t>Click icon to add picture</a:t>
            </a:r>
          </a:p>
        </p:txBody>
      </p:sp>
      <p:sp>
        <p:nvSpPr>
          <p:cNvPr id="30" name="L-Shape 29">
            <a:extLst>
              <a:ext uri="{FF2B5EF4-FFF2-40B4-BE49-F238E27FC236}">
                <a16:creationId xmlns:a16="http://schemas.microsoft.com/office/drawing/2014/main" id="{8143A9B0-8CCC-4FEE-B582-632B9E4907F5}"/>
              </a:ext>
            </a:extLst>
          </p:cNvPr>
          <p:cNvSpPr/>
          <p:nvPr userDrawn="1"/>
        </p:nvSpPr>
        <p:spPr>
          <a:xfrm rot="16200000">
            <a:off x="8681263" y="4661764"/>
            <a:ext cx="481736" cy="481736"/>
          </a:xfrm>
          <a:prstGeom prst="corner">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D9B1D18-8789-4330-BA45-0F0FCD0B1136}"/>
              </a:ext>
            </a:extLst>
          </p:cNvPr>
          <p:cNvPicPr>
            <a:picLocks noChangeAspect="1"/>
          </p:cNvPicPr>
          <p:nvPr/>
        </p:nvPicPr>
        <p:blipFill>
          <a:blip r:embed="rId2" cstate="hqprint">
            <a:extLst>
              <a:ext uri="{28A0092B-C50C-407E-A947-70E740481C1C}">
                <a14:useLocalDpi xmlns:a14="http://schemas.microsoft.com/office/drawing/2010/main"/>
              </a:ext>
            </a:extLst>
          </a:blip>
          <a:srcRect/>
          <a:stretch/>
        </p:blipFill>
        <p:spPr>
          <a:xfrm>
            <a:off x="7286556" y="469514"/>
            <a:ext cx="1338097" cy="398084"/>
          </a:xfrm>
          <a:prstGeom prst="rect">
            <a:avLst/>
          </a:prstGeom>
        </p:spPr>
      </p:pic>
      <p:sp>
        <p:nvSpPr>
          <p:cNvPr id="11" name="Date Placeholder 3">
            <a:extLst>
              <a:ext uri="{FF2B5EF4-FFF2-40B4-BE49-F238E27FC236}">
                <a16:creationId xmlns:a16="http://schemas.microsoft.com/office/drawing/2014/main" id="{9353F69A-03B3-4ED2-815B-482913814AB5}"/>
              </a:ext>
            </a:extLst>
          </p:cNvPr>
          <p:cNvSpPr txBox="1">
            <a:spLocks/>
          </p:cNvSpPr>
          <p:nvPr/>
        </p:nvSpPr>
        <p:spPr>
          <a:xfrm>
            <a:off x="6668291" y="4660278"/>
            <a:ext cx="2057400" cy="273844"/>
          </a:xfrm>
          <a:prstGeom prst="rect">
            <a:avLst/>
          </a:prstGeom>
        </p:spPr>
        <p:txBody>
          <a:bodyPr vert="horz" lIns="91440" tIns="45720" rIns="91440" bIns="45720" rtlCol="0" anchor="ctr"/>
          <a:lstStyle>
            <a:defPPr>
              <a:defRPr lang="en-US"/>
            </a:defPPr>
            <a:lvl1pPr marL="0" algn="r"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t>www.energysolutions.com</a:t>
            </a:r>
          </a:p>
        </p:txBody>
      </p:sp>
      <p:sp>
        <p:nvSpPr>
          <p:cNvPr id="12" name="Footer Placeholder 4">
            <a:extLst>
              <a:ext uri="{FF2B5EF4-FFF2-40B4-BE49-F238E27FC236}">
                <a16:creationId xmlns:a16="http://schemas.microsoft.com/office/drawing/2014/main" id="{E38057A7-41EE-41C2-8412-30942192F362}"/>
              </a:ext>
            </a:extLst>
          </p:cNvPr>
          <p:cNvSpPr txBox="1">
            <a:spLocks/>
          </p:cNvSpPr>
          <p:nvPr/>
        </p:nvSpPr>
        <p:spPr>
          <a:xfrm>
            <a:off x="5639591" y="203826"/>
            <a:ext cx="3086100" cy="188175"/>
          </a:xfrm>
          <a:prstGeom prst="rect">
            <a:avLst/>
          </a:prstGeom>
        </p:spPr>
        <p:txBody>
          <a:bodyPr vert="horz" lIns="91440" tIns="45720" rIns="91440" bIns="45720" rtlCol="0" anchor="ctr"/>
          <a:lstStyle>
            <a:defPPr>
              <a:defRPr lang="en-US"/>
            </a:defPPr>
            <a:lvl1pPr marL="0" algn="r" defTabSz="457200" rtl="0" eaLnBrk="1" latinLnBrk="0" hangingPunct="1">
              <a:defRPr sz="1000" i="1" kern="1200">
                <a:solidFill>
                  <a:schemeClr val="tx1">
                    <a:lumMod val="40000"/>
                    <a:lumOff val="6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006EA0"/>
                </a:solidFill>
              </a:rPr>
              <a:t>Stewards of the environment</a:t>
            </a:r>
          </a:p>
        </p:txBody>
      </p:sp>
      <p:sp>
        <p:nvSpPr>
          <p:cNvPr id="13" name="Slide Number Placeholder 5">
            <a:extLst>
              <a:ext uri="{FF2B5EF4-FFF2-40B4-BE49-F238E27FC236}">
                <a16:creationId xmlns:a16="http://schemas.microsoft.com/office/drawing/2014/main" id="{CC58B461-20CC-404A-8AEE-2984DE3C5947}"/>
              </a:ext>
            </a:extLst>
          </p:cNvPr>
          <p:cNvSpPr txBox="1">
            <a:spLocks/>
          </p:cNvSpPr>
          <p:nvPr/>
        </p:nvSpPr>
        <p:spPr>
          <a:xfrm>
            <a:off x="418309" y="4660278"/>
            <a:ext cx="2057400" cy="273844"/>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83522AA-FC92-4C71-B3E8-E8495488A06B}" type="slidenum">
              <a:rPr lang="en-US" smtClean="0"/>
              <a:pPr/>
              <a:t>‹#›</a:t>
            </a:fld>
            <a:endParaRPr lang="en-US" dirty="0"/>
          </a:p>
        </p:txBody>
      </p:sp>
    </p:spTree>
    <p:extLst>
      <p:ext uri="{BB962C8B-B14F-4D97-AF65-F5344CB8AC3E}">
        <p14:creationId xmlns:p14="http://schemas.microsoft.com/office/powerpoint/2010/main" val="2177108336"/>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7BE1B5DE-2D58-4DBC-B95F-7C5DBACAF1A0}"/>
              </a:ext>
            </a:extLst>
          </p:cNvPr>
          <p:cNvSpPr/>
          <p:nvPr userDrawn="1"/>
        </p:nvSpPr>
        <p:spPr>
          <a:xfrm rot="16200000">
            <a:off x="4331971" y="331471"/>
            <a:ext cx="480060" cy="9143998"/>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6507937E-1502-43EF-A366-63692DABFA42}"/>
              </a:ext>
            </a:extLst>
          </p:cNvPr>
          <p:cNvSpPr/>
          <p:nvPr userDrawn="1"/>
        </p:nvSpPr>
        <p:spPr>
          <a:xfrm>
            <a:off x="0" y="-11069"/>
            <a:ext cx="9144000" cy="1051560"/>
          </a:xfrm>
          <a:prstGeom prst="rect">
            <a:avLst/>
          </a:prstGeom>
          <a:solidFill>
            <a:schemeClr val="accent4">
              <a:lumMod val="75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525780" y="510540"/>
            <a:ext cx="8396354" cy="508864"/>
          </a:xfrm>
          <a:prstGeom prst="rect">
            <a:avLst/>
          </a:prstGeom>
          <a:noFill/>
          <a:ln w="9525">
            <a:noFill/>
          </a:ln>
        </p:spPr>
        <p:txBody>
          <a:bodyPr>
            <a:normAutofit/>
          </a:bodyPr>
          <a:lstStyle>
            <a:lvl1pPr>
              <a:defRPr sz="2500">
                <a:solidFill>
                  <a:schemeClr val="bg1">
                    <a:lumMod val="10000"/>
                  </a:schemeClr>
                </a:solidFill>
              </a:defRPr>
            </a:lvl1pPr>
          </a:lstStyle>
          <a:p>
            <a:r>
              <a:rPr lang="en-US" dirty="0"/>
              <a:t>Click to enter slide title</a:t>
            </a:r>
          </a:p>
        </p:txBody>
      </p:sp>
      <p:sp>
        <p:nvSpPr>
          <p:cNvPr id="3" name="Content Placeholder 2"/>
          <p:cNvSpPr>
            <a:spLocks noGrp="1"/>
          </p:cNvSpPr>
          <p:nvPr>
            <p:ph idx="1"/>
          </p:nvPr>
        </p:nvSpPr>
        <p:spPr>
          <a:xfrm>
            <a:off x="4052186" y="1198844"/>
            <a:ext cx="4883458" cy="2716013"/>
          </a:xfrm>
        </p:spPr>
        <p:txBody>
          <a:bodyPr/>
          <a:lstStyle>
            <a:lvl1pPr>
              <a:lnSpc>
                <a:spcPct val="100000"/>
              </a:lnSpc>
              <a:spcBef>
                <a:spcPts val="600"/>
              </a:spcBef>
              <a:defRPr lang="en-US" dirty="0"/>
            </a:lvl1pPr>
            <a:lvl2pPr>
              <a:lnSpc>
                <a:spcPct val="100000"/>
              </a:lnSpc>
              <a:spcBef>
                <a:spcPts val="600"/>
              </a:spcBef>
              <a:defRPr lang="en-US" dirty="0"/>
            </a:lvl2pPr>
            <a:lvl3pPr>
              <a:lnSpc>
                <a:spcPct val="100000"/>
              </a:lnSpc>
              <a:spcBef>
                <a:spcPts val="600"/>
              </a:spcBef>
              <a:defRPr lang="en-US" dirty="0"/>
            </a:lvl3pPr>
            <a:lvl4pPr>
              <a:lnSpc>
                <a:spcPct val="100000"/>
              </a:lnSpc>
              <a:spcBef>
                <a:spcPts val="600"/>
              </a:spcBef>
              <a:defRPr lang="en-US" dirty="0"/>
            </a:lvl4pPr>
            <a:lvl5pPr>
              <a:lnSpc>
                <a:spcPct val="100000"/>
              </a:lnSpc>
              <a:spcBef>
                <a:spcPts val="600"/>
              </a:spcBef>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L-Shape 7">
            <a:extLst>
              <a:ext uri="{FF2B5EF4-FFF2-40B4-BE49-F238E27FC236}">
                <a16:creationId xmlns:a16="http://schemas.microsoft.com/office/drawing/2014/main" id="{B8DB05FF-06F5-4BB3-A002-6EB8A7211E0E}"/>
              </a:ext>
            </a:extLst>
          </p:cNvPr>
          <p:cNvSpPr/>
          <p:nvPr userDrawn="1"/>
        </p:nvSpPr>
        <p:spPr>
          <a:xfrm rot="5400000">
            <a:off x="0" y="-11069"/>
            <a:ext cx="1051560" cy="1051560"/>
          </a:xfrm>
          <a:prstGeom prst="corner">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5">
            <a:extLst>
              <a:ext uri="{FF2B5EF4-FFF2-40B4-BE49-F238E27FC236}">
                <a16:creationId xmlns:a16="http://schemas.microsoft.com/office/drawing/2014/main" id="{2B69C9AE-4A52-4D96-B32F-1B763E0E4988}"/>
              </a:ext>
            </a:extLst>
          </p:cNvPr>
          <p:cNvSpPr>
            <a:spLocks noGrp="1"/>
          </p:cNvSpPr>
          <p:nvPr userDrawn="1">
            <p:ph type="pic" sz="quarter" idx="12"/>
          </p:nvPr>
        </p:nvSpPr>
        <p:spPr>
          <a:xfrm>
            <a:off x="208356" y="1019404"/>
            <a:ext cx="3715944" cy="3461155"/>
          </a:xfrm>
        </p:spPr>
        <p:txBody>
          <a:bodyPr anchor="ctr">
            <a:normAutofit/>
          </a:bodyPr>
          <a:lstStyle>
            <a:lvl1pPr marL="0" indent="0" algn="ctr">
              <a:buFontTx/>
              <a:buNone/>
              <a:defRPr sz="1400"/>
            </a:lvl1pPr>
          </a:lstStyle>
          <a:p>
            <a:r>
              <a:rPr lang="en-US" dirty="0"/>
              <a:t>Click icon to add picture</a:t>
            </a:r>
          </a:p>
        </p:txBody>
      </p:sp>
      <p:sp>
        <p:nvSpPr>
          <p:cNvPr id="30" name="L-Shape 29">
            <a:extLst>
              <a:ext uri="{FF2B5EF4-FFF2-40B4-BE49-F238E27FC236}">
                <a16:creationId xmlns:a16="http://schemas.microsoft.com/office/drawing/2014/main" id="{8143A9B0-8CCC-4FEE-B582-632B9E4907F5}"/>
              </a:ext>
            </a:extLst>
          </p:cNvPr>
          <p:cNvSpPr/>
          <p:nvPr userDrawn="1"/>
        </p:nvSpPr>
        <p:spPr>
          <a:xfrm rot="16200000">
            <a:off x="8681263" y="4661764"/>
            <a:ext cx="481736" cy="481736"/>
          </a:xfrm>
          <a:prstGeom prst="corner">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D9B1D18-8789-4330-BA45-0F0FCD0B113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286556" y="469514"/>
            <a:ext cx="1338097" cy="398083"/>
          </a:xfrm>
          <a:prstGeom prst="rect">
            <a:avLst/>
          </a:prstGeom>
        </p:spPr>
      </p:pic>
      <p:sp>
        <p:nvSpPr>
          <p:cNvPr id="11" name="Date Placeholder 3">
            <a:extLst>
              <a:ext uri="{FF2B5EF4-FFF2-40B4-BE49-F238E27FC236}">
                <a16:creationId xmlns:a16="http://schemas.microsoft.com/office/drawing/2014/main" id="{9353F69A-03B3-4ED2-815B-482913814AB5}"/>
              </a:ext>
            </a:extLst>
          </p:cNvPr>
          <p:cNvSpPr txBox="1">
            <a:spLocks/>
          </p:cNvSpPr>
          <p:nvPr/>
        </p:nvSpPr>
        <p:spPr>
          <a:xfrm>
            <a:off x="6668291" y="4660278"/>
            <a:ext cx="2057400" cy="273844"/>
          </a:xfrm>
          <a:prstGeom prst="rect">
            <a:avLst/>
          </a:prstGeom>
        </p:spPr>
        <p:txBody>
          <a:bodyPr vert="horz" lIns="91440" tIns="45720" rIns="91440" bIns="45720" rtlCol="0" anchor="ctr"/>
          <a:lstStyle>
            <a:defPPr>
              <a:defRPr lang="en-US"/>
            </a:defPPr>
            <a:lvl1pPr marL="0" algn="r"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chemeClr val="bg1">
                    <a:lumMod val="10000"/>
                  </a:schemeClr>
                </a:solidFill>
              </a:rPr>
              <a:t>www.energysolutions.com</a:t>
            </a:r>
          </a:p>
        </p:txBody>
      </p:sp>
      <p:sp>
        <p:nvSpPr>
          <p:cNvPr id="12" name="Footer Placeholder 4">
            <a:extLst>
              <a:ext uri="{FF2B5EF4-FFF2-40B4-BE49-F238E27FC236}">
                <a16:creationId xmlns:a16="http://schemas.microsoft.com/office/drawing/2014/main" id="{E38057A7-41EE-41C2-8412-30942192F362}"/>
              </a:ext>
            </a:extLst>
          </p:cNvPr>
          <p:cNvSpPr txBox="1">
            <a:spLocks/>
          </p:cNvSpPr>
          <p:nvPr/>
        </p:nvSpPr>
        <p:spPr>
          <a:xfrm>
            <a:off x="5639591" y="203826"/>
            <a:ext cx="3086100" cy="188175"/>
          </a:xfrm>
          <a:prstGeom prst="rect">
            <a:avLst/>
          </a:prstGeom>
        </p:spPr>
        <p:txBody>
          <a:bodyPr vert="horz" lIns="91440" tIns="45720" rIns="91440" bIns="45720" rtlCol="0" anchor="ctr"/>
          <a:lstStyle>
            <a:defPPr>
              <a:defRPr lang="en-US"/>
            </a:defPPr>
            <a:lvl1pPr marL="0" algn="r" defTabSz="457200" rtl="0" eaLnBrk="1" latinLnBrk="0" hangingPunct="1">
              <a:defRPr sz="1000" i="1" kern="1200">
                <a:solidFill>
                  <a:schemeClr val="tx1">
                    <a:lumMod val="40000"/>
                    <a:lumOff val="6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chemeClr val="bg1">
                    <a:lumMod val="50000"/>
                  </a:schemeClr>
                </a:solidFill>
              </a:rPr>
              <a:t>Stewards of the environment</a:t>
            </a:r>
          </a:p>
        </p:txBody>
      </p:sp>
      <p:sp>
        <p:nvSpPr>
          <p:cNvPr id="13" name="Slide Number Placeholder 5">
            <a:extLst>
              <a:ext uri="{FF2B5EF4-FFF2-40B4-BE49-F238E27FC236}">
                <a16:creationId xmlns:a16="http://schemas.microsoft.com/office/drawing/2014/main" id="{CC58B461-20CC-404A-8AEE-2984DE3C5947}"/>
              </a:ext>
            </a:extLst>
          </p:cNvPr>
          <p:cNvSpPr txBox="1">
            <a:spLocks/>
          </p:cNvSpPr>
          <p:nvPr/>
        </p:nvSpPr>
        <p:spPr>
          <a:xfrm>
            <a:off x="418309" y="4660278"/>
            <a:ext cx="2057400" cy="273844"/>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accent2"/>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F83522AA-FC92-4C71-B3E8-E8495488A06B}" type="slidenum">
              <a:rPr lang="en-US" smtClean="0">
                <a:solidFill>
                  <a:schemeClr val="bg1">
                    <a:lumMod val="10000"/>
                  </a:schemeClr>
                </a:solidFill>
              </a:rPr>
              <a:pPr/>
              <a:t>‹#›</a:t>
            </a:fld>
            <a:endParaRPr lang="en-US" dirty="0">
              <a:solidFill>
                <a:schemeClr val="bg1">
                  <a:lumMod val="10000"/>
                </a:schemeClr>
              </a:solidFill>
            </a:endParaRPr>
          </a:p>
        </p:txBody>
      </p:sp>
    </p:spTree>
    <p:extLst>
      <p:ext uri="{BB962C8B-B14F-4D97-AF65-F5344CB8AC3E}">
        <p14:creationId xmlns:p14="http://schemas.microsoft.com/office/powerpoint/2010/main" val="859313208"/>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bg>
      <p:bgPr>
        <a:solidFill>
          <a:srgbClr val="FFFFFF"/>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7291163-99E1-404C-AB1F-DFB48235BB2E}"/>
              </a:ext>
            </a:extLst>
          </p:cNvPr>
          <p:cNvSpPr/>
          <p:nvPr userDrawn="1"/>
        </p:nvSpPr>
        <p:spPr>
          <a:xfrm flipH="1">
            <a:off x="4524374" y="0"/>
            <a:ext cx="145211" cy="51435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D1D59D6-ECA3-4226-9961-2D478C115948}"/>
              </a:ext>
            </a:extLst>
          </p:cNvPr>
          <p:cNvSpPr/>
          <p:nvPr userDrawn="1"/>
        </p:nvSpPr>
        <p:spPr>
          <a:xfrm>
            <a:off x="-16329" y="0"/>
            <a:ext cx="4490745" cy="5143500"/>
          </a:xfrm>
          <a:prstGeom prst="rect">
            <a:avLst/>
          </a:prstGeom>
          <a:solidFill>
            <a:srgbClr val="006E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noChangeAspect="1"/>
          </p:cNvSpPr>
          <p:nvPr>
            <p:ph type="pic" idx="1" hasCustomPrompt="1"/>
          </p:nvPr>
        </p:nvSpPr>
        <p:spPr>
          <a:xfrm>
            <a:off x="4838700" y="744140"/>
            <a:ext cx="3987799" cy="3655219"/>
          </a:xfrm>
        </p:spPr>
        <p:txBody>
          <a:bodyPr anchor="ctr">
            <a:normAutofit/>
          </a:bodyPr>
          <a:lstStyle>
            <a:lvl1pPr marL="0" indent="0" algn="ctr">
              <a:buNone/>
              <a:defRPr lang="en-US" sz="1600" dirty="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Click to add picture</a:t>
            </a:r>
          </a:p>
        </p:txBody>
      </p:sp>
      <p:sp>
        <p:nvSpPr>
          <p:cNvPr id="4" name="Text Placeholder 3"/>
          <p:cNvSpPr>
            <a:spLocks noGrp="1"/>
          </p:cNvSpPr>
          <p:nvPr>
            <p:ph type="body" sz="half" idx="2" hasCustomPrompt="1"/>
          </p:nvPr>
        </p:nvSpPr>
        <p:spPr>
          <a:xfrm>
            <a:off x="583876" y="1982794"/>
            <a:ext cx="3777059" cy="1352420"/>
          </a:xfrm>
        </p:spPr>
        <p:txBody>
          <a:bodyPr>
            <a:normAutofit/>
          </a:bodyPr>
          <a:lstStyle>
            <a:lvl1pPr marL="0" indent="0">
              <a:lnSpc>
                <a:spcPct val="100000"/>
              </a:lnSpc>
              <a:spcBef>
                <a:spcPts val="300"/>
              </a:spcBef>
              <a:buNone/>
              <a:defRPr sz="1400">
                <a:solidFill>
                  <a:schemeClr val="accent1">
                    <a:lumMod val="20000"/>
                    <a:lumOff val="80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Click to edit paragraph</a:t>
            </a:r>
          </a:p>
        </p:txBody>
      </p:sp>
      <p:pic>
        <p:nvPicPr>
          <p:cNvPr id="14" name="Picture 13">
            <a:extLst>
              <a:ext uri="{FF2B5EF4-FFF2-40B4-BE49-F238E27FC236}">
                <a16:creationId xmlns:a16="http://schemas.microsoft.com/office/drawing/2014/main" id="{AD8E4A26-5BA6-4740-9725-B40F71FFE80F}"/>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396280" y="4002874"/>
            <a:ext cx="1670645" cy="497017"/>
          </a:xfrm>
          <a:prstGeom prst="rect">
            <a:avLst/>
          </a:prstGeom>
        </p:spPr>
      </p:pic>
      <p:sp>
        <p:nvSpPr>
          <p:cNvPr id="16" name="L-Shape 15">
            <a:extLst>
              <a:ext uri="{FF2B5EF4-FFF2-40B4-BE49-F238E27FC236}">
                <a16:creationId xmlns:a16="http://schemas.microsoft.com/office/drawing/2014/main" id="{BA6817F2-F216-431C-9603-01B2F31EA532}"/>
              </a:ext>
            </a:extLst>
          </p:cNvPr>
          <p:cNvSpPr/>
          <p:nvPr userDrawn="1"/>
        </p:nvSpPr>
        <p:spPr>
          <a:xfrm rot="5400000">
            <a:off x="317501" y="358573"/>
            <a:ext cx="481736" cy="481736"/>
          </a:xfrm>
          <a:prstGeom prst="corner">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Subtitle 2">
            <a:extLst>
              <a:ext uri="{FF2B5EF4-FFF2-40B4-BE49-F238E27FC236}">
                <a16:creationId xmlns:a16="http://schemas.microsoft.com/office/drawing/2014/main" id="{37F45927-BF46-49D5-9D60-669F5C4A2378}"/>
              </a:ext>
            </a:extLst>
          </p:cNvPr>
          <p:cNvSpPr txBox="1">
            <a:spLocks/>
          </p:cNvSpPr>
          <p:nvPr userDrawn="1"/>
        </p:nvSpPr>
        <p:spPr>
          <a:xfrm>
            <a:off x="317501" y="4499892"/>
            <a:ext cx="2136179" cy="267372"/>
          </a:xfrm>
          <a:prstGeom prst="rect">
            <a:avLst/>
          </a:prstGeom>
        </p:spPr>
        <p:txBody>
          <a:bodyPr vert="horz" lIns="91440" tIns="45720" rIns="91440" bIns="45720" rtlCol="0">
            <a:no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lnSpc>
                <a:spcPct val="120000"/>
              </a:lnSpc>
              <a:spcBef>
                <a:spcPts val="0"/>
              </a:spcBef>
            </a:pPr>
            <a:r>
              <a:rPr lang="en-US" sz="1000" i="1" spc="0" dirty="0">
                <a:solidFill>
                  <a:srgbClr val="FFFFFF">
                    <a:alpha val="50000"/>
                  </a:srgbClr>
                </a:solidFill>
                <a:latin typeface="+mj-lt"/>
              </a:rPr>
              <a:t>Stewards of the environment</a:t>
            </a:r>
          </a:p>
        </p:txBody>
      </p:sp>
      <p:sp>
        <p:nvSpPr>
          <p:cNvPr id="13" name="Date Placeholder 4">
            <a:extLst>
              <a:ext uri="{FF2B5EF4-FFF2-40B4-BE49-F238E27FC236}">
                <a16:creationId xmlns:a16="http://schemas.microsoft.com/office/drawing/2014/main" id="{F2412998-2838-416E-9D43-B9945B38A0E3}"/>
              </a:ext>
            </a:extLst>
          </p:cNvPr>
          <p:cNvSpPr>
            <a:spLocks noGrp="1"/>
          </p:cNvSpPr>
          <p:nvPr>
            <p:ph type="dt" sz="half" idx="10"/>
          </p:nvPr>
        </p:nvSpPr>
        <p:spPr>
          <a:xfrm>
            <a:off x="396280" y="4767263"/>
            <a:ext cx="2057400" cy="273844"/>
          </a:xfrm>
          <a:prstGeom prst="rect">
            <a:avLst/>
          </a:prstGeom>
        </p:spPr>
        <p:txBody>
          <a:bodyPr/>
          <a:lstStyle>
            <a:lvl1pPr>
              <a:defRPr>
                <a:solidFill>
                  <a:srgbClr val="FFFFFF"/>
                </a:solidFill>
              </a:defRPr>
            </a:lvl1pPr>
          </a:lstStyle>
          <a:p>
            <a:r>
              <a:rPr lang="en-US"/>
              <a:t>www.energysolutions.com</a:t>
            </a:r>
            <a:endParaRPr lang="en-US" dirty="0"/>
          </a:p>
        </p:txBody>
      </p:sp>
      <p:sp>
        <p:nvSpPr>
          <p:cNvPr id="18" name="Slide Number Placeholder 6">
            <a:extLst>
              <a:ext uri="{FF2B5EF4-FFF2-40B4-BE49-F238E27FC236}">
                <a16:creationId xmlns:a16="http://schemas.microsoft.com/office/drawing/2014/main" id="{EB49B0E1-A340-44EA-93DD-0A46CB03CE2A}"/>
              </a:ext>
            </a:extLst>
          </p:cNvPr>
          <p:cNvSpPr>
            <a:spLocks noGrp="1"/>
          </p:cNvSpPr>
          <p:nvPr>
            <p:ph type="sldNum" sz="quarter" idx="12"/>
          </p:nvPr>
        </p:nvSpPr>
        <p:spPr>
          <a:xfrm>
            <a:off x="6810375" y="4767263"/>
            <a:ext cx="2057400" cy="273844"/>
          </a:xfrm>
          <a:prstGeom prst="rect">
            <a:avLst/>
          </a:prstGeom>
        </p:spPr>
        <p:txBody>
          <a:bodyPr/>
          <a:lstStyle/>
          <a:p>
            <a:fld id="{F83522AA-FC92-4C71-B3E8-E8495488A06B}" type="slidenum">
              <a:rPr lang="en-US" smtClean="0"/>
              <a:t>‹#›</a:t>
            </a:fld>
            <a:endParaRPr lang="en-US"/>
          </a:p>
        </p:txBody>
      </p:sp>
      <p:sp>
        <p:nvSpPr>
          <p:cNvPr id="19" name="Title 1">
            <a:extLst>
              <a:ext uri="{FF2B5EF4-FFF2-40B4-BE49-F238E27FC236}">
                <a16:creationId xmlns:a16="http://schemas.microsoft.com/office/drawing/2014/main" id="{9E1297CF-8B0D-4C88-8F8D-39AE055A5BEA}"/>
              </a:ext>
            </a:extLst>
          </p:cNvPr>
          <p:cNvSpPr>
            <a:spLocks noGrp="1"/>
          </p:cNvSpPr>
          <p:nvPr>
            <p:ph type="title" hasCustomPrompt="1"/>
          </p:nvPr>
        </p:nvSpPr>
        <p:spPr>
          <a:xfrm>
            <a:off x="556682" y="591710"/>
            <a:ext cx="3777060" cy="497017"/>
          </a:xfrm>
          <a:prstGeom prst="rect">
            <a:avLst/>
          </a:prstGeom>
          <a:noFill/>
          <a:ln>
            <a:solidFill>
              <a:srgbClr val="FFFFFF"/>
            </a:solidFill>
          </a:ln>
        </p:spPr>
        <p:txBody>
          <a:bodyPr anchor="t">
            <a:noAutofit/>
          </a:bodyPr>
          <a:lstStyle>
            <a:lvl1pPr>
              <a:lnSpc>
                <a:spcPct val="100000"/>
              </a:lnSpc>
              <a:defRPr sz="2600">
                <a:solidFill>
                  <a:srgbClr val="FFFFFF"/>
                </a:solidFill>
              </a:defRPr>
            </a:lvl1pPr>
          </a:lstStyle>
          <a:p>
            <a:r>
              <a:rPr lang="en-US" dirty="0"/>
              <a:t>Enter slide title</a:t>
            </a:r>
          </a:p>
        </p:txBody>
      </p:sp>
    </p:spTree>
    <p:extLst>
      <p:ext uri="{BB962C8B-B14F-4D97-AF65-F5344CB8AC3E}">
        <p14:creationId xmlns:p14="http://schemas.microsoft.com/office/powerpoint/2010/main" val="18673755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984249E-0147-43A3-9E13-41D6617AC547}"/>
              </a:ext>
            </a:extLst>
          </p:cNvPr>
          <p:cNvSpPr/>
          <p:nvPr userDrawn="1"/>
        </p:nvSpPr>
        <p:spPr>
          <a:xfrm>
            <a:off x="0" y="-7620"/>
            <a:ext cx="9144000" cy="705767"/>
          </a:xfrm>
          <a:prstGeom prst="rect">
            <a:avLst/>
          </a:prstGeom>
          <a:solidFill>
            <a:srgbClr val="006EA0">
              <a:alpha val="6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BEEFAD-A765-418A-94E2-F028E3B94716}"/>
              </a:ext>
            </a:extLst>
          </p:cNvPr>
          <p:cNvSpPr/>
          <p:nvPr userDrawn="1"/>
        </p:nvSpPr>
        <p:spPr>
          <a:xfrm>
            <a:off x="0" y="777239"/>
            <a:ext cx="9144000" cy="4366261"/>
          </a:xfrm>
          <a:prstGeom prst="rect">
            <a:avLst/>
          </a:prstGeom>
          <a:solidFill>
            <a:schemeClr val="accent2">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8A21AE8-2C57-47EB-AB0A-4579605E4C22}"/>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7583736" y="130651"/>
            <a:ext cx="1338097" cy="398083"/>
          </a:xfrm>
          <a:prstGeom prst="rect">
            <a:avLst/>
          </a:prstGeom>
        </p:spPr>
      </p:pic>
      <p:sp>
        <p:nvSpPr>
          <p:cNvPr id="18" name="Title 1">
            <a:extLst>
              <a:ext uri="{FF2B5EF4-FFF2-40B4-BE49-F238E27FC236}">
                <a16:creationId xmlns:a16="http://schemas.microsoft.com/office/drawing/2014/main" id="{7FCF7C85-7704-4B2C-B1CD-506EE1A82610}"/>
              </a:ext>
            </a:extLst>
          </p:cNvPr>
          <p:cNvSpPr>
            <a:spLocks noGrp="1"/>
          </p:cNvSpPr>
          <p:nvPr>
            <p:ph type="title" hasCustomPrompt="1"/>
          </p:nvPr>
        </p:nvSpPr>
        <p:spPr>
          <a:xfrm>
            <a:off x="628650" y="698147"/>
            <a:ext cx="7886700" cy="1302103"/>
          </a:xfrm>
          <a:prstGeom prst="rect">
            <a:avLst/>
          </a:prstGeom>
        </p:spPr>
        <p:txBody>
          <a:bodyPr anchor="b">
            <a:normAutofit/>
          </a:bodyPr>
          <a:lstStyle>
            <a:lvl1pPr algn="ctr">
              <a:defRPr sz="4000">
                <a:solidFill>
                  <a:srgbClr val="FFFFFF"/>
                </a:solidFill>
              </a:defRPr>
            </a:lvl1pPr>
          </a:lstStyle>
          <a:p>
            <a:r>
              <a:rPr lang="en-US" dirty="0"/>
              <a:t>Add Section Title</a:t>
            </a:r>
          </a:p>
        </p:txBody>
      </p:sp>
    </p:spTree>
    <p:extLst>
      <p:ext uri="{BB962C8B-B14F-4D97-AF65-F5344CB8AC3E}">
        <p14:creationId xmlns:p14="http://schemas.microsoft.com/office/powerpoint/2010/main" val="9634644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3E0041-8685-4E83-B627-DC04B4B9C5EE}"/>
              </a:ext>
            </a:extLst>
          </p:cNvPr>
          <p:cNvSpPr/>
          <p:nvPr userDrawn="1"/>
        </p:nvSpPr>
        <p:spPr>
          <a:xfrm>
            <a:off x="0" y="2130901"/>
            <a:ext cx="9144000" cy="3006249"/>
          </a:xfrm>
          <a:prstGeom prst="rect">
            <a:avLst/>
          </a:prstGeom>
          <a:solidFill>
            <a:schemeClr val="accent2">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984249E-0147-43A3-9E13-41D6617AC547}"/>
              </a:ext>
            </a:extLst>
          </p:cNvPr>
          <p:cNvSpPr/>
          <p:nvPr userDrawn="1"/>
        </p:nvSpPr>
        <p:spPr>
          <a:xfrm>
            <a:off x="0" y="0"/>
            <a:ext cx="9144000" cy="20002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57B6B2-4C65-470D-805E-41B013701934}"/>
              </a:ext>
            </a:extLst>
          </p:cNvPr>
          <p:cNvSpPr>
            <a:spLocks noGrp="1"/>
          </p:cNvSpPr>
          <p:nvPr>
            <p:ph type="title" hasCustomPrompt="1"/>
          </p:nvPr>
        </p:nvSpPr>
        <p:spPr>
          <a:xfrm>
            <a:off x="628650" y="698147"/>
            <a:ext cx="7886700" cy="1302103"/>
          </a:xfrm>
          <a:prstGeom prst="rect">
            <a:avLst/>
          </a:prstGeom>
        </p:spPr>
        <p:txBody>
          <a:bodyPr anchor="b">
            <a:normAutofit/>
          </a:bodyPr>
          <a:lstStyle>
            <a:lvl1pPr algn="ctr">
              <a:defRPr sz="4000">
                <a:solidFill>
                  <a:srgbClr val="FFFFFF"/>
                </a:solidFill>
              </a:defRPr>
            </a:lvl1pPr>
          </a:lstStyle>
          <a:p>
            <a:r>
              <a:rPr lang="en-US" dirty="0"/>
              <a:t>Add Section Title</a:t>
            </a:r>
          </a:p>
        </p:txBody>
      </p:sp>
      <p:pic>
        <p:nvPicPr>
          <p:cNvPr id="13" name="Picture 12">
            <a:extLst>
              <a:ext uri="{FF2B5EF4-FFF2-40B4-BE49-F238E27FC236}">
                <a16:creationId xmlns:a16="http://schemas.microsoft.com/office/drawing/2014/main" id="{D5480FB7-E784-49F5-A61B-91583FDFAC09}"/>
              </a:ext>
            </a:extLst>
          </p:cNvPr>
          <p:cNvPicPr>
            <a:picLocks noChangeAspect="1"/>
          </p:cNvPicPr>
          <p:nvPr userDrawn="1"/>
        </p:nvPicPr>
        <p:blipFill>
          <a:blip r:embed="rId2" cstate="hqprint">
            <a:extLst>
              <a:ext uri="{28A0092B-C50C-407E-A947-70E740481C1C}">
                <a14:useLocalDpi xmlns:a14="http://schemas.microsoft.com/office/drawing/2010/main"/>
              </a:ext>
            </a:extLst>
          </a:blip>
          <a:srcRect/>
          <a:stretch/>
        </p:blipFill>
        <p:spPr>
          <a:xfrm>
            <a:off x="7583736" y="130651"/>
            <a:ext cx="1338097" cy="398083"/>
          </a:xfrm>
          <a:prstGeom prst="rect">
            <a:avLst/>
          </a:prstGeom>
        </p:spPr>
      </p:pic>
    </p:spTree>
    <p:extLst>
      <p:ext uri="{BB962C8B-B14F-4D97-AF65-F5344CB8AC3E}">
        <p14:creationId xmlns:p14="http://schemas.microsoft.com/office/powerpoint/2010/main" val="10399065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3E0041-8685-4E83-B627-DC04B4B9C5EE}"/>
              </a:ext>
            </a:extLst>
          </p:cNvPr>
          <p:cNvSpPr/>
          <p:nvPr userDrawn="1"/>
        </p:nvSpPr>
        <p:spPr>
          <a:xfrm>
            <a:off x="0" y="2130901"/>
            <a:ext cx="9144000" cy="3006249"/>
          </a:xfrm>
          <a:prstGeom prst="rect">
            <a:avLst/>
          </a:prstGeom>
          <a:solidFill>
            <a:schemeClr val="accent4">
              <a:lumMod val="75000"/>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984249E-0147-43A3-9E13-41D6617AC547}"/>
              </a:ext>
            </a:extLst>
          </p:cNvPr>
          <p:cNvSpPr/>
          <p:nvPr userDrawn="1"/>
        </p:nvSpPr>
        <p:spPr>
          <a:xfrm>
            <a:off x="0" y="0"/>
            <a:ext cx="9144000" cy="200025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957B6B2-4C65-470D-805E-41B013701934}"/>
              </a:ext>
            </a:extLst>
          </p:cNvPr>
          <p:cNvSpPr>
            <a:spLocks noGrp="1"/>
          </p:cNvSpPr>
          <p:nvPr>
            <p:ph type="title" hasCustomPrompt="1"/>
          </p:nvPr>
        </p:nvSpPr>
        <p:spPr>
          <a:xfrm>
            <a:off x="628650" y="698147"/>
            <a:ext cx="7886700" cy="1302103"/>
          </a:xfrm>
          <a:prstGeom prst="rect">
            <a:avLst/>
          </a:prstGeom>
        </p:spPr>
        <p:txBody>
          <a:bodyPr anchor="b">
            <a:normAutofit/>
          </a:bodyPr>
          <a:lstStyle>
            <a:lvl1pPr algn="ctr">
              <a:defRPr sz="4000">
                <a:solidFill>
                  <a:srgbClr val="FFFFFF">
                    <a:alpha val="65000"/>
                  </a:srgbClr>
                </a:solidFill>
              </a:defRPr>
            </a:lvl1pPr>
          </a:lstStyle>
          <a:p>
            <a:r>
              <a:rPr lang="en-US" dirty="0"/>
              <a:t>Add Section Title</a:t>
            </a:r>
          </a:p>
        </p:txBody>
      </p:sp>
      <p:pic>
        <p:nvPicPr>
          <p:cNvPr id="13" name="Picture 12">
            <a:extLst>
              <a:ext uri="{FF2B5EF4-FFF2-40B4-BE49-F238E27FC236}">
                <a16:creationId xmlns:a16="http://schemas.microsoft.com/office/drawing/2014/main" id="{D5480FB7-E784-49F5-A61B-91583FDFAC09}"/>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7583737" y="130651"/>
            <a:ext cx="1338094" cy="398082"/>
          </a:xfrm>
          <a:prstGeom prst="rect">
            <a:avLst/>
          </a:prstGeom>
        </p:spPr>
      </p:pic>
    </p:spTree>
    <p:extLst>
      <p:ext uri="{BB962C8B-B14F-4D97-AF65-F5344CB8AC3E}">
        <p14:creationId xmlns:p14="http://schemas.microsoft.com/office/powerpoint/2010/main" val="48151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www.energysolutions.com</a:t>
            </a:r>
            <a:endParaRPr lang="en-US" dirty="0"/>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a:t>Stewards of the Environment</a:t>
            </a:r>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F83522AA-FC92-4C71-B3E8-E8495488A06B}" type="slidenum">
              <a:rPr lang="en-US" smtClean="0"/>
              <a:pPr/>
              <a:t>‹#›</a:t>
            </a:fld>
            <a:endParaRPr lang="en-US"/>
          </a:p>
        </p:txBody>
      </p:sp>
    </p:spTree>
    <p:extLst>
      <p:ext uri="{BB962C8B-B14F-4D97-AF65-F5344CB8AC3E}">
        <p14:creationId xmlns:p14="http://schemas.microsoft.com/office/powerpoint/2010/main" val="2482001669"/>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694" r:id="rId14"/>
    <p:sldLayoutId id="2147483673" r:id="rId15"/>
    <p:sldLayoutId id="2147483681" r:id="rId16"/>
    <p:sldLayoutId id="2147483677" r:id="rId17"/>
    <p:sldLayoutId id="2147483693" r:id="rId18"/>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9.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hyperlink" Target="mailto:lrbrooks@energysolutions.com" TargetMode="External"/><Relationship Id="rId2" Type="http://schemas.openxmlformats.org/officeDocument/2006/relationships/image" Target="../media/image10.jpeg"/><Relationship Id="rId1" Type="http://schemas.openxmlformats.org/officeDocument/2006/relationships/slideLayout" Target="../slideLayouts/slideLayout12.xml"/><Relationship Id="rId5" Type="http://schemas.openxmlformats.org/officeDocument/2006/relationships/hyperlink" Target="mailto:ragard@energysolutions.com" TargetMode="External"/><Relationship Id="rId4" Type="http://schemas.openxmlformats.org/officeDocument/2006/relationships/hyperlink" Target="mailto:rhpena@energysolution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455043-5CFD-4790-A30C-152D3B694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D790CBA0-32A4-48C6-8140-9148B3A0DA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B4056F06-1067-40CC-8153-8A04EA0AB7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25" name="Oval 24">
              <a:extLst>
                <a:ext uri="{FF2B5EF4-FFF2-40B4-BE49-F238E27FC236}">
                  <a16:creationId xmlns:a16="http://schemas.microsoft.com/office/drawing/2014/main" id="{86015350-BCF9-4ACA-99D9-2A98FB05C8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5C57B1E4-5A42-473F-837E-3C5946D1F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FBD49C7C-52B4-4D8F-B956-ECCA10BD75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BAF0C458-F592-426F-B531-3045000258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Oval 28">
              <a:extLst>
                <a:ext uri="{FF2B5EF4-FFF2-40B4-BE49-F238E27FC236}">
                  <a16:creationId xmlns:a16="http://schemas.microsoft.com/office/drawing/2014/main" id="{7A4B5212-F988-4671-B9F2-02B065E40B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B6C93D35-1EA4-427C-832E-C077C1603A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Rectangle 31">
            <a:extLst>
              <a:ext uri="{FF2B5EF4-FFF2-40B4-BE49-F238E27FC236}">
                <a16:creationId xmlns:a16="http://schemas.microsoft.com/office/drawing/2014/main" id="{08648C95-1EC5-40D8-8D96-3DC3D112AE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33">
            <a:extLst>
              <a:ext uri="{FF2B5EF4-FFF2-40B4-BE49-F238E27FC236}">
                <a16:creationId xmlns:a16="http://schemas.microsoft.com/office/drawing/2014/main" id="{010134DF-195E-4609-BE91-D38A8334E4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35" name="Straight Connector 34">
              <a:extLst>
                <a:ext uri="{FF2B5EF4-FFF2-40B4-BE49-F238E27FC236}">
                  <a16:creationId xmlns:a16="http://schemas.microsoft.com/office/drawing/2014/main" id="{20757759-EC34-4221-B044-E44E140CD7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DD397B4-F579-4427-8501-9D3412F87C3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F669F62-C345-4D12-9436-F3E2B3AE6B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89D0B0E-94E0-4A18-A5D4-F8999345F0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E50E72D-740D-D940-6874-0F6398230601}"/>
              </a:ext>
            </a:extLst>
          </p:cNvPr>
          <p:cNvSpPr>
            <a:spLocks noGrp="1"/>
          </p:cNvSpPr>
          <p:nvPr>
            <p:ph type="title"/>
          </p:nvPr>
        </p:nvSpPr>
        <p:spPr>
          <a:xfrm>
            <a:off x="4038562" y="457200"/>
            <a:ext cx="4571999" cy="2114549"/>
          </a:xfrm>
          <a:noFill/>
        </p:spPr>
        <p:txBody>
          <a:bodyPr vert="horz" lIns="91440" tIns="45720" rIns="91440" bIns="45720" rtlCol="0" anchor="b">
            <a:normAutofit/>
          </a:bodyPr>
          <a:lstStyle/>
          <a:p>
            <a:pPr algn="l" defTabSz="914400"/>
            <a:r>
              <a:rPr lang="en-US" sz="3600" b="1" dirty="0">
                <a:solidFill>
                  <a:schemeClr val="bg1"/>
                </a:solidFill>
              </a:rPr>
              <a:t>2026 WAC Summit </a:t>
            </a:r>
            <a:br>
              <a:rPr lang="en-US" sz="3600" b="1" dirty="0">
                <a:solidFill>
                  <a:schemeClr val="bg1"/>
                </a:solidFill>
              </a:rPr>
            </a:br>
            <a:r>
              <a:rPr lang="en-US" sz="3600" b="1" dirty="0">
                <a:solidFill>
                  <a:schemeClr val="bg1"/>
                </a:solidFill>
              </a:rPr>
              <a:t>Memphis Processing &amp; Logistics Center</a:t>
            </a:r>
            <a:br>
              <a:rPr lang="en-US" sz="3600" b="1" dirty="0">
                <a:solidFill>
                  <a:schemeClr val="bg1"/>
                </a:solidFill>
              </a:rPr>
            </a:br>
            <a:r>
              <a:rPr lang="en-US" sz="3600" b="1" dirty="0">
                <a:solidFill>
                  <a:schemeClr val="bg1"/>
                </a:solidFill>
              </a:rPr>
              <a:t>Ralph Pena</a:t>
            </a:r>
          </a:p>
        </p:txBody>
      </p:sp>
      <p:sp>
        <p:nvSpPr>
          <p:cNvPr id="40" name="Rectangle 39">
            <a:extLst>
              <a:ext uri="{FF2B5EF4-FFF2-40B4-BE49-F238E27FC236}">
                <a16:creationId xmlns:a16="http://schemas.microsoft.com/office/drawing/2014/main" id="{909F982E-B4F0-4CF1-9698-0CA793629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2" name="Group 41">
            <a:extLst>
              <a:ext uri="{FF2B5EF4-FFF2-40B4-BE49-F238E27FC236}">
                <a16:creationId xmlns:a16="http://schemas.microsoft.com/office/drawing/2014/main" id="{E5A6FD1C-ABC0-436A-9073-E0EED7D89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43" name="Straight Connector 42">
              <a:extLst>
                <a:ext uri="{FF2B5EF4-FFF2-40B4-BE49-F238E27FC236}">
                  <a16:creationId xmlns:a16="http://schemas.microsoft.com/office/drawing/2014/main" id="{6FE42E75-3FFE-428A-BBD2-CC87097B5DE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6F8E869C-899B-4BCE-8E7E-07CF2384D9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ABF071B4-ED93-480C-8E69-73432F0CE4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FCA65703-32A1-4699-BC19-1CA9884BD2A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Picture 3" descr="An aerial view of a factory by the ocean&#10;&#10;Description automatically generated">
            <a:extLst>
              <a:ext uri="{FF2B5EF4-FFF2-40B4-BE49-F238E27FC236}">
                <a16:creationId xmlns:a16="http://schemas.microsoft.com/office/drawing/2014/main" id="{46D98C61-09F2-744F-D450-B04BA3E9CCBE}"/>
              </a:ext>
            </a:extLst>
          </p:cNvPr>
          <p:cNvPicPr>
            <a:picLocks noChangeAspect="1"/>
          </p:cNvPicPr>
          <p:nvPr/>
        </p:nvPicPr>
        <p:blipFill rotWithShape="1">
          <a:blip r:embed="rId2">
            <a:extLst>
              <a:ext uri="{28A0092B-C50C-407E-A947-70E740481C1C}">
                <a14:useLocalDpi xmlns:a14="http://schemas.microsoft.com/office/drawing/2010/main" val="0"/>
              </a:ext>
            </a:extLst>
          </a:blip>
          <a:srcRect l="33101" r="24304"/>
          <a:stretch/>
        </p:blipFill>
        <p:spPr>
          <a:xfrm>
            <a:off x="401373" y="529627"/>
            <a:ext cx="3369267" cy="4073638"/>
          </a:xfrm>
          <a:prstGeom prst="rect">
            <a:avLst/>
          </a:prstGeom>
        </p:spPr>
      </p:pic>
      <p:grpSp>
        <p:nvGrpSpPr>
          <p:cNvPr id="53" name="Group 52">
            <a:extLst>
              <a:ext uri="{FF2B5EF4-FFF2-40B4-BE49-F238E27FC236}">
                <a16:creationId xmlns:a16="http://schemas.microsoft.com/office/drawing/2014/main" id="{38AF1DD3-8D1D-4757-B035-70019593DDC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97180" y="545680"/>
            <a:ext cx="304800" cy="322326"/>
            <a:chOff x="215328" y="-46937"/>
            <a:chExt cx="304800" cy="2773841"/>
          </a:xfrm>
        </p:grpSpPr>
        <p:cxnSp>
          <p:nvCxnSpPr>
            <p:cNvPr id="54" name="Straight Connector 53">
              <a:extLst>
                <a:ext uri="{FF2B5EF4-FFF2-40B4-BE49-F238E27FC236}">
                  <a16:creationId xmlns:a16="http://schemas.microsoft.com/office/drawing/2014/main" id="{28184D1F-A6B0-4989-8187-7DA9B69FDB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0E4AAB83-8364-4EEC-B775-EB5BF22973F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D8334B8F-87AB-40F9-B22B-309F79C295D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507BCE7-4481-4881-ACD6-7B9E0A53B3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9404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 name="Title 2">
            <a:extLst>
              <a:ext uri="{FF2B5EF4-FFF2-40B4-BE49-F238E27FC236}">
                <a16:creationId xmlns:a16="http://schemas.microsoft.com/office/drawing/2014/main" id="{7B037F9C-0718-491B-A1AB-9C6C418EC9B2}"/>
              </a:ext>
            </a:extLst>
          </p:cNvPr>
          <p:cNvSpPr>
            <a:spLocks noGrp="1"/>
          </p:cNvSpPr>
          <p:nvPr>
            <p:ph type="title"/>
          </p:nvPr>
        </p:nvSpPr>
        <p:spPr>
          <a:xfrm>
            <a:off x="628650" y="336540"/>
            <a:ext cx="3530753" cy="919238"/>
          </a:xfrm>
        </p:spPr>
        <p:txBody>
          <a:bodyPr vert="horz" lIns="91440" tIns="45720" rIns="91440" bIns="45720" rtlCol="0" anchor="b">
            <a:normAutofit/>
          </a:bodyPr>
          <a:lstStyle/>
          <a:p>
            <a:pPr defTabSz="914400"/>
            <a:r>
              <a:rPr lang="en-US" sz="2900">
                <a:solidFill>
                  <a:schemeClr val="bg1"/>
                </a:solidFill>
              </a:rPr>
              <a:t>Memphis Logistics Center</a:t>
            </a:r>
          </a:p>
        </p:txBody>
      </p:sp>
      <p:cxnSp>
        <p:nvCxnSpPr>
          <p:cNvPr id="50" name="Straight Connector 49">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3904" y="1312317"/>
            <a:ext cx="353872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5520" y="4280754"/>
            <a:ext cx="353549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4B95C81E-7ED5-4312-BC03-C73016B1E77C}"/>
              </a:ext>
            </a:extLst>
          </p:cNvPr>
          <p:cNvSpPr>
            <a:spLocks noGrp="1"/>
          </p:cNvSpPr>
          <p:nvPr>
            <p:ph type="sldNum" sz="quarter" idx="12"/>
          </p:nvPr>
        </p:nvSpPr>
        <p:spPr>
          <a:xfrm>
            <a:off x="6977269" y="4767262"/>
            <a:ext cx="1538081" cy="273844"/>
          </a:xfrm>
        </p:spPr>
        <p:txBody>
          <a:bodyPr vert="horz" lIns="91440" tIns="45720" rIns="91440" bIns="45720" rtlCol="0" anchor="ctr">
            <a:normAutofit/>
          </a:bodyPr>
          <a:lstStyle/>
          <a:p>
            <a:pPr defTabSz="914400">
              <a:lnSpc>
                <a:spcPct val="90000"/>
              </a:lnSpc>
              <a:spcAft>
                <a:spcPts val="600"/>
              </a:spcAft>
              <a:defRPr/>
            </a:pPr>
            <a:fld id="{F83522AA-FC92-4C71-B3E8-E8495488A06B}" type="slidenum">
              <a:rPr lang="en-US" sz="1200" smtClean="0">
                <a:solidFill>
                  <a:srgbClr val="FFFFFF"/>
                </a:solidFill>
                <a:latin typeface="Calibri" panose="020F0502020204030204"/>
              </a:rPr>
              <a:pPr defTabSz="914400">
                <a:lnSpc>
                  <a:spcPct val="90000"/>
                </a:lnSpc>
                <a:spcAft>
                  <a:spcPts val="600"/>
                </a:spcAft>
                <a:defRPr/>
              </a:pPr>
              <a:t>2</a:t>
            </a:fld>
            <a:endParaRPr lang="en-US" sz="1200">
              <a:solidFill>
                <a:srgbClr val="FFFFFF"/>
              </a:solidFill>
              <a:latin typeface="Calibri" panose="020F0502020204030204"/>
            </a:endParaRPr>
          </a:p>
        </p:txBody>
      </p:sp>
      <p:pic>
        <p:nvPicPr>
          <p:cNvPr id="2" name="Picture 1" descr="memphis aerial 150dpi">
            <a:extLst>
              <a:ext uri="{FF2B5EF4-FFF2-40B4-BE49-F238E27FC236}">
                <a16:creationId xmlns:a16="http://schemas.microsoft.com/office/drawing/2014/main" id="{92F93B4B-C4A1-78AE-EE7F-274B0643C1EF}"/>
              </a:ext>
            </a:extLst>
          </p:cNvPr>
          <p:cNvPicPr/>
          <p:nvPr/>
        </p:nvPicPr>
        <p:blipFill rotWithShape="1">
          <a:blip r:embed="rId2">
            <a:extLst>
              <a:ext uri="{28A0092B-C50C-407E-A947-70E740481C1C}">
                <a14:useLocalDpi xmlns:a14="http://schemas.microsoft.com/office/drawing/2010/main" val="0"/>
              </a:ext>
            </a:extLst>
          </a:blip>
          <a:srcRect l="14609" r="30237"/>
          <a:stretch/>
        </p:blipFill>
        <p:spPr bwMode="auto">
          <a:xfrm>
            <a:off x="4894089" y="10"/>
            <a:ext cx="4249911" cy="5143490"/>
          </a:xfrm>
          <a:prstGeom prst="rect">
            <a:avLst/>
          </a:prstGeom>
        </p:spPr>
      </p:pic>
      <p:graphicFrame>
        <p:nvGraphicFramePr>
          <p:cNvPr id="54" name="Text Placeholder 5">
            <a:extLst>
              <a:ext uri="{FF2B5EF4-FFF2-40B4-BE49-F238E27FC236}">
                <a16:creationId xmlns:a16="http://schemas.microsoft.com/office/drawing/2014/main" id="{C3D904FF-B229-FA08-7F5A-5C369FEDA483}"/>
              </a:ext>
            </a:extLst>
          </p:cNvPr>
          <p:cNvGraphicFramePr/>
          <p:nvPr/>
        </p:nvGraphicFramePr>
        <p:xfrm>
          <a:off x="673326" y="1431894"/>
          <a:ext cx="3439885" cy="27357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80368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Rectangle 49">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a:extLst>
              <a:ext uri="{FF2B5EF4-FFF2-40B4-BE49-F238E27FC236}">
                <a16:creationId xmlns:a16="http://schemas.microsoft.com/office/drawing/2014/main" id="{1EA1DAFF-CECA-492F-BFA1-22C64956B8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53" name="Oval 52">
              <a:extLst>
                <a:ext uri="{FF2B5EF4-FFF2-40B4-BE49-F238E27FC236}">
                  <a16:creationId xmlns:a16="http://schemas.microsoft.com/office/drawing/2014/main" id="{5D3D3744-142C-4653-90AB-546FE6B84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Oval 53">
              <a:extLst>
                <a:ext uri="{FF2B5EF4-FFF2-40B4-BE49-F238E27FC236}">
                  <a16:creationId xmlns:a16="http://schemas.microsoft.com/office/drawing/2014/main" id="{0BC69CAC-820B-41BA-BFCA-79B4557683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Oval 54">
              <a:extLst>
                <a:ext uri="{FF2B5EF4-FFF2-40B4-BE49-F238E27FC236}">
                  <a16:creationId xmlns:a16="http://schemas.microsoft.com/office/drawing/2014/main" id="{3D205E7A-88AB-4C4B-B8D1-5A76AA878B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0D4286E9-8501-4EBF-874C-74897B4B6F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Oval 56">
              <a:extLst>
                <a:ext uri="{FF2B5EF4-FFF2-40B4-BE49-F238E27FC236}">
                  <a16:creationId xmlns:a16="http://schemas.microsoft.com/office/drawing/2014/main" id="{45586ADC-910E-45C9-BAB4-CB0EFBEE5B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Oval 57">
              <a:extLst>
                <a:ext uri="{FF2B5EF4-FFF2-40B4-BE49-F238E27FC236}">
                  <a16:creationId xmlns:a16="http://schemas.microsoft.com/office/drawing/2014/main" id="{DAB594C5-5BB0-49AE-8AAC-AE40A6F8A3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9" name="Rectangle 58">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59">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31" name="Straight Connector 30">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4" name="Picture 3" descr="A large cylindrical object in a parking lot&#10;&#10;Description automatically generated">
            <a:extLst>
              <a:ext uri="{FF2B5EF4-FFF2-40B4-BE49-F238E27FC236}">
                <a16:creationId xmlns:a16="http://schemas.microsoft.com/office/drawing/2014/main" id="{44E5ACC2-994F-4C54-AD66-812B0DC5A39A}"/>
              </a:ext>
            </a:extLst>
          </p:cNvPr>
          <p:cNvPicPr>
            <a:picLocks noChangeAspect="1"/>
          </p:cNvPicPr>
          <p:nvPr/>
        </p:nvPicPr>
        <p:blipFill rotWithShape="1">
          <a:blip r:embed="rId2">
            <a:extLst>
              <a:ext uri="{28A0092B-C50C-407E-A947-70E740481C1C}">
                <a14:useLocalDpi xmlns:a14="http://schemas.microsoft.com/office/drawing/2010/main" val="0"/>
              </a:ext>
            </a:extLst>
          </a:blip>
          <a:srcRect t="25781" r="1" b="25781"/>
          <a:stretch/>
        </p:blipFill>
        <p:spPr>
          <a:xfrm>
            <a:off x="469942" y="238183"/>
            <a:ext cx="8138333" cy="2631328"/>
          </a:xfrm>
          <a:prstGeom prst="rect">
            <a:avLst/>
          </a:prstGeom>
        </p:spPr>
      </p:pic>
      <p:grpSp>
        <p:nvGrpSpPr>
          <p:cNvPr id="61" name="Group 60">
            <a:extLst>
              <a:ext uri="{FF2B5EF4-FFF2-40B4-BE49-F238E27FC236}">
                <a16:creationId xmlns:a16="http://schemas.microsoft.com/office/drawing/2014/main" id="{AF19A774-30A5-488B-9BAF-629C644029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317544" y="269935"/>
            <a:ext cx="304800" cy="322326"/>
            <a:chOff x="215328" y="-46937"/>
            <a:chExt cx="304800" cy="2773841"/>
          </a:xfrm>
        </p:grpSpPr>
        <p:cxnSp>
          <p:nvCxnSpPr>
            <p:cNvPr id="37" name="Straight Connector 36">
              <a:extLst>
                <a:ext uri="{FF2B5EF4-FFF2-40B4-BE49-F238E27FC236}">
                  <a16:creationId xmlns:a16="http://schemas.microsoft.com/office/drawing/2014/main" id="{291EBF88-5B98-4258-A542-14C3AF2E522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8FBC2D58-9E3C-490D-BD7A-61EF07EA79E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B6CF1BB4-1C1D-4EDE-BA26-0243FCF83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00C83729-E02F-4512-AFE7-F4792228BD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2" name="Rectangle 41">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3" name="Group 62">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45" name="Straight Connector 44">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70F5C75-8C2A-D843-7FC0-FA39C3EE30AB}"/>
              </a:ext>
            </a:extLst>
          </p:cNvPr>
          <p:cNvSpPr>
            <a:spLocks noGrp="1"/>
          </p:cNvSpPr>
          <p:nvPr>
            <p:ph type="title"/>
          </p:nvPr>
        </p:nvSpPr>
        <p:spPr>
          <a:xfrm>
            <a:off x="473202" y="3013602"/>
            <a:ext cx="3426795" cy="1597190"/>
          </a:xfrm>
          <a:noFill/>
        </p:spPr>
        <p:txBody>
          <a:bodyPr vert="horz" lIns="91440" tIns="45720" rIns="91440" bIns="45720" rtlCol="0" anchor="t">
            <a:normAutofit/>
          </a:bodyPr>
          <a:lstStyle/>
          <a:p>
            <a:pPr algn="l" defTabSz="914400"/>
            <a:r>
              <a:rPr lang="en-US" sz="3600">
                <a:solidFill>
                  <a:schemeClr val="bg1"/>
                </a:solidFill>
              </a:rPr>
              <a:t>Processing</a:t>
            </a:r>
          </a:p>
        </p:txBody>
      </p:sp>
      <p:sp>
        <p:nvSpPr>
          <p:cNvPr id="5" name="TextBox 4">
            <a:extLst>
              <a:ext uri="{FF2B5EF4-FFF2-40B4-BE49-F238E27FC236}">
                <a16:creationId xmlns:a16="http://schemas.microsoft.com/office/drawing/2014/main" id="{50803192-3B6E-8A79-6358-3AD09078E95B}"/>
              </a:ext>
            </a:extLst>
          </p:cNvPr>
          <p:cNvSpPr txBox="1"/>
          <p:nvPr/>
        </p:nvSpPr>
        <p:spPr>
          <a:xfrm>
            <a:off x="2661259" y="2710474"/>
            <a:ext cx="4928203" cy="1597199"/>
          </a:xfrm>
          <a:prstGeom prst="rect">
            <a:avLst/>
          </a:prstGeom>
          <a:noFill/>
        </p:spPr>
        <p:txBody>
          <a:bodyPr vert="horz" lIns="91440" tIns="45720" rIns="91440" bIns="45720" rtlCol="0" anchor="t">
            <a:noAutofit/>
          </a:bodyPr>
          <a:lstStyle/>
          <a:p>
            <a:pPr marR="0" indent="-228600" defTabSz="914400">
              <a:lnSpc>
                <a:spcPct val="90000"/>
              </a:lnSpc>
              <a:spcBef>
                <a:spcPts val="0"/>
              </a:spcBef>
              <a:spcAft>
                <a:spcPts val="0"/>
              </a:spcAft>
              <a:buFont typeface="Arial" panose="020B0604020202020204" pitchFamily="34" charset="0"/>
              <a:buChar char="•"/>
            </a:pPr>
            <a:endParaRPr lang="en-US" sz="1050" i="1" dirty="0">
              <a:solidFill>
                <a:schemeClr val="bg1"/>
              </a:solidFill>
              <a:effectLst/>
            </a:endParaRPr>
          </a:p>
          <a:p>
            <a:pPr marL="457200" lvl="2" indent="-228600" defTabSz="914400">
              <a:lnSpc>
                <a:spcPct val="90000"/>
              </a:lnSpc>
              <a:spcBef>
                <a:spcPts val="600"/>
              </a:spcBef>
              <a:spcAft>
                <a:spcPts val="600"/>
              </a:spcAft>
              <a:buSzPts val="800"/>
              <a:buFont typeface="Arial" panose="020B0604020202020204" pitchFamily="34" charset="0"/>
              <a:buChar char="•"/>
            </a:pPr>
            <a:r>
              <a:rPr lang="en-US" sz="1050" dirty="0">
                <a:solidFill>
                  <a:schemeClr val="bg1"/>
                </a:solidFill>
              </a:rPr>
              <a:t>Bulk Waste Assay Program (BWAP)– Release of LLRW from license control for disposal at local industrial landfills</a:t>
            </a:r>
          </a:p>
          <a:p>
            <a:pPr marL="457200" lvl="2" indent="-228600" defTabSz="914400">
              <a:lnSpc>
                <a:spcPct val="90000"/>
              </a:lnSpc>
              <a:spcBef>
                <a:spcPts val="600"/>
              </a:spcBef>
              <a:spcAft>
                <a:spcPts val="600"/>
              </a:spcAft>
              <a:buSzPts val="800"/>
              <a:buFont typeface="Arial" panose="020B0604020202020204" pitchFamily="34" charset="0"/>
              <a:buChar char="•"/>
            </a:pPr>
            <a:r>
              <a:rPr lang="en-US" sz="1050" i="0" dirty="0">
                <a:solidFill>
                  <a:schemeClr val="bg1"/>
                </a:solidFill>
                <a:effectLst/>
              </a:rPr>
              <a:t>Large Components Processing – Cut/Size for packaging for disposal or preparation for recycle</a:t>
            </a:r>
            <a:endParaRPr lang="en-US" sz="1050" i="1" dirty="0">
              <a:solidFill>
                <a:schemeClr val="bg1"/>
              </a:solidFill>
              <a:effectLst/>
            </a:endParaRPr>
          </a:p>
          <a:p>
            <a:pPr marL="457200" lvl="2" indent="-228600" defTabSz="914400">
              <a:lnSpc>
                <a:spcPct val="90000"/>
              </a:lnSpc>
              <a:spcBef>
                <a:spcPts val="600"/>
              </a:spcBef>
              <a:spcAft>
                <a:spcPts val="600"/>
              </a:spcAft>
              <a:buSzPts val="800"/>
              <a:buFont typeface="Arial" panose="020B0604020202020204" pitchFamily="34" charset="0"/>
              <a:buChar char="•"/>
            </a:pPr>
            <a:r>
              <a:rPr lang="en-US" sz="1050" i="0" dirty="0">
                <a:solidFill>
                  <a:schemeClr val="bg1"/>
                </a:solidFill>
                <a:effectLst/>
              </a:rPr>
              <a:t>Decontamination of material for unconditional release and/or BWAP – licensed for several modes including blasting, chemical </a:t>
            </a:r>
            <a:r>
              <a:rPr lang="en-US" sz="1050" i="0" dirty="0" err="1">
                <a:solidFill>
                  <a:schemeClr val="bg1"/>
                </a:solidFill>
                <a:effectLst/>
              </a:rPr>
              <a:t>decon</a:t>
            </a:r>
            <a:r>
              <a:rPr lang="en-US" sz="1050" i="0" dirty="0">
                <a:solidFill>
                  <a:schemeClr val="bg1"/>
                </a:solidFill>
                <a:effectLst/>
              </a:rPr>
              <a:t>, and other R&amp;D (i.e., laser ablation, etc.).</a:t>
            </a:r>
            <a:endParaRPr lang="en-US" sz="1050" i="1" dirty="0">
              <a:solidFill>
                <a:schemeClr val="bg1"/>
              </a:solidFill>
              <a:effectLst/>
            </a:endParaRPr>
          </a:p>
        </p:txBody>
      </p:sp>
    </p:spTree>
    <p:extLst>
      <p:ext uri="{BB962C8B-B14F-4D97-AF65-F5344CB8AC3E}">
        <p14:creationId xmlns:p14="http://schemas.microsoft.com/office/powerpoint/2010/main" val="329664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55006F82-50D2-401C-BE85-FFEA1C1963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32034F32-09B4-47B4-B550-1F1CE3D53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5" name="Group 24">
            <a:extLst>
              <a:ext uri="{FF2B5EF4-FFF2-40B4-BE49-F238E27FC236}">
                <a16:creationId xmlns:a16="http://schemas.microsoft.com/office/drawing/2014/main" id="{F559A513-84FC-4F08-805E-C51CE7F540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26" name="Oval 25">
              <a:extLst>
                <a:ext uri="{FF2B5EF4-FFF2-40B4-BE49-F238E27FC236}">
                  <a16:creationId xmlns:a16="http://schemas.microsoft.com/office/drawing/2014/main" id="{1E7B3778-847D-49DE-9ED7-3ECD207FE2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BA4973CB-E945-49D8-8629-2564A339A7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3A359CA1-D061-41BA-8920-ED22CB4FC3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67996946-DE01-4AD1-A6A3-9FA06DBAC9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Oval 29">
              <a:extLst>
                <a:ext uri="{FF2B5EF4-FFF2-40B4-BE49-F238E27FC236}">
                  <a16:creationId xmlns:a16="http://schemas.microsoft.com/office/drawing/2014/main" id="{50331899-34B3-4B61-9479-5321983D78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5E8B424E-2AB2-41D8-92DD-A44E6F5E4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C3BFBA16-4D2F-0D5E-FB90-CD7DDE15D1C2}"/>
              </a:ext>
            </a:extLst>
          </p:cNvPr>
          <p:cNvSpPr>
            <a:spLocks noGrp="1"/>
          </p:cNvSpPr>
          <p:nvPr>
            <p:ph type="title"/>
          </p:nvPr>
        </p:nvSpPr>
        <p:spPr>
          <a:xfrm>
            <a:off x="3944134" y="473202"/>
            <a:ext cx="4400787" cy="657033"/>
          </a:xfrm>
          <a:noFill/>
        </p:spPr>
        <p:txBody>
          <a:bodyPr vert="horz" lIns="91440" tIns="45720" rIns="91440" bIns="45720" rtlCol="0" anchor="b">
            <a:normAutofit/>
          </a:bodyPr>
          <a:lstStyle/>
          <a:p>
            <a:pPr algn="l" defTabSz="914400"/>
            <a:r>
              <a:rPr lang="en-US" sz="3600" b="1" kern="1200" dirty="0">
                <a:solidFill>
                  <a:schemeClr val="bg1"/>
                </a:solidFill>
                <a:latin typeface="+mj-lt"/>
                <a:ea typeface="+mj-ea"/>
                <a:cs typeface="+mj-cs"/>
              </a:rPr>
              <a:t>Storage</a:t>
            </a:r>
          </a:p>
        </p:txBody>
      </p:sp>
      <p:sp>
        <p:nvSpPr>
          <p:cNvPr id="33" name="Rectangle 32">
            <a:extLst>
              <a:ext uri="{FF2B5EF4-FFF2-40B4-BE49-F238E27FC236}">
                <a16:creationId xmlns:a16="http://schemas.microsoft.com/office/drawing/2014/main" id="{4FCECCE4-3046-4A76-B4C0-767A6251C6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5" name="Group 34">
            <a:extLst>
              <a:ext uri="{FF2B5EF4-FFF2-40B4-BE49-F238E27FC236}">
                <a16:creationId xmlns:a16="http://schemas.microsoft.com/office/drawing/2014/main" id="{D6F309B0-04E5-4883-9605-1364452C68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36" name="Straight Connector 35">
              <a:extLst>
                <a:ext uri="{FF2B5EF4-FFF2-40B4-BE49-F238E27FC236}">
                  <a16:creationId xmlns:a16="http://schemas.microsoft.com/office/drawing/2014/main" id="{E11AE0B5-579B-4455-9159-4E4F0A8CCE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7D011DD2-D339-42A2-B916-5E9494D4A4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E43332E-2051-4B76-BC37-83CA62919D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6B80359C-87A2-4B25-838D-8F833616F6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41" name="Rectangle 40">
            <a:extLst>
              <a:ext uri="{FF2B5EF4-FFF2-40B4-BE49-F238E27FC236}">
                <a16:creationId xmlns:a16="http://schemas.microsoft.com/office/drawing/2014/main" id="{096F20E2-F42F-4B71-8BC5-478533FE1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a:extLst>
              <a:ext uri="{FF2B5EF4-FFF2-40B4-BE49-F238E27FC236}">
                <a16:creationId xmlns:a16="http://schemas.microsoft.com/office/drawing/2014/main" id="{34039184-A11C-46AE-854D-8B22944360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44" name="Straight Connector 43">
              <a:extLst>
                <a:ext uri="{FF2B5EF4-FFF2-40B4-BE49-F238E27FC236}">
                  <a16:creationId xmlns:a16="http://schemas.microsoft.com/office/drawing/2014/main" id="{3D2F1956-BECA-4651-82AD-00D7D7F59D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A3F1C39C-42B5-430D-84F0-7018DD01CE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BA7D71D2-799A-4C6D-AD0E-D7BCF15E9F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5C9B72C0-DA11-4A2F-BADC-5BD946CFD0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5" name="Picture 4" descr="A person on a platform working on a large piece of metal&#10;&#10;Description automatically generated">
            <a:extLst>
              <a:ext uri="{FF2B5EF4-FFF2-40B4-BE49-F238E27FC236}">
                <a16:creationId xmlns:a16="http://schemas.microsoft.com/office/drawing/2014/main" id="{7EE54568-2E6A-D55D-05D6-91B17DA91B80}"/>
              </a:ext>
            </a:extLst>
          </p:cNvPr>
          <p:cNvPicPr>
            <a:picLocks noChangeAspect="1"/>
          </p:cNvPicPr>
          <p:nvPr/>
        </p:nvPicPr>
        <p:blipFill rotWithShape="1">
          <a:blip r:embed="rId2">
            <a:extLst>
              <a:ext uri="{28A0092B-C50C-407E-A947-70E740481C1C}">
                <a14:useLocalDpi xmlns:a14="http://schemas.microsoft.com/office/drawing/2010/main" val="0"/>
              </a:ext>
            </a:extLst>
          </a:blip>
          <a:srcRect r="9228" b="-3"/>
          <a:stretch/>
        </p:blipFill>
        <p:spPr>
          <a:xfrm rot="5400000">
            <a:off x="137313" y="1012096"/>
            <a:ext cx="3752498" cy="3100577"/>
          </a:xfrm>
          <a:prstGeom prst="rect">
            <a:avLst/>
          </a:prstGeom>
        </p:spPr>
      </p:pic>
      <p:grpSp>
        <p:nvGrpSpPr>
          <p:cNvPr id="49" name="Group 48">
            <a:extLst>
              <a:ext uri="{FF2B5EF4-FFF2-40B4-BE49-F238E27FC236}">
                <a16:creationId xmlns:a16="http://schemas.microsoft.com/office/drawing/2014/main" id="{2A2A379C-12FD-4404-BDF2-B7EFF0593B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97181" y="514177"/>
            <a:ext cx="304800" cy="322326"/>
            <a:chOff x="215328" y="-46937"/>
            <a:chExt cx="304800" cy="2773841"/>
          </a:xfrm>
        </p:grpSpPr>
        <p:cxnSp>
          <p:nvCxnSpPr>
            <p:cNvPr id="50" name="Straight Connector 49">
              <a:extLst>
                <a:ext uri="{FF2B5EF4-FFF2-40B4-BE49-F238E27FC236}">
                  <a16:creationId xmlns:a16="http://schemas.microsoft.com/office/drawing/2014/main" id="{BF7C94E4-4224-4270-BF49-210D022810B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B372932-A744-4DBC-92F9-C390AC5D0D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077255D0-F5AE-4538-8BA0-27F44A2401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77F9E288-385B-4C5F-BF47-8170ED51E0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 name="TextBox 2">
            <a:extLst>
              <a:ext uri="{FF2B5EF4-FFF2-40B4-BE49-F238E27FC236}">
                <a16:creationId xmlns:a16="http://schemas.microsoft.com/office/drawing/2014/main" id="{7C4C8C04-3CEB-2552-1372-DC75FA52EA0E}"/>
              </a:ext>
            </a:extLst>
          </p:cNvPr>
          <p:cNvSpPr txBox="1"/>
          <p:nvPr/>
        </p:nvSpPr>
        <p:spPr>
          <a:xfrm>
            <a:off x="3749082" y="1278112"/>
            <a:ext cx="3273625" cy="1817736"/>
          </a:xfrm>
          <a:prstGeom prst="rect">
            <a:avLst/>
          </a:prstGeom>
          <a:noFill/>
        </p:spPr>
        <p:txBody>
          <a:bodyPr vert="horz" lIns="91440" tIns="45720" rIns="91440" bIns="45720" rtlCol="0" anchor="t">
            <a:noAutofit/>
          </a:bodyPr>
          <a:lstStyle/>
          <a:p>
            <a:pPr marL="514350" lvl="2" indent="-285750" defTabSz="914400">
              <a:lnSpc>
                <a:spcPct val="90000"/>
              </a:lnSpc>
              <a:spcBef>
                <a:spcPts val="600"/>
              </a:spcBef>
              <a:spcAft>
                <a:spcPts val="600"/>
              </a:spcAft>
              <a:buSzPts val="800"/>
              <a:buFont typeface="Wingdings" panose="05000000000000000000" pitchFamily="2" charset="2"/>
              <a:buChar char="§"/>
            </a:pPr>
            <a:r>
              <a:rPr lang="en-US" sz="1600" i="0" dirty="0">
                <a:solidFill>
                  <a:schemeClr val="bg1"/>
                </a:solidFill>
                <a:effectLst/>
              </a:rPr>
              <a:t>Rental of Safe Shop spaces for customer projects  </a:t>
            </a:r>
            <a:endParaRPr lang="en-US" sz="1600" i="1" dirty="0">
              <a:solidFill>
                <a:schemeClr val="bg1"/>
              </a:solidFill>
              <a:effectLst/>
            </a:endParaRPr>
          </a:p>
          <a:p>
            <a:pPr marL="514350" lvl="2" indent="-285750" defTabSz="914400">
              <a:lnSpc>
                <a:spcPct val="90000"/>
              </a:lnSpc>
              <a:spcBef>
                <a:spcPts val="600"/>
              </a:spcBef>
              <a:spcAft>
                <a:spcPts val="600"/>
              </a:spcAft>
              <a:buSzPts val="800"/>
              <a:buFont typeface="Wingdings" panose="05000000000000000000" pitchFamily="2" charset="2"/>
              <a:buChar char="§"/>
            </a:pPr>
            <a:r>
              <a:rPr lang="en-US" sz="1600" dirty="0">
                <a:solidFill>
                  <a:schemeClr val="bg1"/>
                </a:solidFill>
              </a:rPr>
              <a:t>Storage of equipment – service includes inventory and </a:t>
            </a:r>
            <a:r>
              <a:rPr lang="en-US" sz="1600" dirty="0" err="1">
                <a:solidFill>
                  <a:schemeClr val="bg1"/>
                </a:solidFill>
              </a:rPr>
              <a:t>decon</a:t>
            </a:r>
            <a:r>
              <a:rPr lang="en-US" sz="1600" dirty="0">
                <a:solidFill>
                  <a:schemeClr val="bg1"/>
                </a:solidFill>
              </a:rPr>
              <a:t> as required</a:t>
            </a:r>
          </a:p>
          <a:p>
            <a:pPr marL="514350" lvl="2" indent="-285750" defTabSz="914400">
              <a:lnSpc>
                <a:spcPct val="90000"/>
              </a:lnSpc>
              <a:spcBef>
                <a:spcPts val="600"/>
              </a:spcBef>
              <a:spcAft>
                <a:spcPts val="600"/>
              </a:spcAft>
              <a:buSzPts val="800"/>
              <a:buFont typeface="Wingdings" panose="05000000000000000000" pitchFamily="2" charset="2"/>
              <a:buChar char="§"/>
            </a:pPr>
            <a:r>
              <a:rPr lang="en-US" sz="1600" dirty="0">
                <a:solidFill>
                  <a:schemeClr val="bg1"/>
                </a:solidFill>
              </a:rPr>
              <a:t>Support and license use – the site is accustomed to serving as a maintenance and </a:t>
            </a:r>
            <a:r>
              <a:rPr lang="en-US" sz="1600" dirty="0" err="1">
                <a:solidFill>
                  <a:schemeClr val="bg1"/>
                </a:solidFill>
              </a:rPr>
              <a:t>decon</a:t>
            </a:r>
            <a:r>
              <a:rPr lang="en-US" sz="1600" dirty="0">
                <a:solidFill>
                  <a:schemeClr val="bg1"/>
                </a:solidFill>
              </a:rPr>
              <a:t> shop for customers looking to have support staff focused on their project/goal.</a:t>
            </a:r>
          </a:p>
        </p:txBody>
      </p:sp>
    </p:spTree>
    <p:extLst>
      <p:ext uri="{BB962C8B-B14F-4D97-AF65-F5344CB8AC3E}">
        <p14:creationId xmlns:p14="http://schemas.microsoft.com/office/powerpoint/2010/main" val="1238234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360045"/>
            <a:ext cx="8428482" cy="442341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0C98A1D4-7680-4CFD-BC79-6D3411395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679" y="482600"/>
            <a:ext cx="7362641" cy="4178299"/>
          </a:xfrm>
          <a:prstGeom prst="rect">
            <a:avLst/>
          </a:prstGeom>
        </p:spPr>
      </p:pic>
    </p:spTree>
    <p:extLst>
      <p:ext uri="{BB962C8B-B14F-4D97-AF65-F5344CB8AC3E}">
        <p14:creationId xmlns:p14="http://schemas.microsoft.com/office/powerpoint/2010/main" val="3651050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BD22B7FB-13AA-FDEC-F3E9-A002D14EE0C2}"/>
              </a:ext>
            </a:extLst>
          </p:cNvPr>
          <p:cNvSpPr>
            <a:spLocks noGrp="1"/>
          </p:cNvSpPr>
          <p:nvPr>
            <p:ph type="title"/>
          </p:nvPr>
        </p:nvSpPr>
        <p:spPr>
          <a:xfrm>
            <a:off x="628650" y="336540"/>
            <a:ext cx="3530753" cy="919238"/>
          </a:xfrm>
        </p:spPr>
        <p:txBody>
          <a:bodyPr vert="horz" lIns="91440" tIns="45720" rIns="91440" bIns="45720" rtlCol="0" anchor="b">
            <a:normAutofit/>
          </a:bodyPr>
          <a:lstStyle/>
          <a:p>
            <a:pPr algn="l" defTabSz="914400"/>
            <a:r>
              <a:rPr lang="en-US" sz="2900" kern="1200" dirty="0">
                <a:solidFill>
                  <a:schemeClr val="bg1"/>
                </a:solidFill>
                <a:latin typeface="+mj-lt"/>
                <a:ea typeface="+mj-ea"/>
                <a:cs typeface="+mj-cs"/>
              </a:rPr>
              <a:t>Offerings</a:t>
            </a:r>
          </a:p>
        </p:txBody>
      </p:sp>
      <p:cxnSp>
        <p:nvCxnSpPr>
          <p:cNvPr id="34" name="Straight Connector 33">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3904" y="1312317"/>
            <a:ext cx="353872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F83B71B0-54A4-F9C2-F883-8759F6353960}"/>
              </a:ext>
            </a:extLst>
          </p:cNvPr>
          <p:cNvSpPr txBox="1"/>
          <p:nvPr/>
        </p:nvSpPr>
        <p:spPr>
          <a:xfrm>
            <a:off x="558800" y="1257854"/>
            <a:ext cx="3898900" cy="3119313"/>
          </a:xfrm>
          <a:prstGeom prst="rect">
            <a:avLst/>
          </a:prstGeom>
        </p:spPr>
        <p:txBody>
          <a:bodyPr vert="horz" lIns="91440" tIns="45720" rIns="91440" bIns="45720" rtlCol="0">
            <a:noAutofit/>
          </a:bodyPr>
          <a:lstStyle/>
          <a:p>
            <a:pPr marR="0" lvl="0">
              <a:lnSpc>
                <a:spcPct val="115000"/>
              </a:lnSpc>
              <a:tabLst>
                <a:tab pos="457200" algn="l"/>
              </a:tabLst>
            </a:pPr>
            <a:endParaRPr lang="en-US" sz="1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a:p>
            <a:pPr marL="171450" marR="0" lvl="0" indent="-171450">
              <a:lnSpc>
                <a:spcPct val="115000"/>
              </a:lnSpc>
              <a:buFont typeface="Wingdings" panose="05000000000000000000" pitchFamily="2" charset="2"/>
              <a:buChar char="§"/>
              <a:tabLst>
                <a:tab pos="457200" algn="l"/>
              </a:tabLst>
            </a:pPr>
            <a:r>
              <a:rPr lang="en-US" sz="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Equipment Storage – Outage Equipment, long-term storage of back-ups, temporary storage for transfer between sites utilities that use Flowserve for pump/seal refurbishment sometimes choose to store while drafting PO for repair or inspection work</a:t>
            </a:r>
          </a:p>
          <a:p>
            <a:pPr marL="171450" marR="0" lvl="0" indent="-171450">
              <a:lnSpc>
                <a:spcPct val="115000"/>
              </a:lnSpc>
              <a:buFont typeface="Wingdings" panose="05000000000000000000" pitchFamily="2" charset="2"/>
              <a:buChar char="§"/>
              <a:tabLst>
                <a:tab pos="457200" algn="l"/>
              </a:tabLst>
            </a:pPr>
            <a:endParaRPr lang="en-US" sz="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a:p>
            <a:pPr marL="171450" marR="0" lvl="0" indent="-171450">
              <a:lnSpc>
                <a:spcPct val="115000"/>
              </a:lnSpc>
              <a:buFont typeface="Wingdings" panose="05000000000000000000" pitchFamily="2" charset="2"/>
              <a:buChar char="§"/>
              <a:tabLst>
                <a:tab pos="457200" algn="l"/>
              </a:tabLst>
            </a:pPr>
            <a:r>
              <a:rPr lang="en-US" sz="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Support Work – Site space rental for maintenance, inspections, etc.</a:t>
            </a:r>
          </a:p>
          <a:p>
            <a:pPr marL="171450" marR="0" lvl="0" indent="-171450">
              <a:lnSpc>
                <a:spcPct val="115000"/>
              </a:lnSpc>
              <a:buFont typeface="Wingdings" panose="05000000000000000000" pitchFamily="2" charset="2"/>
              <a:buChar char="§"/>
              <a:tabLst>
                <a:tab pos="457200" algn="l"/>
              </a:tabLst>
            </a:pPr>
            <a:endParaRPr lang="en-US" sz="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endParaRPr>
          </a:p>
          <a:p>
            <a:pPr marL="171450" marR="0" lvl="0" indent="-171450">
              <a:lnSpc>
                <a:spcPct val="115000"/>
              </a:lnSpc>
              <a:buFont typeface="Wingdings" panose="05000000000000000000" pitchFamily="2" charset="2"/>
              <a:buChar char="§"/>
              <a:tabLst>
                <a:tab pos="457200" algn="l"/>
              </a:tabLst>
            </a:pPr>
            <a:r>
              <a:rPr lang="en-US" sz="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Inventory/Release – Work involves inventory and/or unconditional release or </a:t>
            </a:r>
            <a:r>
              <a:rPr lang="en-US" sz="1200" dirty="0" err="1">
                <a:solidFill>
                  <a:schemeClr val="bg1"/>
                </a:solidFill>
                <a:latin typeface="Calibri" panose="020F0502020204030204" pitchFamily="34" charset="0"/>
                <a:ea typeface="Times New Roman" panose="02020603050405020304" pitchFamily="18" charset="0"/>
                <a:cs typeface="Times New Roman" panose="02020603050405020304" pitchFamily="18" charset="0"/>
              </a:rPr>
              <a:t>decon</a:t>
            </a:r>
            <a:r>
              <a:rPr lang="en-US" sz="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to meet storage requirements for sites</a:t>
            </a:r>
          </a:p>
          <a:p>
            <a:pPr lvl="3">
              <a:lnSpc>
                <a:spcPct val="115000"/>
              </a:lnSpc>
              <a:tabLst>
                <a:tab pos="457200" algn="l"/>
              </a:tabLst>
            </a:pPr>
            <a:r>
              <a:rPr lang="en-US" sz="12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p>
          <a:p>
            <a:pPr marR="0" lvl="0">
              <a:lnSpc>
                <a:spcPct val="115000"/>
              </a:lnSpc>
              <a:tabLst>
                <a:tab pos="457200" algn="l"/>
              </a:tabLst>
            </a:pPr>
            <a:r>
              <a:rPr lang="en-US" sz="12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endParaRPr lang="en-US" sz="1200" dirty="0">
              <a:solidFill>
                <a:schemeClr val="bg1"/>
              </a:solidFill>
            </a:endParaRPr>
          </a:p>
        </p:txBody>
      </p:sp>
      <p:cxnSp>
        <p:nvCxnSpPr>
          <p:cNvPr id="35" name="Straight Connector 34">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5520" y="4280754"/>
            <a:ext cx="353549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Picture 3" descr="Memphis 3">
            <a:extLst>
              <a:ext uri="{FF2B5EF4-FFF2-40B4-BE49-F238E27FC236}">
                <a16:creationId xmlns:a16="http://schemas.microsoft.com/office/drawing/2014/main" id="{C7D6EFAF-45C0-8410-0958-30FEEF9C71C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121" r="-1" b="10972"/>
          <a:stretch/>
        </p:blipFill>
        <p:spPr bwMode="auto">
          <a:xfrm>
            <a:off x="4894089" y="1314208"/>
            <a:ext cx="4249911" cy="251508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32926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94714483-7072-431F-9DBE-87F44E4D4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95892E1-F4A5-4991-AC52-4F417B14A2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ACF597F8-76AA-44FA-8E6A-06223B66C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42" name="Oval 41">
              <a:extLst>
                <a:ext uri="{FF2B5EF4-FFF2-40B4-BE49-F238E27FC236}">
                  <a16:creationId xmlns:a16="http://schemas.microsoft.com/office/drawing/2014/main" id="{A6E12753-0A63-43EE-B28A-C989D033EA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B26FA385-76DA-40E9-9257-AA3E07FF6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262D75CA-F374-4878-8106-3EA5E970D6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938667A5-74E3-4EFD-8C45-F48F47427C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extLst>
                <a:ext uri="{FF2B5EF4-FFF2-40B4-BE49-F238E27FC236}">
                  <a16:creationId xmlns:a16="http://schemas.microsoft.com/office/drawing/2014/main" id="{31512EE2-F4CC-4E18-9CDA-B92C111224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B99E503B-9B4D-4EE3-A50F-15AC374F6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9" name="Rectangle 48">
            <a:extLst>
              <a:ext uri="{FF2B5EF4-FFF2-40B4-BE49-F238E27FC236}">
                <a16:creationId xmlns:a16="http://schemas.microsoft.com/office/drawing/2014/main" id="{E2683E3F-F855-4549-84F8-42064EC0F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 name="Group 50">
            <a:extLst>
              <a:ext uri="{FF2B5EF4-FFF2-40B4-BE49-F238E27FC236}">
                <a16:creationId xmlns:a16="http://schemas.microsoft.com/office/drawing/2014/main" id="{8FC90B1E-0223-4440-AF22-8F32F6F0C7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52" name="Straight Connector 51">
              <a:extLst>
                <a:ext uri="{FF2B5EF4-FFF2-40B4-BE49-F238E27FC236}">
                  <a16:creationId xmlns:a16="http://schemas.microsoft.com/office/drawing/2014/main" id="{A2D2E879-0004-4D84-8137-1C09334038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43BE75A2-0D83-4F8E-84CC-D3BCD565B1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E90F7F49-1039-49EF-A9BD-153DB590B6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9E85F508-9EA4-4B4D-8171-648670650E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7" name="Rectangle 56">
            <a:extLst>
              <a:ext uri="{FF2B5EF4-FFF2-40B4-BE49-F238E27FC236}">
                <a16:creationId xmlns:a16="http://schemas.microsoft.com/office/drawing/2014/main" id="{832F3179-0CD5-40C8-9939-D8355006F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11CE155D-684B-4F5E-B835-C52765E310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60" name="Straight Connector 59">
              <a:extLst>
                <a:ext uri="{FF2B5EF4-FFF2-40B4-BE49-F238E27FC236}">
                  <a16:creationId xmlns:a16="http://schemas.microsoft.com/office/drawing/2014/main" id="{04F84AF8-E1A7-41D4-A102-8F87CAE37E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ED126F1-DB23-4314-B6C7-FE89E3C581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8ACB2B6F-8883-4A00-88DD-98CDDD46B8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3B9A2180-808A-4423-BB2B-6464B29000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2" name="Picture 1" descr="Large white tanks in a factory&#10;&#10;Description automatically generated"/>
          <p:cNvPicPr>
            <a:picLocks noChangeAspect="1"/>
          </p:cNvPicPr>
          <p:nvPr/>
        </p:nvPicPr>
        <p:blipFill rotWithShape="1">
          <a:blip r:embed="rId2" cstate="print">
            <a:duotone>
              <a:prstClr val="black"/>
              <a:schemeClr val="bg1">
                <a:tint val="45000"/>
                <a:satMod val="400000"/>
              </a:schemeClr>
            </a:duotone>
            <a:alphaModFix amt="25000"/>
            <a:extLst>
              <a:ext uri="{28A0092B-C50C-407E-A947-70E740481C1C}">
                <a14:useLocalDpi xmlns:a14="http://schemas.microsoft.com/office/drawing/2010/main" val="0"/>
              </a:ext>
            </a:extLst>
          </a:blip>
          <a:srcRect l="34225" r="31073" b="1068"/>
          <a:stretch/>
        </p:blipFill>
        <p:spPr>
          <a:xfrm>
            <a:off x="1745615" y="22161"/>
            <a:ext cx="5701232" cy="4510383"/>
          </a:xfrm>
          <a:prstGeom prst="rect">
            <a:avLst/>
          </a:prstGeom>
        </p:spPr>
      </p:pic>
      <p:sp>
        <p:nvSpPr>
          <p:cNvPr id="5" name="Title 4">
            <a:extLst>
              <a:ext uri="{FF2B5EF4-FFF2-40B4-BE49-F238E27FC236}">
                <a16:creationId xmlns:a16="http://schemas.microsoft.com/office/drawing/2014/main" id="{CDE9655F-916D-4AC4-9928-1F5230EEF9A0}"/>
              </a:ext>
            </a:extLst>
          </p:cNvPr>
          <p:cNvSpPr>
            <a:spLocks noGrp="1"/>
          </p:cNvSpPr>
          <p:nvPr>
            <p:ph type="title"/>
          </p:nvPr>
        </p:nvSpPr>
        <p:spPr>
          <a:xfrm>
            <a:off x="2548147" y="1595470"/>
            <a:ext cx="4369712" cy="2026513"/>
          </a:xfrm>
          <a:noFill/>
        </p:spPr>
        <p:txBody>
          <a:bodyPr vert="horz" lIns="91440" tIns="45720" rIns="91440" bIns="45720" rtlCol="0" anchor="b">
            <a:noAutofit/>
          </a:bodyPr>
          <a:lstStyle/>
          <a:p>
            <a:pPr marR="0" lvl="0" algn="l" defTabSz="914400">
              <a:tabLst>
                <a:tab pos="457200" algn="l"/>
              </a:tabLst>
            </a:pPr>
            <a:r>
              <a:rPr lang="en-US" sz="1600" b="1" kern="1200" dirty="0">
                <a:solidFill>
                  <a:schemeClr val="bg1"/>
                </a:solidFill>
                <a:latin typeface="+mj-lt"/>
                <a:ea typeface="+mj-ea"/>
                <a:cs typeface="+mj-cs"/>
              </a:rPr>
              <a:t>The Memphis site is a projects site:</a:t>
            </a:r>
            <a:br>
              <a:rPr lang="en-US" sz="1600" b="1" kern="1200" dirty="0">
                <a:solidFill>
                  <a:schemeClr val="bg1"/>
                </a:solidFill>
                <a:latin typeface="+mj-lt"/>
                <a:ea typeface="+mj-ea"/>
                <a:cs typeface="+mj-cs"/>
              </a:rPr>
            </a:br>
            <a:br>
              <a:rPr lang="en-US" sz="1600" kern="1200" dirty="0">
                <a:solidFill>
                  <a:schemeClr val="bg1"/>
                </a:solidFill>
                <a:latin typeface="+mj-lt"/>
                <a:ea typeface="+mj-ea"/>
                <a:cs typeface="+mj-cs"/>
              </a:rPr>
            </a:br>
            <a:r>
              <a:rPr lang="en-US" sz="1600" kern="1200" dirty="0">
                <a:solidFill>
                  <a:schemeClr val="bg1"/>
                </a:solidFill>
                <a:latin typeface="+mj-lt"/>
                <a:ea typeface="+mj-ea"/>
                <a:cs typeface="+mj-cs"/>
              </a:rPr>
              <a:t>Serves as a go-between for materials that otherwise don’t comply with the WAC at a downstream process.  Focus is on processing to comply with those restrictions to reduce risk to customers</a:t>
            </a:r>
            <a:br>
              <a:rPr lang="en-US" sz="1600" kern="1200" dirty="0">
                <a:solidFill>
                  <a:schemeClr val="bg1"/>
                </a:solidFill>
                <a:latin typeface="+mj-lt"/>
                <a:ea typeface="+mj-ea"/>
                <a:cs typeface="+mj-cs"/>
              </a:rPr>
            </a:br>
            <a:br>
              <a:rPr lang="en-US" sz="1600" kern="1200" dirty="0">
                <a:solidFill>
                  <a:schemeClr val="bg1"/>
                </a:solidFill>
                <a:latin typeface="+mj-lt"/>
                <a:ea typeface="+mj-ea"/>
                <a:cs typeface="+mj-cs"/>
              </a:rPr>
            </a:br>
            <a:r>
              <a:rPr lang="en-US" sz="1600" kern="1200" dirty="0">
                <a:solidFill>
                  <a:schemeClr val="bg1"/>
                </a:solidFill>
                <a:latin typeface="+mj-lt"/>
                <a:ea typeface="+mj-ea"/>
                <a:cs typeface="+mj-cs"/>
              </a:rPr>
              <a:t>Primary focus is on components segmentation for recycle or disposal.  As sustainability becomes more and more important Memphis Processing is rising to the challenge to provide solutions to avoid disposing of valuable metals and other resources that could be reused.</a:t>
            </a:r>
          </a:p>
        </p:txBody>
      </p:sp>
    </p:spTree>
    <p:extLst>
      <p:ext uri="{BB962C8B-B14F-4D97-AF65-F5344CB8AC3E}">
        <p14:creationId xmlns:p14="http://schemas.microsoft.com/office/powerpoint/2010/main" val="4253709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descr="A group of people on a lift&#10;&#10;Description automatically generated">
            <a:extLst>
              <a:ext uri="{FF2B5EF4-FFF2-40B4-BE49-F238E27FC236}">
                <a16:creationId xmlns:a16="http://schemas.microsoft.com/office/drawing/2014/main" id="{EADDA499-EA74-4BFC-7A9E-FA058FCD5AF9}"/>
              </a:ext>
            </a:extLst>
          </p:cNvPr>
          <p:cNvPicPr>
            <a:picLocks noChangeAspect="1"/>
          </p:cNvPicPr>
          <p:nvPr/>
        </p:nvPicPr>
        <p:blipFill rotWithShape="1">
          <a:blip r:embed="rId2">
            <a:duotone>
              <a:prstClr val="black"/>
              <a:schemeClr val="tx2">
                <a:tint val="45000"/>
                <a:satMod val="400000"/>
              </a:schemeClr>
            </a:duotone>
            <a:alphaModFix amt="25000"/>
            <a:extLst>
              <a:ext uri="{28A0092B-C50C-407E-A947-70E740481C1C}">
                <a14:useLocalDpi xmlns:a14="http://schemas.microsoft.com/office/drawing/2010/main" val="0"/>
              </a:ext>
            </a:extLst>
          </a:blip>
          <a:srcRect t="2330" b="2331"/>
          <a:stretch/>
        </p:blipFill>
        <p:spPr>
          <a:xfrm>
            <a:off x="20" y="10"/>
            <a:ext cx="9143980" cy="5143490"/>
          </a:xfrm>
          <a:prstGeom prst="rect">
            <a:avLst/>
          </a:prstGeom>
        </p:spPr>
      </p:pic>
      <p:sp>
        <p:nvSpPr>
          <p:cNvPr id="2" name="Title 1">
            <a:extLst>
              <a:ext uri="{FF2B5EF4-FFF2-40B4-BE49-F238E27FC236}">
                <a16:creationId xmlns:a16="http://schemas.microsoft.com/office/drawing/2014/main" id="{F9997A29-A4D9-4590-AB4B-81C131562475}"/>
              </a:ext>
            </a:extLst>
          </p:cNvPr>
          <p:cNvSpPr>
            <a:spLocks noGrp="1"/>
          </p:cNvSpPr>
          <p:nvPr>
            <p:ph type="title"/>
          </p:nvPr>
        </p:nvSpPr>
        <p:spPr>
          <a:xfrm>
            <a:off x="628650" y="273843"/>
            <a:ext cx="7886700" cy="994173"/>
          </a:xfrm>
        </p:spPr>
        <p:txBody>
          <a:bodyPr vert="horz" lIns="91440" tIns="45720" rIns="91440" bIns="45720" rtlCol="0" anchor="ctr">
            <a:normAutofit/>
          </a:bodyPr>
          <a:lstStyle/>
          <a:p>
            <a:pPr defTabSz="914400"/>
            <a:r>
              <a:rPr lang="en-US" sz="3100">
                <a:solidFill>
                  <a:schemeClr val="tx1"/>
                </a:solidFill>
              </a:rPr>
              <a:t>Memphis Processing – Forms and Types of Waste accepted under the WAC:</a:t>
            </a:r>
          </a:p>
        </p:txBody>
      </p:sp>
      <p:graphicFrame>
        <p:nvGraphicFramePr>
          <p:cNvPr id="33" name="Content Placeholder 2">
            <a:extLst>
              <a:ext uri="{FF2B5EF4-FFF2-40B4-BE49-F238E27FC236}">
                <a16:creationId xmlns:a16="http://schemas.microsoft.com/office/drawing/2014/main" id="{1024F56A-9C7C-8B70-D861-A9CE20D5CE47}"/>
              </a:ext>
            </a:extLst>
          </p:cNvPr>
          <p:cNvGraphicFramePr>
            <a:graphicFrameLocks noGrp="1"/>
          </p:cNvGraphicFramePr>
          <p:nvPr>
            <p:ph idx="1"/>
            <p:extLst>
              <p:ext uri="{D42A27DB-BD31-4B8C-83A1-F6EECF244321}">
                <p14:modId xmlns:p14="http://schemas.microsoft.com/office/powerpoint/2010/main" val="2975124185"/>
              </p:ext>
            </p:extLst>
          </p:nvPr>
        </p:nvGraphicFramePr>
        <p:xfrm>
          <a:off x="628650" y="1268016"/>
          <a:ext cx="7886700" cy="3263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821602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5" name="Rectangle 74">
            <a:extLst>
              <a:ext uri="{FF2B5EF4-FFF2-40B4-BE49-F238E27FC236}">
                <a16:creationId xmlns:a16="http://schemas.microsoft.com/office/drawing/2014/main" id="{55006F82-50D2-401C-BE85-FFEA1C1963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32034F32-09B4-47B4-B550-1F1CE3D53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9" name="Group 78">
            <a:extLst>
              <a:ext uri="{FF2B5EF4-FFF2-40B4-BE49-F238E27FC236}">
                <a16:creationId xmlns:a16="http://schemas.microsoft.com/office/drawing/2014/main" id="{F559A513-84FC-4F08-805E-C51CE7F540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80" name="Oval 79">
              <a:extLst>
                <a:ext uri="{FF2B5EF4-FFF2-40B4-BE49-F238E27FC236}">
                  <a16:creationId xmlns:a16="http://schemas.microsoft.com/office/drawing/2014/main" id="{1E7B3778-847D-49DE-9ED7-3ECD207FE2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Oval 80">
              <a:extLst>
                <a:ext uri="{FF2B5EF4-FFF2-40B4-BE49-F238E27FC236}">
                  <a16:creationId xmlns:a16="http://schemas.microsoft.com/office/drawing/2014/main" id="{BA4973CB-E945-49D8-8629-2564A339A7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Oval 81">
              <a:extLst>
                <a:ext uri="{FF2B5EF4-FFF2-40B4-BE49-F238E27FC236}">
                  <a16:creationId xmlns:a16="http://schemas.microsoft.com/office/drawing/2014/main" id="{3A359CA1-D061-41BA-8920-ED22CB4FC3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Oval 82">
              <a:extLst>
                <a:ext uri="{FF2B5EF4-FFF2-40B4-BE49-F238E27FC236}">
                  <a16:creationId xmlns:a16="http://schemas.microsoft.com/office/drawing/2014/main" id="{67996946-DE01-4AD1-A6A3-9FA06DBAC9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4" name="Oval 83">
              <a:extLst>
                <a:ext uri="{FF2B5EF4-FFF2-40B4-BE49-F238E27FC236}">
                  <a16:creationId xmlns:a16="http://schemas.microsoft.com/office/drawing/2014/main" id="{50331899-34B3-4B61-9479-5321983D78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Oval 84">
              <a:extLst>
                <a:ext uri="{FF2B5EF4-FFF2-40B4-BE49-F238E27FC236}">
                  <a16:creationId xmlns:a16="http://schemas.microsoft.com/office/drawing/2014/main" id="{5E8B424E-2AB2-41D8-92DD-A44E6F5E4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95D5D5FB-A5E0-4C6C-85F0-7985D7718B72}"/>
              </a:ext>
            </a:extLst>
          </p:cNvPr>
          <p:cNvSpPr>
            <a:spLocks noGrp="1"/>
          </p:cNvSpPr>
          <p:nvPr>
            <p:ph type="title"/>
          </p:nvPr>
        </p:nvSpPr>
        <p:spPr>
          <a:xfrm>
            <a:off x="3944134" y="473202"/>
            <a:ext cx="4400787" cy="850659"/>
          </a:xfrm>
          <a:noFill/>
        </p:spPr>
        <p:txBody>
          <a:bodyPr vert="horz" lIns="91440" tIns="45720" rIns="91440" bIns="45720" rtlCol="0" anchor="b">
            <a:normAutofit/>
          </a:bodyPr>
          <a:lstStyle/>
          <a:p>
            <a:pPr defTabSz="914400"/>
            <a:r>
              <a:rPr lang="en-US" sz="2400" kern="1200" dirty="0">
                <a:solidFill>
                  <a:schemeClr val="bg1"/>
                </a:solidFill>
                <a:latin typeface="+mj-lt"/>
                <a:ea typeface="+mj-ea"/>
                <a:cs typeface="+mj-cs"/>
              </a:rPr>
              <a:t>Memphis Processing – Items Requiring Special Approval:</a:t>
            </a:r>
          </a:p>
        </p:txBody>
      </p:sp>
      <p:sp>
        <p:nvSpPr>
          <p:cNvPr id="87" name="Rectangle 86">
            <a:extLst>
              <a:ext uri="{FF2B5EF4-FFF2-40B4-BE49-F238E27FC236}">
                <a16:creationId xmlns:a16="http://schemas.microsoft.com/office/drawing/2014/main" id="{4FCECCE4-3046-4A76-B4C0-767A6251C6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9" name="Group 88">
            <a:extLst>
              <a:ext uri="{FF2B5EF4-FFF2-40B4-BE49-F238E27FC236}">
                <a16:creationId xmlns:a16="http://schemas.microsoft.com/office/drawing/2014/main" id="{D6F309B0-04E5-4883-9605-1364452C68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90" name="Straight Connector 89">
              <a:extLst>
                <a:ext uri="{FF2B5EF4-FFF2-40B4-BE49-F238E27FC236}">
                  <a16:creationId xmlns:a16="http://schemas.microsoft.com/office/drawing/2014/main" id="{E11AE0B5-579B-4455-9159-4E4F0A8CCE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7D011DD2-D339-42A2-B916-5E9494D4A4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BE43332E-2051-4B76-BC37-83CA62919D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6B80359C-87A2-4B25-838D-8F833616F6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95" name="Rectangle 94">
            <a:extLst>
              <a:ext uri="{FF2B5EF4-FFF2-40B4-BE49-F238E27FC236}">
                <a16:creationId xmlns:a16="http://schemas.microsoft.com/office/drawing/2014/main" id="{096F20E2-F42F-4B71-8BC5-478533FE1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7" name="Group 96">
            <a:extLst>
              <a:ext uri="{FF2B5EF4-FFF2-40B4-BE49-F238E27FC236}">
                <a16:creationId xmlns:a16="http://schemas.microsoft.com/office/drawing/2014/main" id="{34039184-A11C-46AE-854D-8B22944360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98" name="Straight Connector 97">
              <a:extLst>
                <a:ext uri="{FF2B5EF4-FFF2-40B4-BE49-F238E27FC236}">
                  <a16:creationId xmlns:a16="http://schemas.microsoft.com/office/drawing/2014/main" id="{3D2F1956-BECA-4651-82AD-00D7D7F59D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A3F1C39C-42B5-430D-84F0-7018DD01CE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BA7D71D2-799A-4C6D-AD0E-D7BCF15E9F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5C9B72C0-DA11-4A2F-BADC-5BD946CFD0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35" name="Picture 5" descr="Memphis 28">
            <a:extLst>
              <a:ext uri="{FF2B5EF4-FFF2-40B4-BE49-F238E27FC236}">
                <a16:creationId xmlns:a16="http://schemas.microsoft.com/office/drawing/2014/main" id="{AAD21871-F45F-4909-8DC0-A426F014E2A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6142" r="26141" b="-1"/>
          <a:stretch/>
        </p:blipFill>
        <p:spPr bwMode="auto">
          <a:xfrm>
            <a:off x="463274" y="686114"/>
            <a:ext cx="3100577" cy="3752540"/>
          </a:xfrm>
          <a:prstGeom prst="rect">
            <a:avLst/>
          </a:prstGeom>
          <a:noFill/>
          <a:extLst>
            <a:ext uri="{909E8E84-426E-40DD-AFC4-6F175D3DCCD1}">
              <a14:hiddenFill xmlns:a14="http://schemas.microsoft.com/office/drawing/2010/main">
                <a:solidFill>
                  <a:srgbClr val="FFFFFF"/>
                </a:solidFill>
              </a14:hiddenFill>
            </a:ext>
          </a:extLst>
        </p:spPr>
      </p:pic>
      <p:grpSp>
        <p:nvGrpSpPr>
          <p:cNvPr id="103" name="Group 102">
            <a:extLst>
              <a:ext uri="{FF2B5EF4-FFF2-40B4-BE49-F238E27FC236}">
                <a16:creationId xmlns:a16="http://schemas.microsoft.com/office/drawing/2014/main" id="{2A2A379C-12FD-4404-BDF2-B7EFF0593B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97181" y="514177"/>
            <a:ext cx="304800" cy="322326"/>
            <a:chOff x="215328" y="-46937"/>
            <a:chExt cx="304800" cy="2773841"/>
          </a:xfrm>
        </p:grpSpPr>
        <p:cxnSp>
          <p:nvCxnSpPr>
            <p:cNvPr id="104" name="Straight Connector 103">
              <a:extLst>
                <a:ext uri="{FF2B5EF4-FFF2-40B4-BE49-F238E27FC236}">
                  <a16:creationId xmlns:a16="http://schemas.microsoft.com/office/drawing/2014/main" id="{BF7C94E4-4224-4270-BF49-210D022810B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5B372932-A744-4DBC-92F9-C390AC5D0D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077255D0-F5AE-4538-8BA0-27F44A2401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77F9E288-385B-4C5F-BF47-8170ED51E0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74" name="Content Placeholder 2">
            <a:extLst>
              <a:ext uri="{FF2B5EF4-FFF2-40B4-BE49-F238E27FC236}">
                <a16:creationId xmlns:a16="http://schemas.microsoft.com/office/drawing/2014/main" id="{B15463EA-BF94-4924-BAA0-350A01DDF1ED}"/>
              </a:ext>
            </a:extLst>
          </p:cNvPr>
          <p:cNvSpPr>
            <a:spLocks noGrp="1"/>
          </p:cNvSpPr>
          <p:nvPr>
            <p:ph idx="1"/>
          </p:nvPr>
        </p:nvSpPr>
        <p:spPr>
          <a:xfrm>
            <a:off x="3944134" y="1750354"/>
            <a:ext cx="4400790" cy="2943065"/>
          </a:xfrm>
          <a:noFill/>
        </p:spPr>
        <p:txBody>
          <a:bodyPr vert="horz" lIns="91440" tIns="45720" rIns="91440" bIns="45720" rtlCol="0" anchor="t">
            <a:normAutofit lnSpcReduction="10000"/>
          </a:bodyPr>
          <a:lstStyle/>
          <a:p>
            <a:pPr marL="342900" marR="0" indent="-228600" defTabSz="914400">
              <a:lnSpc>
                <a:spcPct val="90000"/>
              </a:lnSpc>
            </a:pPr>
            <a:r>
              <a:rPr lang="en-US" sz="1400" dirty="0">
                <a:solidFill>
                  <a:schemeClr val="bg1"/>
                </a:solidFill>
                <a:effectLst/>
              </a:rPr>
              <a:t>Waste types not listed above</a:t>
            </a:r>
          </a:p>
          <a:p>
            <a:pPr marL="342900" marR="0" indent="-228600" defTabSz="914400">
              <a:lnSpc>
                <a:spcPct val="90000"/>
              </a:lnSpc>
            </a:pPr>
            <a:r>
              <a:rPr lang="en-US" sz="1400" dirty="0">
                <a:solidFill>
                  <a:schemeClr val="bg1"/>
                </a:solidFill>
              </a:rPr>
              <a:t>Metals/DAW &gt;200 </a:t>
            </a:r>
            <a:r>
              <a:rPr lang="en-US" sz="1400" dirty="0" err="1">
                <a:solidFill>
                  <a:schemeClr val="bg1"/>
                </a:solidFill>
              </a:rPr>
              <a:t>mR</a:t>
            </a:r>
            <a:r>
              <a:rPr lang="en-US" sz="1400" dirty="0">
                <a:solidFill>
                  <a:schemeClr val="bg1"/>
                </a:solidFill>
              </a:rPr>
              <a:t>/</a:t>
            </a:r>
            <a:r>
              <a:rPr lang="en-US" sz="1400" dirty="0" err="1">
                <a:solidFill>
                  <a:schemeClr val="bg1"/>
                </a:solidFill>
              </a:rPr>
              <a:t>hr</a:t>
            </a:r>
            <a:r>
              <a:rPr lang="en-US" sz="1400" dirty="0">
                <a:solidFill>
                  <a:schemeClr val="bg1"/>
                </a:solidFill>
              </a:rPr>
              <a:t> contact dose rate</a:t>
            </a:r>
          </a:p>
          <a:p>
            <a:pPr marL="342900" marR="0" indent="-228600" defTabSz="914400">
              <a:lnSpc>
                <a:spcPct val="90000"/>
              </a:lnSpc>
            </a:pPr>
            <a:r>
              <a:rPr lang="en-US" sz="1400" dirty="0">
                <a:solidFill>
                  <a:schemeClr val="bg1"/>
                </a:solidFill>
              </a:rPr>
              <a:t>SNM/Source Material</a:t>
            </a:r>
          </a:p>
          <a:p>
            <a:pPr marL="342900" marR="0" indent="-228600" defTabSz="914400">
              <a:lnSpc>
                <a:spcPct val="90000"/>
              </a:lnSpc>
            </a:pPr>
            <a:r>
              <a:rPr lang="en-US" sz="1400" dirty="0">
                <a:solidFill>
                  <a:schemeClr val="bg1"/>
                </a:solidFill>
                <a:effectLst/>
              </a:rPr>
              <a:t>High Smearable Contamination, Hot Particles and Activated Materials</a:t>
            </a:r>
          </a:p>
          <a:p>
            <a:pPr marL="342900" marR="0" indent="-228600" defTabSz="914400">
              <a:lnSpc>
                <a:spcPct val="90000"/>
              </a:lnSpc>
            </a:pPr>
            <a:r>
              <a:rPr lang="en-US" sz="1400" dirty="0">
                <a:solidFill>
                  <a:schemeClr val="bg1"/>
                </a:solidFill>
              </a:rPr>
              <a:t>Material intended for Trans-shipment</a:t>
            </a:r>
          </a:p>
          <a:p>
            <a:pPr marL="342900" marR="0" indent="-228600" defTabSz="914400">
              <a:lnSpc>
                <a:spcPct val="90000"/>
              </a:lnSpc>
            </a:pPr>
            <a:r>
              <a:rPr lang="en-US" sz="1400" dirty="0">
                <a:solidFill>
                  <a:schemeClr val="bg1"/>
                </a:solidFill>
              </a:rPr>
              <a:t>First time profiling through BWAP</a:t>
            </a:r>
            <a:endParaRPr lang="en-US" sz="1400" dirty="0">
              <a:solidFill>
                <a:schemeClr val="bg1"/>
              </a:solidFill>
              <a:effectLst/>
            </a:endParaRPr>
          </a:p>
          <a:p>
            <a:pPr marL="342900" marR="0" indent="-228600" defTabSz="914400">
              <a:lnSpc>
                <a:spcPct val="90000"/>
              </a:lnSpc>
            </a:pPr>
            <a:r>
              <a:rPr lang="en-US" sz="1400" dirty="0">
                <a:solidFill>
                  <a:schemeClr val="bg1"/>
                </a:solidFill>
              </a:rPr>
              <a:t>Special Projects – Component decontamination for release, materials segmented and processed through multiple WAG’s, etc.</a:t>
            </a:r>
          </a:p>
          <a:p>
            <a:pPr marL="342900" marR="0" indent="-228600" defTabSz="914400">
              <a:lnSpc>
                <a:spcPct val="90000"/>
              </a:lnSpc>
            </a:pPr>
            <a:r>
              <a:rPr lang="en-US" sz="1400" dirty="0">
                <a:solidFill>
                  <a:schemeClr val="bg1"/>
                </a:solidFill>
              </a:rPr>
              <a:t>Lead acid batteries/computer parts – Considered for unconditional release, failure material disposed or returned as hazardous waste</a:t>
            </a:r>
            <a:endParaRPr lang="en-US" sz="1400" dirty="0">
              <a:solidFill>
                <a:schemeClr val="bg1"/>
              </a:solidFill>
              <a:effectLst/>
            </a:endParaRPr>
          </a:p>
        </p:txBody>
      </p:sp>
    </p:spTree>
    <p:extLst>
      <p:ext uri="{BB962C8B-B14F-4D97-AF65-F5344CB8AC3E}">
        <p14:creationId xmlns:p14="http://schemas.microsoft.com/office/powerpoint/2010/main" val="30394038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55006F82-50D2-401C-BE85-FFEA1C1963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32034F32-09B4-47B4-B550-1F1CE3D53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59">
            <a:extLst>
              <a:ext uri="{FF2B5EF4-FFF2-40B4-BE49-F238E27FC236}">
                <a16:creationId xmlns:a16="http://schemas.microsoft.com/office/drawing/2014/main" id="{F559A513-84FC-4F08-805E-C51CE7F540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61" name="Oval 60">
              <a:extLst>
                <a:ext uri="{FF2B5EF4-FFF2-40B4-BE49-F238E27FC236}">
                  <a16:creationId xmlns:a16="http://schemas.microsoft.com/office/drawing/2014/main" id="{1E7B3778-847D-49DE-9ED7-3ECD207FE2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a:extLst>
                <a:ext uri="{FF2B5EF4-FFF2-40B4-BE49-F238E27FC236}">
                  <a16:creationId xmlns:a16="http://schemas.microsoft.com/office/drawing/2014/main" id="{BA4973CB-E945-49D8-8629-2564A339A7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3A359CA1-D061-41BA-8920-ED22CB4FC3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a:extLst>
                <a:ext uri="{FF2B5EF4-FFF2-40B4-BE49-F238E27FC236}">
                  <a16:creationId xmlns:a16="http://schemas.microsoft.com/office/drawing/2014/main" id="{67996946-DE01-4AD1-A6A3-9FA06DBAC9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Oval 34">
              <a:extLst>
                <a:ext uri="{FF2B5EF4-FFF2-40B4-BE49-F238E27FC236}">
                  <a16:creationId xmlns:a16="http://schemas.microsoft.com/office/drawing/2014/main" id="{50331899-34B3-4B61-9479-5321983D78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a:extLst>
                <a:ext uri="{FF2B5EF4-FFF2-40B4-BE49-F238E27FC236}">
                  <a16:creationId xmlns:a16="http://schemas.microsoft.com/office/drawing/2014/main" id="{5E8B424E-2AB2-41D8-92DD-A44E6F5E4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9A9C911-E030-4400-925B-6C7AA29C6961}"/>
              </a:ext>
            </a:extLst>
          </p:cNvPr>
          <p:cNvSpPr>
            <a:spLocks noGrp="1"/>
          </p:cNvSpPr>
          <p:nvPr>
            <p:ph type="title"/>
          </p:nvPr>
        </p:nvSpPr>
        <p:spPr>
          <a:xfrm>
            <a:off x="88653" y="-48126"/>
            <a:ext cx="4400787" cy="536097"/>
          </a:xfrm>
          <a:noFill/>
        </p:spPr>
        <p:txBody>
          <a:bodyPr vert="horz" lIns="91440" tIns="45720" rIns="91440" bIns="45720" rtlCol="0" anchor="b">
            <a:normAutofit/>
          </a:bodyPr>
          <a:lstStyle/>
          <a:p>
            <a:pPr defTabSz="914400"/>
            <a:r>
              <a:rPr lang="en-US" sz="2000" kern="1200" dirty="0">
                <a:solidFill>
                  <a:schemeClr val="bg1"/>
                </a:solidFill>
                <a:latin typeface="+mj-lt"/>
                <a:ea typeface="+mj-ea"/>
                <a:cs typeface="+mj-cs"/>
              </a:rPr>
              <a:t>Memphis Processing - BWAP</a:t>
            </a:r>
          </a:p>
        </p:txBody>
      </p:sp>
      <p:sp>
        <p:nvSpPr>
          <p:cNvPr id="66" name="Rectangle 65">
            <a:extLst>
              <a:ext uri="{FF2B5EF4-FFF2-40B4-BE49-F238E27FC236}">
                <a16:creationId xmlns:a16="http://schemas.microsoft.com/office/drawing/2014/main" id="{4FCECCE4-3046-4A76-B4C0-767A6251C6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D6F309B0-04E5-4883-9605-1364452C68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41" name="Straight Connector 40">
              <a:extLst>
                <a:ext uri="{FF2B5EF4-FFF2-40B4-BE49-F238E27FC236}">
                  <a16:creationId xmlns:a16="http://schemas.microsoft.com/office/drawing/2014/main" id="{E11AE0B5-579B-4455-9159-4E4F0A8CCE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D011DD2-D339-42A2-B916-5E9494D4A4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E43332E-2051-4B76-BC37-83CA62919D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B80359C-87A2-4B25-838D-8F833616F6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68" name="Rectangle 67">
            <a:extLst>
              <a:ext uri="{FF2B5EF4-FFF2-40B4-BE49-F238E27FC236}">
                <a16:creationId xmlns:a16="http://schemas.microsoft.com/office/drawing/2014/main" id="{096F20E2-F42F-4B71-8BC5-478533FE1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a:extLst>
              <a:ext uri="{FF2B5EF4-FFF2-40B4-BE49-F238E27FC236}">
                <a16:creationId xmlns:a16="http://schemas.microsoft.com/office/drawing/2014/main" id="{34039184-A11C-46AE-854D-8B22944360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49" name="Straight Connector 48">
              <a:extLst>
                <a:ext uri="{FF2B5EF4-FFF2-40B4-BE49-F238E27FC236}">
                  <a16:creationId xmlns:a16="http://schemas.microsoft.com/office/drawing/2014/main" id="{3D2F1956-BECA-4651-82AD-00D7D7F59D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3F1C39C-42B5-430D-84F0-7018DD01CE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BA7D71D2-799A-4C6D-AD0E-D7BCF15E9F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5C9B72C0-DA11-4A2F-BADC-5BD946CFD0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2A2A379C-12FD-4404-BDF2-B7EFF0593B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97181" y="514177"/>
            <a:ext cx="304800" cy="322326"/>
            <a:chOff x="215328" y="-46937"/>
            <a:chExt cx="304800" cy="2773841"/>
          </a:xfrm>
        </p:grpSpPr>
        <p:cxnSp>
          <p:nvCxnSpPr>
            <p:cNvPr id="55" name="Straight Connector 54">
              <a:extLst>
                <a:ext uri="{FF2B5EF4-FFF2-40B4-BE49-F238E27FC236}">
                  <a16:creationId xmlns:a16="http://schemas.microsoft.com/office/drawing/2014/main" id="{BF7C94E4-4224-4270-BF49-210D022810B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5B372932-A744-4DBC-92F9-C390AC5D0D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077255D0-F5AE-4538-8BA0-27F44A2401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F9E288-385B-4C5F-BF47-8170ED51E0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 name="Content Placeholder 2">
            <a:extLst>
              <a:ext uri="{FF2B5EF4-FFF2-40B4-BE49-F238E27FC236}">
                <a16:creationId xmlns:a16="http://schemas.microsoft.com/office/drawing/2014/main" id="{EFA10BC5-D714-4802-A2E7-5107D0127B43}"/>
              </a:ext>
            </a:extLst>
          </p:cNvPr>
          <p:cNvSpPr>
            <a:spLocks noGrp="1"/>
          </p:cNvSpPr>
          <p:nvPr>
            <p:ph idx="1"/>
          </p:nvPr>
        </p:nvSpPr>
        <p:spPr>
          <a:xfrm>
            <a:off x="3832054" y="41564"/>
            <a:ext cx="5311946" cy="3248618"/>
          </a:xfrm>
          <a:noFill/>
        </p:spPr>
        <p:txBody>
          <a:bodyPr vert="horz" lIns="91440" tIns="45720" rIns="91440" bIns="45720" rtlCol="0" anchor="t">
            <a:noAutofit/>
          </a:bodyPr>
          <a:lstStyle/>
          <a:p>
            <a:pPr marL="342900" marR="0" indent="-228600" defTabSz="914400">
              <a:lnSpc>
                <a:spcPct val="90000"/>
              </a:lnSpc>
            </a:pPr>
            <a:r>
              <a:rPr lang="en-US" sz="1400" dirty="0">
                <a:solidFill>
                  <a:schemeClr val="bg1"/>
                </a:solidFill>
                <a:effectLst/>
              </a:rPr>
              <a:t>Bulk Waste Assay Program requirements:</a:t>
            </a:r>
          </a:p>
          <a:p>
            <a:pPr marL="342900" marR="0" indent="-228600" defTabSz="914400">
              <a:lnSpc>
                <a:spcPct val="90000"/>
              </a:lnSpc>
            </a:pPr>
            <a:endParaRPr lang="en-US" sz="1400" dirty="0">
              <a:solidFill>
                <a:schemeClr val="bg1"/>
              </a:solidFill>
              <a:effectLst/>
            </a:endParaRPr>
          </a:p>
          <a:p>
            <a:pPr marL="800100" lvl="1" indent="-228600" defTabSz="914400">
              <a:lnSpc>
                <a:spcPct val="90000"/>
              </a:lnSpc>
            </a:pPr>
            <a:r>
              <a:rPr lang="en-US" sz="1400" dirty="0">
                <a:solidFill>
                  <a:schemeClr val="bg1"/>
                </a:solidFill>
              </a:rPr>
              <a:t>Profiling – Required for new waste streams, and requiring renewals for existing ones.</a:t>
            </a:r>
          </a:p>
          <a:p>
            <a:pPr marL="800100" lvl="1" indent="-228600" defTabSz="914400">
              <a:lnSpc>
                <a:spcPct val="90000"/>
              </a:lnSpc>
            </a:pPr>
            <a:endParaRPr lang="en-US" sz="1400" dirty="0">
              <a:solidFill>
                <a:schemeClr val="bg1"/>
              </a:solidFill>
            </a:endParaRPr>
          </a:p>
          <a:p>
            <a:pPr marL="800100" lvl="1" indent="-228600" defTabSz="914400">
              <a:lnSpc>
                <a:spcPct val="90000"/>
              </a:lnSpc>
            </a:pPr>
            <a:r>
              <a:rPr lang="en-US" sz="1400" dirty="0">
                <a:solidFill>
                  <a:schemeClr val="bg1"/>
                </a:solidFill>
                <a:effectLst/>
              </a:rPr>
              <a:t>Sampling Changes – The disposal site has some very specific requirements we need to meet on our profiles with them with regards to sampling for disposal of soils, gravel and sludges:</a:t>
            </a:r>
          </a:p>
          <a:p>
            <a:pPr marL="4000500" lvl="8" indent="-228600" defTabSz="914400"/>
            <a:endParaRPr lang="en-US" sz="1400" dirty="0">
              <a:solidFill>
                <a:schemeClr val="bg1"/>
              </a:solidFill>
            </a:endParaRPr>
          </a:p>
          <a:p>
            <a:pPr marL="1257300" indent="-228600" defTabSz="914400"/>
            <a:r>
              <a:rPr lang="en-US" sz="1400" dirty="0">
                <a:solidFill>
                  <a:schemeClr val="bg1"/>
                </a:solidFill>
              </a:rPr>
              <a:t>TCLP Metals</a:t>
            </a:r>
          </a:p>
          <a:p>
            <a:pPr marL="1257300" indent="-228600" defTabSz="914400"/>
            <a:r>
              <a:rPr lang="en-US" sz="1400" dirty="0">
                <a:solidFill>
                  <a:schemeClr val="bg1"/>
                </a:solidFill>
                <a:effectLst/>
              </a:rPr>
              <a:t>SVOA</a:t>
            </a:r>
          </a:p>
          <a:p>
            <a:pPr marL="1257300" indent="-228600" defTabSz="914400"/>
            <a:r>
              <a:rPr lang="en-US" sz="1400" dirty="0">
                <a:solidFill>
                  <a:schemeClr val="bg1"/>
                </a:solidFill>
              </a:rPr>
              <a:t>VOA</a:t>
            </a:r>
          </a:p>
          <a:p>
            <a:pPr marL="1257300" indent="-228600" defTabSz="914400"/>
            <a:r>
              <a:rPr lang="en-US" sz="1400" dirty="0">
                <a:solidFill>
                  <a:schemeClr val="bg1"/>
                </a:solidFill>
              </a:rPr>
              <a:t>Total PCB’s</a:t>
            </a:r>
          </a:p>
          <a:p>
            <a:pPr marL="1257300" indent="-228600" defTabSz="914400"/>
            <a:r>
              <a:rPr lang="en-US" sz="1400" dirty="0">
                <a:solidFill>
                  <a:schemeClr val="bg1"/>
                </a:solidFill>
                <a:effectLst/>
              </a:rPr>
              <a:t>Total PFAS</a:t>
            </a:r>
          </a:p>
          <a:p>
            <a:pPr marL="1257300" indent="-228600" defTabSz="914400"/>
            <a:r>
              <a:rPr lang="en-US" sz="1400" dirty="0">
                <a:solidFill>
                  <a:schemeClr val="bg1"/>
                </a:solidFill>
              </a:rPr>
              <a:t>Sulfur</a:t>
            </a:r>
          </a:p>
          <a:p>
            <a:pPr marL="0" indent="-228600" defTabSz="914400">
              <a:lnSpc>
                <a:spcPct val="90000"/>
              </a:lnSpc>
            </a:pPr>
            <a:endParaRPr lang="en-US" sz="1400" dirty="0">
              <a:solidFill>
                <a:schemeClr val="bg1"/>
              </a:solidFill>
            </a:endParaRPr>
          </a:p>
          <a:p>
            <a:pPr marL="0" indent="-228600" defTabSz="914400">
              <a:lnSpc>
                <a:spcPct val="90000"/>
              </a:lnSpc>
            </a:pPr>
            <a:endParaRPr lang="en-US" sz="1400" dirty="0">
              <a:solidFill>
                <a:schemeClr val="bg1"/>
              </a:solidFill>
            </a:endParaRPr>
          </a:p>
        </p:txBody>
      </p:sp>
      <p:pic>
        <p:nvPicPr>
          <p:cNvPr id="4" name="Picture 2" descr="Picture1">
            <a:extLst>
              <a:ext uri="{FF2B5EF4-FFF2-40B4-BE49-F238E27FC236}">
                <a16:creationId xmlns:a16="http://schemas.microsoft.com/office/drawing/2014/main" id="{B6573152-4C87-8DCA-A9D1-0A83D448B8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4046" b="-2"/>
          <a:stretch/>
        </p:blipFill>
        <p:spPr bwMode="auto">
          <a:xfrm>
            <a:off x="348388" y="1491967"/>
            <a:ext cx="3228457" cy="2873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757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 name="Rectangle 52">
            <a:extLst>
              <a:ext uri="{FF2B5EF4-FFF2-40B4-BE49-F238E27FC236}">
                <a16:creationId xmlns:a16="http://schemas.microsoft.com/office/drawing/2014/main" id="{55006F82-50D2-401C-BE85-FFEA1C1963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32034F32-09B4-47B4-B550-1F1CE3D53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59">
            <a:extLst>
              <a:ext uri="{FF2B5EF4-FFF2-40B4-BE49-F238E27FC236}">
                <a16:creationId xmlns:a16="http://schemas.microsoft.com/office/drawing/2014/main" id="{F559A513-84FC-4F08-805E-C51CE7F540D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61" name="Oval 60">
              <a:extLst>
                <a:ext uri="{FF2B5EF4-FFF2-40B4-BE49-F238E27FC236}">
                  <a16:creationId xmlns:a16="http://schemas.microsoft.com/office/drawing/2014/main" id="{1E7B3778-847D-49DE-9ED7-3ECD207FE2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Oval 61">
              <a:extLst>
                <a:ext uri="{FF2B5EF4-FFF2-40B4-BE49-F238E27FC236}">
                  <a16:creationId xmlns:a16="http://schemas.microsoft.com/office/drawing/2014/main" id="{BA4973CB-E945-49D8-8629-2564A339A7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Oval 62">
              <a:extLst>
                <a:ext uri="{FF2B5EF4-FFF2-40B4-BE49-F238E27FC236}">
                  <a16:creationId xmlns:a16="http://schemas.microsoft.com/office/drawing/2014/main" id="{3A359CA1-D061-41BA-8920-ED22CB4FC3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a:extLst>
                <a:ext uri="{FF2B5EF4-FFF2-40B4-BE49-F238E27FC236}">
                  <a16:creationId xmlns:a16="http://schemas.microsoft.com/office/drawing/2014/main" id="{67996946-DE01-4AD1-A6A3-9FA06DBAC9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Oval 34">
              <a:extLst>
                <a:ext uri="{FF2B5EF4-FFF2-40B4-BE49-F238E27FC236}">
                  <a16:creationId xmlns:a16="http://schemas.microsoft.com/office/drawing/2014/main" id="{50331899-34B3-4B61-9479-5321983D78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Oval 64">
              <a:extLst>
                <a:ext uri="{FF2B5EF4-FFF2-40B4-BE49-F238E27FC236}">
                  <a16:creationId xmlns:a16="http://schemas.microsoft.com/office/drawing/2014/main" id="{5E8B424E-2AB2-41D8-92DD-A44E6F5E4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D9A9C911-E030-4400-925B-6C7AA29C6961}"/>
              </a:ext>
            </a:extLst>
          </p:cNvPr>
          <p:cNvSpPr>
            <a:spLocks noGrp="1"/>
          </p:cNvSpPr>
          <p:nvPr>
            <p:ph type="title"/>
          </p:nvPr>
        </p:nvSpPr>
        <p:spPr>
          <a:xfrm>
            <a:off x="3944134" y="473202"/>
            <a:ext cx="4400787" cy="536097"/>
          </a:xfrm>
          <a:noFill/>
        </p:spPr>
        <p:txBody>
          <a:bodyPr vert="horz" lIns="91440" tIns="45720" rIns="91440" bIns="45720" rtlCol="0" anchor="b">
            <a:normAutofit/>
          </a:bodyPr>
          <a:lstStyle/>
          <a:p>
            <a:pPr defTabSz="914400"/>
            <a:r>
              <a:rPr lang="en-US" sz="2000" kern="1200" dirty="0">
                <a:solidFill>
                  <a:schemeClr val="bg1"/>
                </a:solidFill>
                <a:latin typeface="+mj-lt"/>
                <a:ea typeface="+mj-ea"/>
                <a:cs typeface="+mj-cs"/>
              </a:rPr>
              <a:t>Memphis Processing - BWAP</a:t>
            </a:r>
          </a:p>
        </p:txBody>
      </p:sp>
      <p:sp>
        <p:nvSpPr>
          <p:cNvPr id="66" name="Rectangle 65">
            <a:extLst>
              <a:ext uri="{FF2B5EF4-FFF2-40B4-BE49-F238E27FC236}">
                <a16:creationId xmlns:a16="http://schemas.microsoft.com/office/drawing/2014/main" id="{4FCECCE4-3046-4A76-B4C0-767A6251C6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39">
            <a:extLst>
              <a:ext uri="{FF2B5EF4-FFF2-40B4-BE49-F238E27FC236}">
                <a16:creationId xmlns:a16="http://schemas.microsoft.com/office/drawing/2014/main" id="{D6F309B0-04E5-4883-9605-1364452C68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41" name="Straight Connector 40">
              <a:extLst>
                <a:ext uri="{FF2B5EF4-FFF2-40B4-BE49-F238E27FC236}">
                  <a16:creationId xmlns:a16="http://schemas.microsoft.com/office/drawing/2014/main" id="{E11AE0B5-579B-4455-9159-4E4F0A8CCE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D011DD2-D339-42A2-B916-5E9494D4A42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BE43332E-2051-4B76-BC37-83CA62919D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B80359C-87A2-4B25-838D-8F833616F63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68" name="Rectangle 67">
            <a:extLst>
              <a:ext uri="{FF2B5EF4-FFF2-40B4-BE49-F238E27FC236}">
                <a16:creationId xmlns:a16="http://schemas.microsoft.com/office/drawing/2014/main" id="{096F20E2-F42F-4B71-8BC5-478533FE1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a:extLst>
              <a:ext uri="{FF2B5EF4-FFF2-40B4-BE49-F238E27FC236}">
                <a16:creationId xmlns:a16="http://schemas.microsoft.com/office/drawing/2014/main" id="{34039184-A11C-46AE-854D-8B22944360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49" name="Straight Connector 48">
              <a:extLst>
                <a:ext uri="{FF2B5EF4-FFF2-40B4-BE49-F238E27FC236}">
                  <a16:creationId xmlns:a16="http://schemas.microsoft.com/office/drawing/2014/main" id="{3D2F1956-BECA-4651-82AD-00D7D7F59DA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3F1C39C-42B5-430D-84F0-7018DD01CE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BA7D71D2-799A-4C6D-AD0E-D7BCF15E9F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5C9B72C0-DA11-4A2F-BADC-5BD946CFD0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2A2A379C-12FD-4404-BDF2-B7EFF0593B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297181" y="514177"/>
            <a:ext cx="304800" cy="322326"/>
            <a:chOff x="215328" y="-46937"/>
            <a:chExt cx="304800" cy="2773841"/>
          </a:xfrm>
        </p:grpSpPr>
        <p:cxnSp>
          <p:nvCxnSpPr>
            <p:cNvPr id="55" name="Straight Connector 54">
              <a:extLst>
                <a:ext uri="{FF2B5EF4-FFF2-40B4-BE49-F238E27FC236}">
                  <a16:creationId xmlns:a16="http://schemas.microsoft.com/office/drawing/2014/main" id="{BF7C94E4-4224-4270-BF49-210D022810B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5B372932-A744-4DBC-92F9-C390AC5D0D3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077255D0-F5AE-4538-8BA0-27F44A24019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F9E288-385B-4C5F-BF47-8170ED51E0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3" name="Content Placeholder 2">
            <a:extLst>
              <a:ext uri="{FF2B5EF4-FFF2-40B4-BE49-F238E27FC236}">
                <a16:creationId xmlns:a16="http://schemas.microsoft.com/office/drawing/2014/main" id="{EFA10BC5-D714-4802-A2E7-5107D0127B43}"/>
              </a:ext>
            </a:extLst>
          </p:cNvPr>
          <p:cNvSpPr>
            <a:spLocks noGrp="1"/>
          </p:cNvSpPr>
          <p:nvPr>
            <p:ph idx="1"/>
          </p:nvPr>
        </p:nvSpPr>
        <p:spPr>
          <a:xfrm>
            <a:off x="3826148" y="1116866"/>
            <a:ext cx="4400790" cy="3614253"/>
          </a:xfrm>
          <a:noFill/>
        </p:spPr>
        <p:txBody>
          <a:bodyPr vert="horz" lIns="91440" tIns="45720" rIns="91440" bIns="45720" rtlCol="0" anchor="t">
            <a:noAutofit/>
          </a:bodyPr>
          <a:lstStyle/>
          <a:p>
            <a:pPr marL="114300" indent="0" defTabSz="914400">
              <a:lnSpc>
                <a:spcPct val="90000"/>
              </a:lnSpc>
              <a:buNone/>
            </a:pPr>
            <a:r>
              <a:rPr lang="en-US" sz="1400" dirty="0">
                <a:solidFill>
                  <a:schemeClr val="bg1"/>
                </a:solidFill>
                <a:effectLst/>
              </a:rPr>
              <a:t>Standard requirements for materials considered for BWAP Processing:</a:t>
            </a:r>
            <a:br>
              <a:rPr lang="en-US" sz="1400" dirty="0">
                <a:solidFill>
                  <a:schemeClr val="bg1"/>
                </a:solidFill>
                <a:effectLst/>
              </a:rPr>
            </a:br>
            <a:br>
              <a:rPr lang="en-US" sz="1400" dirty="0">
                <a:solidFill>
                  <a:schemeClr val="bg1"/>
                </a:solidFill>
                <a:effectLst/>
              </a:rPr>
            </a:br>
            <a:r>
              <a:rPr lang="en-US" sz="1400" dirty="0">
                <a:solidFill>
                  <a:schemeClr val="bg1"/>
                </a:solidFill>
                <a:effectLst/>
              </a:rPr>
              <a:t>1. </a:t>
            </a:r>
            <a:r>
              <a:rPr lang="en-US" sz="1400" dirty="0">
                <a:solidFill>
                  <a:schemeClr val="bg1"/>
                </a:solidFill>
              </a:rPr>
              <a:t>Surface radiation dose of less than or equal to 50 microrem/</a:t>
            </a:r>
            <a:r>
              <a:rPr lang="en-US" sz="1400" dirty="0" err="1">
                <a:solidFill>
                  <a:schemeClr val="bg1"/>
                </a:solidFill>
              </a:rPr>
              <a:t>hr</a:t>
            </a:r>
            <a:br>
              <a:rPr lang="en-US" sz="1400" dirty="0">
                <a:solidFill>
                  <a:schemeClr val="bg1"/>
                </a:solidFill>
              </a:rPr>
            </a:br>
            <a:r>
              <a:rPr lang="en-US" sz="1400" dirty="0">
                <a:solidFill>
                  <a:schemeClr val="bg1"/>
                </a:solidFill>
              </a:rPr>
              <a:t>2. Loose contamination under 1000 </a:t>
            </a:r>
            <a:r>
              <a:rPr lang="en-US" sz="1400" dirty="0" err="1">
                <a:solidFill>
                  <a:schemeClr val="bg1"/>
                </a:solidFill>
              </a:rPr>
              <a:t>dpm</a:t>
            </a:r>
            <a:r>
              <a:rPr lang="en-US" sz="1400" dirty="0">
                <a:solidFill>
                  <a:schemeClr val="bg1"/>
                </a:solidFill>
              </a:rPr>
              <a:t>/100 cm^2       3. Beta-Gamma</a:t>
            </a:r>
            <a:br>
              <a:rPr lang="en-US" sz="1400" dirty="0">
                <a:solidFill>
                  <a:schemeClr val="bg1"/>
                </a:solidFill>
              </a:rPr>
            </a:br>
            <a:r>
              <a:rPr lang="en-US" sz="1400" dirty="0">
                <a:solidFill>
                  <a:schemeClr val="bg1"/>
                </a:solidFill>
              </a:rPr>
              <a:t>4. No standing liquids</a:t>
            </a:r>
            <a:br>
              <a:rPr lang="en-US" sz="1400" dirty="0">
                <a:solidFill>
                  <a:schemeClr val="bg1"/>
                </a:solidFill>
              </a:rPr>
            </a:br>
            <a:r>
              <a:rPr lang="en-US" sz="1400" dirty="0">
                <a:solidFill>
                  <a:schemeClr val="bg1"/>
                </a:solidFill>
              </a:rPr>
              <a:t>5. No oils</a:t>
            </a:r>
            <a:br>
              <a:rPr lang="en-US" sz="1400" dirty="0">
                <a:solidFill>
                  <a:schemeClr val="bg1"/>
                </a:solidFill>
              </a:rPr>
            </a:br>
            <a:r>
              <a:rPr lang="en-US" sz="1400" dirty="0">
                <a:solidFill>
                  <a:schemeClr val="bg1"/>
                </a:solidFill>
              </a:rPr>
              <a:t>6. Homogenous materials/density</a:t>
            </a:r>
            <a:br>
              <a:rPr lang="en-US" sz="1400" dirty="0">
                <a:solidFill>
                  <a:schemeClr val="bg1"/>
                </a:solidFill>
              </a:rPr>
            </a:br>
            <a:r>
              <a:rPr lang="en-US" sz="1400" dirty="0">
                <a:solidFill>
                  <a:schemeClr val="bg1"/>
                </a:solidFill>
              </a:rPr>
              <a:t>7. </a:t>
            </a:r>
            <a:r>
              <a:rPr lang="en-US" sz="1400" dirty="0">
                <a:solidFill>
                  <a:schemeClr val="bg1"/>
                </a:solidFill>
                <a:effectLst/>
              </a:rPr>
              <a:t>Asbestos labeling</a:t>
            </a:r>
            <a:endParaRPr lang="en-US" sz="1400" dirty="0">
              <a:solidFill>
                <a:schemeClr val="bg1"/>
              </a:solidFill>
            </a:endParaRPr>
          </a:p>
        </p:txBody>
      </p:sp>
      <p:pic>
        <p:nvPicPr>
          <p:cNvPr id="5" name="Picture 4" descr="Large round metal pipes in a room&#10;&#10;Description automatically generated">
            <a:extLst>
              <a:ext uri="{FF2B5EF4-FFF2-40B4-BE49-F238E27FC236}">
                <a16:creationId xmlns:a16="http://schemas.microsoft.com/office/drawing/2014/main" id="{0EFCB90A-688D-B9DB-0114-77B7EB3DE1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503" y="1575720"/>
            <a:ext cx="3454895" cy="2723567"/>
          </a:xfrm>
          <a:prstGeom prst="rect">
            <a:avLst/>
          </a:prstGeom>
        </p:spPr>
      </p:pic>
    </p:spTree>
    <p:extLst>
      <p:ext uri="{BB962C8B-B14F-4D97-AF65-F5344CB8AC3E}">
        <p14:creationId xmlns:p14="http://schemas.microsoft.com/office/powerpoint/2010/main" val="114679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94714483-7072-431F-9DBE-87F44E4D44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95892E1-F4A5-4991-AC52-4F417B14A2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ACF597F8-76AA-44FA-8E6A-06223B66C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556565"/>
            <a:ext cx="9036544" cy="3069979"/>
            <a:chOff x="1" y="2075420"/>
            <a:chExt cx="12048729" cy="4093306"/>
          </a:xfrm>
        </p:grpSpPr>
        <p:sp>
          <p:nvSpPr>
            <p:cNvPr id="42" name="Oval 41">
              <a:extLst>
                <a:ext uri="{FF2B5EF4-FFF2-40B4-BE49-F238E27FC236}">
                  <a16:creationId xmlns:a16="http://schemas.microsoft.com/office/drawing/2014/main" id="{A6E12753-0A63-43EE-B28A-C989D033EA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B26FA385-76DA-40E9-9257-AA3E07FF61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Oval 43">
              <a:extLst>
                <a:ext uri="{FF2B5EF4-FFF2-40B4-BE49-F238E27FC236}">
                  <a16:creationId xmlns:a16="http://schemas.microsoft.com/office/drawing/2014/main" id="{262D75CA-F374-4878-8106-3EA5E970D6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Oval 44">
              <a:extLst>
                <a:ext uri="{FF2B5EF4-FFF2-40B4-BE49-F238E27FC236}">
                  <a16:creationId xmlns:a16="http://schemas.microsoft.com/office/drawing/2014/main" id="{938667A5-74E3-4EFD-8C45-F48F47427C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Oval 45">
              <a:extLst>
                <a:ext uri="{FF2B5EF4-FFF2-40B4-BE49-F238E27FC236}">
                  <a16:creationId xmlns:a16="http://schemas.microsoft.com/office/drawing/2014/main" id="{31512EE2-F4CC-4E18-9CDA-B92C111224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B99E503B-9B4D-4EE3-A50F-15AC374F61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9" name="Rectangle 48">
            <a:extLst>
              <a:ext uri="{FF2B5EF4-FFF2-40B4-BE49-F238E27FC236}">
                <a16:creationId xmlns:a16="http://schemas.microsoft.com/office/drawing/2014/main" id="{E2683E3F-F855-4549-84F8-42064EC0F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828610" y="781954"/>
            <a:ext cx="2097346"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1" name="Group 50">
            <a:extLst>
              <a:ext uri="{FF2B5EF4-FFF2-40B4-BE49-F238E27FC236}">
                <a16:creationId xmlns:a16="http://schemas.microsoft.com/office/drawing/2014/main" id="{8FC90B1E-0223-4440-AF22-8F32F6F0C7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1116866"/>
            <a:ext cx="411480" cy="549007"/>
            <a:chOff x="7029447" y="3514725"/>
            <a:chExt cx="1285875" cy="549007"/>
          </a:xfrm>
        </p:grpSpPr>
        <p:cxnSp>
          <p:nvCxnSpPr>
            <p:cNvPr id="52" name="Straight Connector 51">
              <a:extLst>
                <a:ext uri="{FF2B5EF4-FFF2-40B4-BE49-F238E27FC236}">
                  <a16:creationId xmlns:a16="http://schemas.microsoft.com/office/drawing/2014/main" id="{A2D2E879-0004-4D84-8137-1C09334038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43BE75A2-0D83-4F8E-84CC-D3BCD565B1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E90F7F49-1039-49EF-A9BD-153DB590B68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9E85F508-9EA4-4B4D-8171-648670650E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57" name="Rectangle 56">
            <a:extLst>
              <a:ext uri="{FF2B5EF4-FFF2-40B4-BE49-F238E27FC236}">
                <a16:creationId xmlns:a16="http://schemas.microsoft.com/office/drawing/2014/main" id="{832F3179-0CD5-40C8-9939-D8355006F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605588"/>
            <a:ext cx="4571997" cy="533439"/>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9" name="Group 58">
            <a:extLst>
              <a:ext uri="{FF2B5EF4-FFF2-40B4-BE49-F238E27FC236}">
                <a16:creationId xmlns:a16="http://schemas.microsoft.com/office/drawing/2014/main" id="{11CE155D-684B-4F5E-B835-C52765E310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485051" y="4386794"/>
            <a:ext cx="964406" cy="549007"/>
            <a:chOff x="7029447" y="3514725"/>
            <a:chExt cx="1285875" cy="549007"/>
          </a:xfrm>
        </p:grpSpPr>
        <p:cxnSp>
          <p:nvCxnSpPr>
            <p:cNvPr id="60" name="Straight Connector 59">
              <a:extLst>
                <a:ext uri="{FF2B5EF4-FFF2-40B4-BE49-F238E27FC236}">
                  <a16:creationId xmlns:a16="http://schemas.microsoft.com/office/drawing/2014/main" id="{04F84AF8-E1A7-41D4-A102-8F87CAE37EE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4ED126F1-DB23-4314-B6C7-FE89E3C581A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8ACB2B6F-8883-4A00-88DD-98CDDD46B8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3B9A2180-808A-4423-BB2B-6464B29000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pic>
        <p:nvPicPr>
          <p:cNvPr id="2" name="Picture 1" descr="Large white tanks in a factory&#10;&#10;Description automatically generated"/>
          <p:cNvPicPr>
            <a:picLocks noChangeAspect="1"/>
          </p:cNvPicPr>
          <p:nvPr/>
        </p:nvPicPr>
        <p:blipFill rotWithShape="1">
          <a:blip r:embed="rId2" cstate="print">
            <a:duotone>
              <a:prstClr val="black"/>
              <a:schemeClr val="bg1">
                <a:tint val="45000"/>
                <a:satMod val="400000"/>
              </a:schemeClr>
            </a:duotone>
            <a:alphaModFix amt="25000"/>
            <a:extLst>
              <a:ext uri="{28A0092B-C50C-407E-A947-70E740481C1C}">
                <a14:useLocalDpi xmlns:a14="http://schemas.microsoft.com/office/drawing/2010/main" val="0"/>
              </a:ext>
            </a:extLst>
          </a:blip>
          <a:srcRect l="34225" r="31073" b="1068"/>
          <a:stretch/>
        </p:blipFill>
        <p:spPr>
          <a:xfrm>
            <a:off x="1745615" y="22161"/>
            <a:ext cx="5701232" cy="4510383"/>
          </a:xfrm>
          <a:prstGeom prst="rect">
            <a:avLst/>
          </a:prstGeom>
        </p:spPr>
      </p:pic>
      <p:sp>
        <p:nvSpPr>
          <p:cNvPr id="5" name="Title 4">
            <a:extLst>
              <a:ext uri="{FF2B5EF4-FFF2-40B4-BE49-F238E27FC236}">
                <a16:creationId xmlns:a16="http://schemas.microsoft.com/office/drawing/2014/main" id="{CDE9655F-916D-4AC4-9928-1F5230EEF9A0}"/>
              </a:ext>
            </a:extLst>
          </p:cNvPr>
          <p:cNvSpPr>
            <a:spLocks noGrp="1"/>
          </p:cNvSpPr>
          <p:nvPr>
            <p:ph type="title"/>
          </p:nvPr>
        </p:nvSpPr>
        <p:spPr>
          <a:xfrm>
            <a:off x="2519997" y="2041112"/>
            <a:ext cx="4369712" cy="2026513"/>
          </a:xfrm>
          <a:noFill/>
        </p:spPr>
        <p:txBody>
          <a:bodyPr vert="horz" lIns="91440" tIns="45720" rIns="91440" bIns="45720" rtlCol="0" anchor="b">
            <a:noAutofit/>
          </a:bodyPr>
          <a:lstStyle/>
          <a:p>
            <a:pPr algn="l"/>
            <a:r>
              <a:rPr lang="en-US" sz="1600" b="1" u="sng" dirty="0">
                <a:highlight>
                  <a:srgbClr val="004260"/>
                </a:highlight>
                <a:latin typeface="Times New Roman" panose="02020603050405020304" pitchFamily="18" charset="0"/>
                <a:cs typeface="Times New Roman" panose="02020603050405020304" pitchFamily="18" charset="0"/>
              </a:rPr>
              <a:t>CONTACTS: </a:t>
            </a:r>
            <a:br>
              <a:rPr lang="en-US" sz="1600" b="1" u="sng" dirty="0">
                <a:highlight>
                  <a:srgbClr val="004260"/>
                </a:highlight>
                <a:latin typeface="Times New Roman" panose="02020603050405020304" pitchFamily="18" charset="0"/>
                <a:cs typeface="Times New Roman" panose="02020603050405020304" pitchFamily="18" charset="0"/>
              </a:rPr>
            </a:br>
            <a:br>
              <a:rPr lang="en-US" sz="1600" b="1" u="sng" dirty="0">
                <a:highlight>
                  <a:srgbClr val="004260"/>
                </a:highlight>
                <a:latin typeface="Times New Roman" panose="02020603050405020304" pitchFamily="18" charset="0"/>
                <a:cs typeface="Times New Roman" panose="02020603050405020304" pitchFamily="18" charset="0"/>
              </a:rPr>
            </a:br>
            <a:r>
              <a:rPr lang="en-US" sz="1600" dirty="0">
                <a:highlight>
                  <a:srgbClr val="004260"/>
                </a:highlight>
                <a:latin typeface="Times New Roman" panose="02020603050405020304" pitchFamily="18" charset="0"/>
                <a:cs typeface="Times New Roman" panose="02020603050405020304" pitchFamily="18" charset="0"/>
              </a:rPr>
              <a:t>Lakisha Brooks – Shipping &amp; Scheduling</a:t>
            </a:r>
            <a:br>
              <a:rPr lang="en-US" sz="1600" dirty="0">
                <a:highlight>
                  <a:srgbClr val="004260"/>
                </a:highlight>
                <a:latin typeface="Times New Roman" panose="02020603050405020304" pitchFamily="18" charset="0"/>
                <a:cs typeface="Times New Roman" panose="02020603050405020304" pitchFamily="18" charset="0"/>
              </a:rPr>
            </a:br>
            <a:r>
              <a:rPr lang="en-US" sz="1600" dirty="0">
                <a:highlight>
                  <a:srgbClr val="004260"/>
                </a:highlight>
                <a:latin typeface="Times New Roman" panose="02020603050405020304" pitchFamily="18" charset="0"/>
                <a:cs typeface="Times New Roman" panose="02020603050405020304" pitchFamily="18" charset="0"/>
              </a:rPr>
              <a:t>Phone: (901) 343-8078</a:t>
            </a:r>
            <a:br>
              <a:rPr lang="en-US" sz="1600" dirty="0">
                <a:highlight>
                  <a:srgbClr val="004260"/>
                </a:highlight>
                <a:latin typeface="Times New Roman" panose="02020603050405020304" pitchFamily="18" charset="0"/>
                <a:cs typeface="Times New Roman" panose="02020603050405020304" pitchFamily="18" charset="0"/>
              </a:rPr>
            </a:br>
            <a:r>
              <a:rPr lang="en-US" sz="1600" dirty="0">
                <a:solidFill>
                  <a:srgbClr val="0563C1"/>
                </a:solidFill>
                <a:highlight>
                  <a:srgbClr val="004260"/>
                </a:highligh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lrbrooks@energysolutions.com</a:t>
            </a:r>
            <a:br>
              <a:rPr lang="en-US" sz="1600" dirty="0">
                <a:highlight>
                  <a:srgbClr val="004260"/>
                </a:highlight>
                <a:latin typeface="Times New Roman" panose="02020603050405020304" pitchFamily="18" charset="0"/>
                <a:cs typeface="Times New Roman" panose="02020603050405020304" pitchFamily="18" charset="0"/>
              </a:rPr>
            </a:br>
            <a:br>
              <a:rPr lang="en-US" sz="1600" dirty="0">
                <a:highlight>
                  <a:srgbClr val="004260"/>
                </a:highlight>
                <a:latin typeface="Times New Roman" panose="02020603050405020304" pitchFamily="18" charset="0"/>
                <a:cs typeface="Times New Roman" panose="02020603050405020304" pitchFamily="18" charset="0"/>
              </a:rPr>
            </a:br>
            <a:r>
              <a:rPr lang="en-US" sz="1600" dirty="0">
                <a:highlight>
                  <a:srgbClr val="004260"/>
                </a:highlight>
                <a:latin typeface="Times New Roman" panose="02020603050405020304" pitchFamily="18" charset="0"/>
                <a:cs typeface="Times New Roman" panose="02020603050405020304" pitchFamily="18" charset="0"/>
              </a:rPr>
              <a:t>Ralph H. Pena – Director of Operations</a:t>
            </a:r>
            <a:br>
              <a:rPr lang="en-US" sz="1600" dirty="0">
                <a:highlight>
                  <a:srgbClr val="004260"/>
                </a:highlight>
                <a:latin typeface="Times New Roman" panose="02020603050405020304" pitchFamily="18" charset="0"/>
                <a:cs typeface="Times New Roman" panose="02020603050405020304" pitchFamily="18" charset="0"/>
              </a:rPr>
            </a:br>
            <a:r>
              <a:rPr lang="en-US" sz="1600" dirty="0">
                <a:highlight>
                  <a:srgbClr val="004260"/>
                </a:highlight>
                <a:latin typeface="Times New Roman" panose="02020603050405020304" pitchFamily="18" charset="0"/>
                <a:cs typeface="Times New Roman" panose="02020603050405020304" pitchFamily="18" charset="0"/>
              </a:rPr>
              <a:t>Phone: (901) 343-8041</a:t>
            </a:r>
            <a:br>
              <a:rPr lang="en-US" sz="1600" dirty="0">
                <a:highlight>
                  <a:srgbClr val="004260"/>
                </a:highlight>
                <a:latin typeface="Times New Roman" panose="02020603050405020304" pitchFamily="18" charset="0"/>
                <a:cs typeface="Times New Roman" panose="02020603050405020304" pitchFamily="18" charset="0"/>
              </a:rPr>
            </a:br>
            <a:r>
              <a:rPr lang="en-US" sz="1600" dirty="0">
                <a:highlight>
                  <a:srgbClr val="004260"/>
                </a:highlight>
                <a:latin typeface="Times New Roman" panose="02020603050405020304" pitchFamily="18" charset="0"/>
                <a:cs typeface="Times New Roman" panose="02020603050405020304" pitchFamily="18" charset="0"/>
              </a:rPr>
              <a:t>Email: </a:t>
            </a:r>
            <a:r>
              <a:rPr lang="en-US" sz="1600" dirty="0">
                <a:highlight>
                  <a:srgbClr val="004260"/>
                </a:highlight>
                <a:latin typeface="Times New Roman" panose="02020603050405020304" pitchFamily="18" charset="0"/>
                <a:cs typeface="Times New Roman" panose="02020603050405020304" pitchFamily="18" charset="0"/>
                <a:hlinkClick r:id="rId4"/>
              </a:rPr>
              <a:t>rhpena@energysolutions.com</a:t>
            </a:r>
            <a:br>
              <a:rPr lang="en-US" sz="1600" dirty="0">
                <a:highlight>
                  <a:srgbClr val="004260"/>
                </a:highlight>
                <a:latin typeface="Times New Roman" panose="02020603050405020304" pitchFamily="18" charset="0"/>
                <a:cs typeface="Times New Roman" panose="02020603050405020304" pitchFamily="18" charset="0"/>
              </a:rPr>
            </a:br>
            <a:br>
              <a:rPr lang="en-US" sz="1600" dirty="0">
                <a:highlight>
                  <a:srgbClr val="004260"/>
                </a:highlight>
                <a:latin typeface="Times New Roman" panose="02020603050405020304" pitchFamily="18" charset="0"/>
                <a:cs typeface="Times New Roman" panose="02020603050405020304" pitchFamily="18" charset="0"/>
              </a:rPr>
            </a:br>
            <a:r>
              <a:rPr lang="en-US" sz="1600" dirty="0" err="1">
                <a:highlight>
                  <a:srgbClr val="004260"/>
                </a:highlight>
                <a:latin typeface="Times New Roman" panose="02020603050405020304" pitchFamily="18" charset="0"/>
                <a:cs typeface="Times New Roman" panose="02020603050405020304" pitchFamily="18" charset="0"/>
              </a:rPr>
              <a:t>Te’Koa</a:t>
            </a:r>
            <a:r>
              <a:rPr lang="en-US" sz="1600" dirty="0">
                <a:highlight>
                  <a:srgbClr val="004260"/>
                </a:highlight>
                <a:latin typeface="Times New Roman" panose="02020603050405020304" pitchFamily="18" charset="0"/>
                <a:cs typeface="Times New Roman" panose="02020603050405020304" pitchFamily="18" charset="0"/>
              </a:rPr>
              <a:t> Price – Radiation Safety Officer</a:t>
            </a:r>
            <a:br>
              <a:rPr lang="en-US" sz="1600" dirty="0">
                <a:highlight>
                  <a:srgbClr val="004260"/>
                </a:highlight>
                <a:latin typeface="Times New Roman" panose="02020603050405020304" pitchFamily="18" charset="0"/>
                <a:cs typeface="Times New Roman" panose="02020603050405020304" pitchFamily="18" charset="0"/>
              </a:rPr>
            </a:br>
            <a:r>
              <a:rPr lang="en-US" sz="1600" dirty="0">
                <a:highlight>
                  <a:srgbClr val="004260"/>
                </a:highlight>
                <a:latin typeface="Times New Roman" panose="02020603050405020304" pitchFamily="18" charset="0"/>
                <a:cs typeface="Times New Roman" panose="02020603050405020304" pitchFamily="18" charset="0"/>
              </a:rPr>
              <a:t>Phone: (901) 343-8063</a:t>
            </a:r>
            <a:br>
              <a:rPr lang="en-US" sz="1600" dirty="0">
                <a:highlight>
                  <a:srgbClr val="004260"/>
                </a:highlight>
                <a:latin typeface="Times New Roman" panose="02020603050405020304" pitchFamily="18" charset="0"/>
                <a:cs typeface="Times New Roman" panose="02020603050405020304" pitchFamily="18" charset="0"/>
              </a:rPr>
            </a:br>
            <a:r>
              <a:rPr lang="en-US" sz="1600" dirty="0">
                <a:highlight>
                  <a:srgbClr val="004260"/>
                </a:highlight>
                <a:latin typeface="Times New Roman" panose="02020603050405020304" pitchFamily="18" charset="0"/>
                <a:cs typeface="Times New Roman" panose="02020603050405020304" pitchFamily="18" charset="0"/>
              </a:rPr>
              <a:t>Email</a:t>
            </a:r>
            <a:r>
              <a:rPr lang="en-US" sz="1600">
                <a:highlight>
                  <a:srgbClr val="004260"/>
                </a:highlight>
                <a:latin typeface="Times New Roman" panose="02020603050405020304" pitchFamily="18" charset="0"/>
                <a:cs typeface="Times New Roman" panose="02020603050405020304" pitchFamily="18" charset="0"/>
              </a:rPr>
              <a:t>: </a:t>
            </a:r>
            <a:r>
              <a:rPr lang="en-US" sz="1600">
                <a:highlight>
                  <a:srgbClr val="004260"/>
                </a:highlight>
                <a:latin typeface="Times New Roman" panose="02020603050405020304" pitchFamily="18" charset="0"/>
                <a:cs typeface="Times New Roman" panose="02020603050405020304" pitchFamily="18" charset="0"/>
                <a:hlinkClick r:id="rId5"/>
              </a:rPr>
              <a:t>tkprice@</a:t>
            </a:r>
            <a:r>
              <a:rPr lang="en-US" sz="1600" dirty="0">
                <a:highlight>
                  <a:srgbClr val="004260"/>
                </a:highlight>
                <a:latin typeface="Times New Roman" panose="02020603050405020304" pitchFamily="18" charset="0"/>
                <a:cs typeface="Times New Roman" panose="02020603050405020304" pitchFamily="18" charset="0"/>
                <a:hlinkClick r:id="rId5"/>
              </a:rPr>
              <a:t>energysolutions.com</a:t>
            </a:r>
            <a:br>
              <a:rPr lang="en-US" sz="1600" dirty="0">
                <a:highlight>
                  <a:srgbClr val="004260"/>
                </a:highlight>
                <a:latin typeface="Times New Roman" panose="02020603050405020304" pitchFamily="18" charset="0"/>
                <a:cs typeface="Times New Roman" panose="02020603050405020304" pitchFamily="18" charset="0"/>
              </a:rPr>
            </a:br>
            <a:endParaRPr lang="en-US" sz="1600" kern="1200" dirty="0">
              <a:solidFill>
                <a:schemeClr val="bg1"/>
              </a:solidFill>
              <a:highlight>
                <a:srgbClr val="004260"/>
              </a:highlight>
            </a:endParaRPr>
          </a:p>
        </p:txBody>
      </p:sp>
    </p:spTree>
    <p:extLst>
      <p:ext uri="{BB962C8B-B14F-4D97-AF65-F5344CB8AC3E}">
        <p14:creationId xmlns:p14="http://schemas.microsoft.com/office/powerpoint/2010/main" val="427807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9991</TotalTime>
  <Words>676</Words>
  <Application>Microsoft Office PowerPoint</Application>
  <PresentationFormat>On-screen Show (16:9)</PresentationFormat>
  <Paragraphs>64</Paragraphs>
  <Slides>12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Calibri Light</vt:lpstr>
      <vt:lpstr>Times New Roman</vt:lpstr>
      <vt:lpstr>Wingdings</vt:lpstr>
      <vt:lpstr>Office Theme</vt:lpstr>
      <vt:lpstr>2026 WAC Summit  Memphis Processing &amp; Logistics Center Ralph Pena</vt:lpstr>
      <vt:lpstr>Memphis Logistics Center</vt:lpstr>
      <vt:lpstr>Processing</vt:lpstr>
      <vt:lpstr>Storage</vt:lpstr>
      <vt:lpstr>PowerPoint Presentation</vt:lpstr>
      <vt:lpstr>Offerings</vt:lpstr>
      <vt:lpstr>The Memphis site is a projects site:  Serves as a go-between for materials that otherwise don’t comply with the WAC at a downstream process.  Focus is on processing to comply with those restrictions to reduce risk to customers  Primary focus is on components segmentation for recycle or disposal.  As sustainability becomes more and more important Memphis Processing is rising to the challenge to provide solutions to avoid disposing of valuable metals and other resources that could be reused.</vt:lpstr>
      <vt:lpstr>Memphis Processing – Forms and Types of Waste accepted under the WAC:</vt:lpstr>
      <vt:lpstr>Memphis Processing – Items Requiring Special Approval:</vt:lpstr>
      <vt:lpstr>Memphis Processing - BWAP</vt:lpstr>
      <vt:lpstr>Memphis Processing - BWAP</vt:lpstr>
      <vt:lpstr>CONTACTS:   Lakisha Brooks – Shipping &amp; Scheduling Phone: (901) 343-8078 lrbrooks@energysolutions.com  Ralph H. Pena – Director of Operations Phone: (901) 343-8041 Email: rhpena@energysolutions.com  Te’Koa Price – Radiation Safety Officer Phone: (901) 343-8063 Email: tkprice@energysolutions.com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Stewards of the Environment</dc:title>
  <dc:creator>Angela Roe</dc:creator>
  <cp:lastModifiedBy>Ralph H. Pena</cp:lastModifiedBy>
  <cp:revision>195</cp:revision>
  <cp:lastPrinted>2019-08-08T19:57:08Z</cp:lastPrinted>
  <dcterms:created xsi:type="dcterms:W3CDTF">2019-08-07T12:34:39Z</dcterms:created>
  <dcterms:modified xsi:type="dcterms:W3CDTF">2026-06-11T14:28:47Z</dcterms:modified>
</cp:coreProperties>
</file>