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1"/>
  </p:notesMasterIdLst>
  <p:sldIdLst>
    <p:sldId id="257" r:id="rId2"/>
    <p:sldId id="359" r:id="rId3"/>
    <p:sldId id="366" r:id="rId4"/>
    <p:sldId id="284" r:id="rId5"/>
    <p:sldId id="368" r:id="rId6"/>
    <p:sldId id="327" r:id="rId7"/>
    <p:sldId id="315" r:id="rId8"/>
    <p:sldId id="303" r:id="rId9"/>
    <p:sldId id="333" r:id="rId10"/>
    <p:sldId id="334" r:id="rId11"/>
    <p:sldId id="335" r:id="rId12"/>
    <p:sldId id="352" r:id="rId13"/>
    <p:sldId id="336" r:id="rId14"/>
    <p:sldId id="337" r:id="rId15"/>
    <p:sldId id="353" r:id="rId16"/>
    <p:sldId id="338" r:id="rId17"/>
    <p:sldId id="354" r:id="rId18"/>
    <p:sldId id="329" r:id="rId19"/>
    <p:sldId id="339" r:id="rId20"/>
  </p:sldIdLst>
  <p:sldSz cx="12192000" cy="6858000"/>
  <p:notesSz cx="7010400" cy="9296400"/>
  <p:embeddedFontLst>
    <p:embeddedFont>
      <p:font typeface="Myriad Pro" panose="020B0503030403020204" charset="0"/>
      <p:regular r:id="rId22"/>
      <p:bold r:id="rId23"/>
      <p:italic r:id="rId24"/>
      <p:boldItalic r:id="rId25"/>
    </p:embeddedFont>
    <p:embeddedFont>
      <p:font typeface="Myriad Pro Light" panose="020B040303040302020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et Rogers" initials="BR" lastIdx="1" clrIdx="0"/>
  <p:cmAuthor id="1" name="Jake Gardner" initials="JG" lastIdx="5" clrIdx="1">
    <p:extLst>
      <p:ext uri="{19B8F6BF-5375-455C-9EA6-DF929625EA0E}">
        <p15:presenceInfo xmlns:p15="http://schemas.microsoft.com/office/powerpoint/2012/main" userId="S::jhgardner@energysolutions.com::1d6b5c97-1b73-4b09-9e0d-34f6723c76e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66F45A-DEDC-4E15-8808-8C5A17BA3160}" v="4" dt="2026-06-11T17:32:19.3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078" autoAdjust="0"/>
    <p:restoredTop sz="94660"/>
  </p:normalViewPr>
  <p:slideViewPr>
    <p:cSldViewPr snapToGrid="0">
      <p:cViewPr varScale="1">
        <p:scale>
          <a:sx n="95" d="100"/>
          <a:sy n="95" d="100"/>
        </p:scale>
        <p:origin x="78" y="14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 Orton" userId="4e680957-3ceb-430f-9c4a-a999ff0d4ef5" providerId="ADAL" clId="{145C827D-950D-4622-98F2-B18C45C01497}"/>
    <pc:docChg chg="undo custSel addSld delSld modSld sldOrd modNotesMaster">
      <pc:chgData name="Tim Orton" userId="4e680957-3ceb-430f-9c4a-a999ff0d4ef5" providerId="ADAL" clId="{145C827D-950D-4622-98F2-B18C45C01497}" dt="2026-06-11T17:39:39.688" v="945" actId="20577"/>
      <pc:docMkLst>
        <pc:docMk/>
      </pc:docMkLst>
      <pc:sldChg chg="modSp mod">
        <pc:chgData name="Tim Orton" userId="4e680957-3ceb-430f-9c4a-a999ff0d4ef5" providerId="ADAL" clId="{145C827D-950D-4622-98F2-B18C45C01497}" dt="2026-06-09T20:11:28.145" v="221" actId="20577"/>
        <pc:sldMkLst>
          <pc:docMk/>
          <pc:sldMk cId="1226878882" sldId="257"/>
        </pc:sldMkLst>
        <pc:spChg chg="mod">
          <ac:chgData name="Tim Orton" userId="4e680957-3ceb-430f-9c4a-a999ff0d4ef5" providerId="ADAL" clId="{145C827D-950D-4622-98F2-B18C45C01497}" dt="2026-06-09T20:11:28.145" v="221" actId="20577"/>
          <ac:spMkLst>
            <pc:docMk/>
            <pc:sldMk cId="1226878882" sldId="257"/>
            <ac:spMk id="4" creationId="{00000000-0000-0000-0000-000000000000}"/>
          </ac:spMkLst>
        </pc:spChg>
      </pc:sldChg>
      <pc:sldChg chg="modSp mod">
        <pc:chgData name="Tim Orton" userId="4e680957-3ceb-430f-9c4a-a999ff0d4ef5" providerId="ADAL" clId="{145C827D-950D-4622-98F2-B18C45C01497}" dt="2026-06-09T20:15:52.191" v="266" actId="20577"/>
        <pc:sldMkLst>
          <pc:docMk/>
          <pc:sldMk cId="844945150" sldId="284"/>
        </pc:sldMkLst>
        <pc:spChg chg="mod">
          <ac:chgData name="Tim Orton" userId="4e680957-3ceb-430f-9c4a-a999ff0d4ef5" providerId="ADAL" clId="{145C827D-950D-4622-98F2-B18C45C01497}" dt="2026-06-09T20:15:52.191" v="266" actId="20577"/>
          <ac:spMkLst>
            <pc:docMk/>
            <pc:sldMk cId="844945150" sldId="284"/>
            <ac:spMk id="2" creationId="{00000000-0000-0000-0000-000000000000}"/>
          </ac:spMkLst>
        </pc:spChg>
      </pc:sldChg>
      <pc:sldChg chg="modSp add mod">
        <pc:chgData name="Tim Orton" userId="4e680957-3ceb-430f-9c4a-a999ff0d4ef5" providerId="ADAL" clId="{145C827D-950D-4622-98F2-B18C45C01497}" dt="2026-06-11T17:37:04.768" v="900" actId="14100"/>
        <pc:sldMkLst>
          <pc:docMk/>
          <pc:sldMk cId="925309566" sldId="303"/>
        </pc:sldMkLst>
        <pc:spChg chg="mod">
          <ac:chgData name="Tim Orton" userId="4e680957-3ceb-430f-9c4a-a999ff0d4ef5" providerId="ADAL" clId="{145C827D-950D-4622-98F2-B18C45C01497}" dt="2026-06-11T17:37:04.768" v="900" actId="14100"/>
          <ac:spMkLst>
            <pc:docMk/>
            <pc:sldMk cId="925309566" sldId="303"/>
            <ac:spMk id="3" creationId="{00000000-0000-0000-0000-000000000000}"/>
          </ac:spMkLst>
        </pc:spChg>
        <pc:spChg chg="mod">
          <ac:chgData name="Tim Orton" userId="4e680957-3ceb-430f-9c4a-a999ff0d4ef5" providerId="ADAL" clId="{145C827D-950D-4622-98F2-B18C45C01497}" dt="2026-06-11T17:34:39.636" v="880" actId="20577"/>
          <ac:spMkLst>
            <pc:docMk/>
            <pc:sldMk cId="925309566" sldId="303"/>
            <ac:spMk id="4" creationId="{00000000-0000-0000-0000-000000000000}"/>
          </ac:spMkLst>
        </pc:spChg>
        <pc:spChg chg="mod">
          <ac:chgData name="Tim Orton" userId="4e680957-3ceb-430f-9c4a-a999ff0d4ef5" providerId="ADAL" clId="{145C827D-950D-4622-98F2-B18C45C01497}" dt="2026-06-11T17:35:43.020" v="887" actId="115"/>
          <ac:spMkLst>
            <pc:docMk/>
            <pc:sldMk cId="925309566" sldId="303"/>
            <ac:spMk id="5" creationId="{00000000-0000-0000-0000-000000000000}"/>
          </ac:spMkLst>
        </pc:spChg>
      </pc:sldChg>
      <pc:sldChg chg="modSp mod">
        <pc:chgData name="Tim Orton" userId="4e680957-3ceb-430f-9c4a-a999ff0d4ef5" providerId="ADAL" clId="{145C827D-950D-4622-98F2-B18C45C01497}" dt="2026-06-11T17:36:09.086" v="898" actId="20577"/>
        <pc:sldMkLst>
          <pc:docMk/>
          <pc:sldMk cId="3192024763" sldId="315"/>
        </pc:sldMkLst>
        <pc:spChg chg="mod">
          <ac:chgData name="Tim Orton" userId="4e680957-3ceb-430f-9c4a-a999ff0d4ef5" providerId="ADAL" clId="{145C827D-950D-4622-98F2-B18C45C01497}" dt="2026-06-11T17:36:09.086" v="898" actId="20577"/>
          <ac:spMkLst>
            <pc:docMk/>
            <pc:sldMk cId="3192024763" sldId="315"/>
            <ac:spMk id="2" creationId="{00000000-0000-0000-0000-000000000000}"/>
          </ac:spMkLst>
        </pc:spChg>
      </pc:sldChg>
      <pc:sldChg chg="modSp mod">
        <pc:chgData name="Tim Orton" userId="4e680957-3ceb-430f-9c4a-a999ff0d4ef5" providerId="ADAL" clId="{145C827D-950D-4622-98F2-B18C45C01497}" dt="2026-06-10T19:17:15.439" v="321" actId="1076"/>
        <pc:sldMkLst>
          <pc:docMk/>
          <pc:sldMk cId="1688426432" sldId="329"/>
        </pc:sldMkLst>
        <pc:spChg chg="mod">
          <ac:chgData name="Tim Orton" userId="4e680957-3ceb-430f-9c4a-a999ff0d4ef5" providerId="ADAL" clId="{145C827D-950D-4622-98F2-B18C45C01497}" dt="2026-06-10T19:17:02.779" v="319" actId="20577"/>
          <ac:spMkLst>
            <pc:docMk/>
            <pc:sldMk cId="1688426432" sldId="329"/>
            <ac:spMk id="2" creationId="{00000000-0000-0000-0000-000000000000}"/>
          </ac:spMkLst>
        </pc:spChg>
        <pc:picChg chg="mod">
          <ac:chgData name="Tim Orton" userId="4e680957-3ceb-430f-9c4a-a999ff0d4ef5" providerId="ADAL" clId="{145C827D-950D-4622-98F2-B18C45C01497}" dt="2026-06-10T19:17:08.613" v="320" actId="1076"/>
          <ac:picMkLst>
            <pc:docMk/>
            <pc:sldMk cId="1688426432" sldId="329"/>
            <ac:picMk id="7" creationId="{772C8754-D470-B93C-2BE0-577ADF3D9950}"/>
          </ac:picMkLst>
        </pc:picChg>
        <pc:picChg chg="mod">
          <ac:chgData name="Tim Orton" userId="4e680957-3ceb-430f-9c4a-a999ff0d4ef5" providerId="ADAL" clId="{145C827D-950D-4622-98F2-B18C45C01497}" dt="2026-06-10T19:17:15.439" v="321" actId="1076"/>
          <ac:picMkLst>
            <pc:docMk/>
            <pc:sldMk cId="1688426432" sldId="329"/>
            <ac:picMk id="9" creationId="{12551421-1AE2-E6B4-274E-C291C31CA349}"/>
          </ac:picMkLst>
        </pc:picChg>
      </pc:sldChg>
      <pc:sldChg chg="modSp mod">
        <pc:chgData name="Tim Orton" userId="4e680957-3ceb-430f-9c4a-a999ff0d4ef5" providerId="ADAL" clId="{145C827D-950D-4622-98F2-B18C45C01497}" dt="2026-06-11T17:38:38.493" v="901" actId="113"/>
        <pc:sldMkLst>
          <pc:docMk/>
          <pc:sldMk cId="833502305" sldId="335"/>
        </pc:sldMkLst>
        <pc:spChg chg="mod">
          <ac:chgData name="Tim Orton" userId="4e680957-3ceb-430f-9c4a-a999ff0d4ef5" providerId="ADAL" clId="{145C827D-950D-4622-98F2-B18C45C01497}" dt="2026-06-11T17:38:38.493" v="901" actId="113"/>
          <ac:spMkLst>
            <pc:docMk/>
            <pc:sldMk cId="833502305" sldId="335"/>
            <ac:spMk id="2" creationId="{00000000-0000-0000-0000-000000000000}"/>
          </ac:spMkLst>
        </pc:spChg>
      </pc:sldChg>
      <pc:sldChg chg="modSp mod">
        <pc:chgData name="Tim Orton" userId="4e680957-3ceb-430f-9c4a-a999ff0d4ef5" providerId="ADAL" clId="{145C827D-950D-4622-98F2-B18C45C01497}" dt="2026-06-11T17:39:27.129" v="917" actId="20577"/>
        <pc:sldMkLst>
          <pc:docMk/>
          <pc:sldMk cId="1578054853" sldId="337"/>
        </pc:sldMkLst>
        <pc:spChg chg="mod">
          <ac:chgData name="Tim Orton" userId="4e680957-3ceb-430f-9c4a-a999ff0d4ef5" providerId="ADAL" clId="{145C827D-950D-4622-98F2-B18C45C01497}" dt="2026-06-11T17:39:27.129" v="917" actId="20577"/>
          <ac:spMkLst>
            <pc:docMk/>
            <pc:sldMk cId="1578054853" sldId="337"/>
            <ac:spMk id="3" creationId="{00000000-0000-0000-0000-000000000000}"/>
          </ac:spMkLst>
        </pc:spChg>
      </pc:sldChg>
      <pc:sldChg chg="modSp mod">
        <pc:chgData name="Tim Orton" userId="4e680957-3ceb-430f-9c4a-a999ff0d4ef5" providerId="ADAL" clId="{145C827D-950D-4622-98F2-B18C45C01497}" dt="2026-06-11T17:39:39.688" v="945" actId="20577"/>
        <pc:sldMkLst>
          <pc:docMk/>
          <pc:sldMk cId="1308088449" sldId="353"/>
        </pc:sldMkLst>
        <pc:spChg chg="mod">
          <ac:chgData name="Tim Orton" userId="4e680957-3ceb-430f-9c4a-a999ff0d4ef5" providerId="ADAL" clId="{145C827D-950D-4622-98F2-B18C45C01497}" dt="2026-06-11T17:39:39.688" v="945" actId="20577"/>
          <ac:spMkLst>
            <pc:docMk/>
            <pc:sldMk cId="1308088449" sldId="353"/>
            <ac:spMk id="3" creationId="{00000000-0000-0000-0000-000000000000}"/>
          </ac:spMkLst>
        </pc:spChg>
      </pc:sldChg>
      <pc:sldChg chg="modSp mod">
        <pc:chgData name="Tim Orton" userId="4e680957-3ceb-430f-9c4a-a999ff0d4ef5" providerId="ADAL" clId="{145C827D-950D-4622-98F2-B18C45C01497}" dt="2026-06-09T20:13:03.544" v="249" actId="1076"/>
        <pc:sldMkLst>
          <pc:docMk/>
          <pc:sldMk cId="2879691591" sldId="366"/>
        </pc:sldMkLst>
        <pc:spChg chg="mod">
          <ac:chgData name="Tim Orton" userId="4e680957-3ceb-430f-9c4a-a999ff0d4ef5" providerId="ADAL" clId="{145C827D-950D-4622-98F2-B18C45C01497}" dt="2026-06-09T20:13:03.544" v="249" actId="1076"/>
          <ac:spMkLst>
            <pc:docMk/>
            <pc:sldMk cId="2879691591" sldId="366"/>
            <ac:spMk id="2" creationId="{7D22EAA6-4D3F-ECCE-74FE-C907C1C47C1E}"/>
          </ac:spMkLst>
        </pc:spChg>
      </pc:sldChg>
      <pc:sldChg chg="new del">
        <pc:chgData name="Tim Orton" userId="4e680957-3ceb-430f-9c4a-a999ff0d4ef5" providerId="ADAL" clId="{145C827D-950D-4622-98F2-B18C45C01497}" dt="2026-06-11T17:21:39.334" v="324" actId="2696"/>
        <pc:sldMkLst>
          <pc:docMk/>
          <pc:sldMk cId="1922657591" sldId="367"/>
        </pc:sldMkLst>
      </pc:sldChg>
      <pc:sldChg chg="addSp modSp add mod">
        <pc:chgData name="Tim Orton" userId="4e680957-3ceb-430f-9c4a-a999ff0d4ef5" providerId="ADAL" clId="{145C827D-950D-4622-98F2-B18C45C01497}" dt="2026-06-11T17:30:32.097" v="736" actId="14100"/>
        <pc:sldMkLst>
          <pc:docMk/>
          <pc:sldMk cId="3580797655" sldId="368"/>
        </pc:sldMkLst>
        <pc:spChg chg="mod">
          <ac:chgData name="Tim Orton" userId="4e680957-3ceb-430f-9c4a-a999ff0d4ef5" providerId="ADAL" clId="{145C827D-950D-4622-98F2-B18C45C01497}" dt="2026-06-11T17:30:15.106" v="735" actId="14100"/>
          <ac:spMkLst>
            <pc:docMk/>
            <pc:sldMk cId="3580797655" sldId="368"/>
            <ac:spMk id="2" creationId="{FFE5CD59-1469-A4DB-CDD8-E8A8568C1FC2}"/>
          </ac:spMkLst>
        </pc:spChg>
        <pc:spChg chg="mod">
          <ac:chgData name="Tim Orton" userId="4e680957-3ceb-430f-9c4a-a999ff0d4ef5" providerId="ADAL" clId="{145C827D-950D-4622-98F2-B18C45C01497}" dt="2026-06-11T17:21:48.428" v="333" actId="20577"/>
          <ac:spMkLst>
            <pc:docMk/>
            <pc:sldMk cId="3580797655" sldId="368"/>
            <ac:spMk id="3" creationId="{26FFE90D-0E22-789D-245C-DFC3D7323C2E}"/>
          </ac:spMkLst>
        </pc:spChg>
        <pc:picChg chg="add mod">
          <ac:chgData name="Tim Orton" userId="4e680957-3ceb-430f-9c4a-a999ff0d4ef5" providerId="ADAL" clId="{145C827D-950D-4622-98F2-B18C45C01497}" dt="2026-06-11T17:30:32.097" v="736" actId="14100"/>
          <ac:picMkLst>
            <pc:docMk/>
            <pc:sldMk cId="3580797655" sldId="368"/>
            <ac:picMk id="4" creationId="{95D709FB-D0FD-E120-5387-35BBEFFC477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1BE58B5-BB42-427A-B7F9-504A706493DE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C94D508-59A8-4861-A99E-8A2F3EC043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6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anchor="ctr"/>
          <a:lstStyle>
            <a:lvl1pPr>
              <a:defRPr sz="4000">
                <a:latin typeface="Myriad Pro Light" panose="020B04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3FD-E5A6-41AF-95BC-5DDC9B78DC2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13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>
            <a:off x="3213100" y="3376612"/>
            <a:ext cx="279146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62700" y="1317625"/>
            <a:ext cx="4991100" cy="12477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intro statement with highlighted important items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6362700" y="2752725"/>
            <a:ext cx="4991100" cy="1247775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bullet items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04560" cy="32639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3376612"/>
            <a:ext cx="308610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15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326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22" y="937056"/>
            <a:ext cx="10527956" cy="2664982"/>
          </a:xfrm>
          <a:prstGeom prst="rect">
            <a:avLst/>
          </a:prstGeom>
          <a:effectLst>
            <a:reflection blurRad="6350" stA="14000" endPos="35000" dir="5400000" sy="-100000" algn="bl" rotWithShape="0"/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14595"/>
            <a:ext cx="9829800" cy="90973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71EAF-55C2-4CBC-8B88-3A4F1A2EC183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99602-E36D-4240-8A8C-F597B36D3D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53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853FD-E5A6-41AF-95BC-5DDC9B78DC2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911" y="230188"/>
            <a:ext cx="2170624" cy="549458"/>
          </a:xfrm>
          <a:prstGeom prst="rect">
            <a:avLst/>
          </a:prstGeom>
          <a:effectLst>
            <a:reflection blurRad="6350" stA="190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712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2" r:id="rId2"/>
    <p:sldLayoutId id="2147483655" r:id="rId3"/>
    <p:sldLayoutId id="214748365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>
            <a:spLocks noGrp="1"/>
          </p:cNvSpPr>
          <p:nvPr>
            <p:ph type="subTitle" idx="1"/>
          </p:nvPr>
        </p:nvSpPr>
        <p:spPr>
          <a:xfrm>
            <a:off x="998561" y="4308856"/>
            <a:ext cx="10194878" cy="2128157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Myriad Pro Light" panose="020B0403030403020204" pitchFamily="34" charset="0"/>
              </a:rPr>
              <a:t>2026 WAC Summit</a:t>
            </a:r>
          </a:p>
          <a:p>
            <a:pPr algn="ctr"/>
            <a:r>
              <a:rPr lang="en-US" sz="2800" b="1" dirty="0">
                <a:latin typeface="Myriad Pro Light" panose="020B0403030403020204" pitchFamily="34" charset="0"/>
              </a:rPr>
              <a:t>Clive Facility WAC Training</a:t>
            </a:r>
          </a:p>
          <a:p>
            <a:pPr algn="ctr"/>
            <a:endParaRPr lang="en-US" sz="600" dirty="0">
              <a:latin typeface="Myriad Pro Light" panose="020B0403030403020204" pitchFamily="34" charset="0"/>
            </a:endParaRPr>
          </a:p>
          <a:p>
            <a:pPr algn="ctr"/>
            <a:r>
              <a:rPr lang="en-US" sz="2400" dirty="0">
                <a:latin typeface="Myriad Pro Light" panose="020B0403030403020204" pitchFamily="34" charset="0"/>
              </a:rPr>
              <a:t>Tim Orton</a:t>
            </a:r>
          </a:p>
          <a:p>
            <a:pPr algn="ctr"/>
            <a:r>
              <a:rPr lang="en-US" sz="2400" dirty="0">
                <a:latin typeface="Myriad Pro Light" panose="020B0403030403020204" pitchFamily="34" charset="0"/>
              </a:rPr>
              <a:t>Jake Gardner</a:t>
            </a:r>
          </a:p>
        </p:txBody>
      </p:sp>
    </p:spTree>
    <p:extLst>
      <p:ext uri="{BB962C8B-B14F-4D97-AF65-F5344CB8AC3E}">
        <p14:creationId xmlns:p14="http://schemas.microsoft.com/office/powerpoint/2010/main" val="1226878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Technical Services Contact Information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BB9761-9A15-42EA-B1D6-282591483AFD}"/>
              </a:ext>
            </a:extLst>
          </p:cNvPr>
          <p:cNvSpPr txBox="1"/>
          <p:nvPr/>
        </p:nvSpPr>
        <p:spPr>
          <a:xfrm>
            <a:off x="828369" y="1933650"/>
            <a:ext cx="1105883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500" b="1" dirty="0"/>
              <a:t>Tim Orton</a:t>
            </a:r>
            <a:r>
              <a:rPr lang="en-US" sz="2500" dirty="0"/>
              <a:t>	   Director of Technical Services		801-649-2144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torton@energysolutions.com</a:t>
            </a:r>
            <a:r>
              <a:rPr lang="en-US" sz="2500" dirty="0"/>
              <a:t>		801-209-7251 (cell)</a:t>
            </a:r>
          </a:p>
          <a:p>
            <a:endParaRPr lang="en-US" sz="2500" dirty="0"/>
          </a:p>
          <a:p>
            <a:endParaRPr lang="en-US" sz="2500" dirty="0"/>
          </a:p>
          <a:p>
            <a:r>
              <a:rPr lang="en-US" sz="2500" b="1" dirty="0"/>
              <a:t>Jake Gardner </a:t>
            </a:r>
            <a:r>
              <a:rPr lang="en-US" sz="2500" dirty="0"/>
              <a:t>	   VP of Technical Services			865-220-1207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jhgardner@energysolutions.com</a:t>
            </a:r>
            <a:r>
              <a:rPr lang="en-US" sz="2500" dirty="0"/>
              <a:t>		801-836-1555 (cell)</a:t>
            </a:r>
          </a:p>
          <a:p>
            <a:endParaRPr lang="en-US" sz="2500" dirty="0"/>
          </a:p>
          <a:p>
            <a:endParaRPr lang="en-US" sz="2500" dirty="0"/>
          </a:p>
          <a:p>
            <a:r>
              <a:rPr lang="en-US" sz="2500" b="1" dirty="0"/>
              <a:t>Veronica Pitts   </a:t>
            </a:r>
            <a:r>
              <a:rPr lang="en-US" sz="2500" dirty="0"/>
              <a:t>Technical Services Customer Specialist	801-649-2139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vpitts@energysolutions.com</a:t>
            </a:r>
            <a:r>
              <a:rPr lang="en-US" sz="2500" dirty="0"/>
              <a:t>		801-573-1707 (cell)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053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344CC-596B-A4B2-349A-61A3FA7923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7D22EAA6-4D3F-ECCE-74FE-C907C1C47C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4862" y="1767006"/>
            <a:ext cx="5162276" cy="33239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r>
              <a:rPr lang="en-US" sz="3000" b="1" dirty="0">
                <a:latin typeface="+mj-lt"/>
              </a:rPr>
              <a:t>Profile</a:t>
            </a:r>
          </a:p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r>
              <a:rPr lang="en-US" sz="3000" b="1" dirty="0">
                <a:latin typeface="+mj-lt"/>
              </a:rPr>
              <a:t>Shipment</a:t>
            </a:r>
          </a:p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r>
              <a:rPr lang="en-US" sz="3000" b="1" dirty="0">
                <a:latin typeface="+mj-lt"/>
              </a:rPr>
              <a:t>Receipt/Inspection/Sampling</a:t>
            </a:r>
          </a:p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r>
              <a:rPr lang="en-US" sz="3000" b="1" dirty="0">
                <a:latin typeface="+mj-lt"/>
              </a:rPr>
              <a:t>Treatment/Disposal</a:t>
            </a:r>
          </a:p>
          <a:p>
            <a:pPr marL="971550" lvl="1" indent="-5143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US" sz="3000" b="1" dirty="0">
                <a:latin typeface="+mj-lt"/>
              </a:rPr>
              <a:t>COD</a:t>
            </a: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FCF6D4E-3A8A-4378-083C-EB00EAE15DB3}"/>
              </a:ext>
            </a:extLst>
          </p:cNvPr>
          <p:cNvSpPr txBox="1">
            <a:spLocks/>
          </p:cNvSpPr>
          <p:nvPr/>
        </p:nvSpPr>
        <p:spPr>
          <a:xfrm>
            <a:off x="887103" y="122233"/>
            <a:ext cx="8666329" cy="1218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US" sz="2000" i="1" dirty="0"/>
          </a:p>
          <a:p>
            <a:pPr marL="0" indent="0" algn="ctr">
              <a:buNone/>
            </a:pPr>
            <a:r>
              <a:rPr lang="en-US" sz="3200" b="1" dirty="0"/>
              <a:t>Clive Facility Waste Acceptance Process</a:t>
            </a:r>
          </a:p>
        </p:txBody>
      </p:sp>
    </p:spTree>
    <p:extLst>
      <p:ext uri="{BB962C8B-B14F-4D97-AF65-F5344CB8AC3E}">
        <p14:creationId xmlns:p14="http://schemas.microsoft.com/office/powerpoint/2010/main" val="2879691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36728" y="1376149"/>
            <a:ext cx="11354938" cy="5305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2000" b="1" dirty="0">
                <a:latin typeface="Myriad Pro" panose="020B0503030403020204" charset="0"/>
                <a:cs typeface="Arial" charset="0"/>
              </a:rPr>
              <a:t>Generator Characterizes their Waste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b="1" dirty="0">
                <a:latin typeface="Myriad Pro Light" panose="020B0403030403020204" charset="0"/>
                <a:cs typeface="Arial" charset="0"/>
              </a:rPr>
              <a:t>Radiological, chemical and physical properties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b="1" dirty="0">
                <a:latin typeface="Myriad Pro Light" panose="020B0403030403020204" charset="0"/>
                <a:cs typeface="Arial" charset="0"/>
              </a:rPr>
              <a:t>General waste stream categories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b="1" dirty="0">
                <a:latin typeface="Myriad Pro Light" panose="020B0403030403020204" charset="0"/>
                <a:cs typeface="Arial" charset="0"/>
              </a:rPr>
              <a:t>Soil / Soil-like</a:t>
            </a:r>
          </a:p>
          <a:p>
            <a:pPr marL="1833563" lvl="3" indent="-461963">
              <a:lnSpc>
                <a:spcPct val="90000"/>
              </a:lnSpc>
              <a:spcBef>
                <a:spcPts val="200"/>
              </a:spcBef>
              <a:spcAft>
                <a:spcPct val="500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400" dirty="0">
                <a:latin typeface="Myriad Pro Light" panose="020B0403030403020204" charset="0"/>
                <a:cs typeface="Arial" charset="0"/>
              </a:rPr>
              <a:t>Less than four-inch size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400" dirty="0">
                <a:latin typeface="Myriad Pro Light" panose="020B0403030403020204" charset="0"/>
                <a:cs typeface="Arial" charset="0"/>
              </a:rPr>
              <a:t>Bulk density greater than 70 </a:t>
            </a:r>
            <a:r>
              <a:rPr lang="en-US" sz="1400" dirty="0" err="1">
                <a:latin typeface="Myriad Pro Light" panose="020B0403030403020204" charset="0"/>
                <a:cs typeface="Arial" charset="0"/>
              </a:rPr>
              <a:t>pcf</a:t>
            </a:r>
            <a:endParaRPr lang="en-US" sz="1400" dirty="0">
              <a:latin typeface="Myriad Pro Light" panose="020B0403030403020204" charset="0"/>
              <a:cs typeface="Arial" charset="0"/>
            </a:endParaRP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400" dirty="0">
                <a:latin typeface="Myriad Pro Light" panose="020B0403030403020204" charset="0"/>
                <a:cs typeface="Arial" charset="0"/>
              </a:rPr>
              <a:t>Compactible, passing standard tests (90% Proctor)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b="1" dirty="0">
                <a:latin typeface="Myriad Pro Light" panose="020B0403030403020204" charset="0"/>
                <a:cs typeface="Arial" charset="0"/>
              </a:rPr>
              <a:t>Debris - Standard or Oversized (OS)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400" dirty="0">
                <a:latin typeface="Myriad Pro Light" panose="020B0403030403020204" charset="0"/>
                <a:cs typeface="Arial" charset="0"/>
              </a:rPr>
              <a:t>OS Debris:  Greater than 10” in any dimension and/or greater than 12’ in a single dimension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b="1" dirty="0">
                <a:latin typeface="Myriad Pro Light" panose="020B0403030403020204" charset="0"/>
                <a:cs typeface="Arial" charset="0"/>
              </a:rPr>
              <a:t>Liquid – Needing Solidification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b="1" dirty="0">
                <a:latin typeface="Myriad Pro Light" panose="020B0403030403020204" charset="0"/>
                <a:cs typeface="Arial" charset="0"/>
              </a:rPr>
              <a:t>Mixed Waste (MW)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400" dirty="0">
                <a:latin typeface="Myriad Pro Light" panose="020B0403030403020204" charset="0"/>
                <a:cs typeface="Arial" charset="0"/>
              </a:rPr>
              <a:t>Previously treated MW (including formerly characteristic managed as LLRW)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400" dirty="0">
                <a:latin typeface="Myriad Pro Light" panose="020B0403030403020204" charset="0"/>
                <a:cs typeface="Arial" charset="0"/>
              </a:rPr>
              <a:t>MW needing treatment 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b="1" dirty="0">
                <a:latin typeface="Myriad Pro Light" panose="020B0403030403020204" charset="0"/>
                <a:cs typeface="Arial" charset="0"/>
              </a:rPr>
              <a:t>PCB wastes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400" dirty="0">
                <a:latin typeface="Myriad Pro Light" panose="020B0403030403020204" charset="0"/>
                <a:cs typeface="Arial" charset="0"/>
              </a:rPr>
              <a:t>Mixed Waste or LLRW?</a:t>
            </a: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Process</a:t>
            </a:r>
          </a:p>
        </p:txBody>
      </p:sp>
    </p:spTree>
    <p:extLst>
      <p:ext uri="{BB962C8B-B14F-4D97-AF65-F5344CB8AC3E}">
        <p14:creationId xmlns:p14="http://schemas.microsoft.com/office/powerpoint/2010/main" val="844945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4C3E3-A8EA-D18A-1DAA-ED9803A462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FFE5CD59-1469-A4DB-CDD8-E8A8568C1F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328" y="1664647"/>
            <a:ext cx="5260991" cy="4995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200" dirty="0">
                <a:latin typeface="Myriad Pro Light" panose="020B0403030403020204" charset="0"/>
                <a:cs typeface="Arial" charset="0"/>
              </a:rPr>
              <a:t>40 CFR 761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200" dirty="0">
                <a:latin typeface="Myriad Pro Light" panose="020B0403030403020204" charset="0"/>
                <a:cs typeface="Arial" charset="0"/>
              </a:rPr>
              <a:t>Many Categories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Bulk Remediation Waste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Bulk Product Waste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Transformers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Capacitors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200" dirty="0">
                <a:latin typeface="Myriad Pro Light" panose="020B0403030403020204" charset="0"/>
                <a:cs typeface="Arial" charset="0"/>
              </a:rPr>
              <a:t>PCB Radioactive Waste or PCB Mixed Waste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200" dirty="0">
                <a:latin typeface="Myriad Pro Light" panose="020B0403030403020204" charset="0"/>
                <a:cs typeface="Arial" charset="0"/>
              </a:rPr>
              <a:t>Many Require MW Disposal and Manifest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200" dirty="0">
                <a:latin typeface="Myriad Pro Light" panose="020B0403030403020204" charset="0"/>
                <a:cs typeface="Arial" charset="0"/>
              </a:rPr>
              <a:t>See Asterisks on Form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200" dirty="0">
                <a:latin typeface="Myriad Pro Light" panose="020B0403030403020204" charset="0"/>
                <a:cs typeface="Arial" charset="0"/>
              </a:rPr>
              <a:t>Detailed information in the WAC Technical Support Document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</a:pPr>
            <a:endParaRPr lang="en-US" sz="1400" dirty="0">
              <a:latin typeface="Myriad Pro Light" panose="020B0403030403020204" charset="0"/>
              <a:cs typeface="Arial" charset="0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26FFE90D-0E22-789D-245C-DFC3D7323C2E}"/>
              </a:ext>
            </a:extLst>
          </p:cNvPr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Process - PCBs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D709FB-D0FD-E120-5387-35BBEFFC47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8720" y="1491919"/>
            <a:ext cx="5806951" cy="5168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97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36728" y="1376149"/>
            <a:ext cx="11354938" cy="5305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800"/>
              </a:spcAft>
              <a:buFont typeface="+mj-lt"/>
              <a:buAutoNum type="arabicPeriod" startAt="2"/>
            </a:pPr>
            <a:r>
              <a:rPr lang="en-US" sz="2000" b="1" dirty="0">
                <a:latin typeface="Myriad Pro" panose="020B0503030403020204" charset="0"/>
                <a:cs typeface="Arial" charset="0"/>
              </a:rPr>
              <a:t>Log into Customer Portal and Prepare/Submit Waste Profile</a:t>
            </a:r>
            <a:endParaRPr lang="en-US" sz="1600" b="1" dirty="0">
              <a:latin typeface="Myriad Pro Light" panose="020B0403030403020204" charset="0"/>
              <a:cs typeface="Arial" charset="0"/>
            </a:endParaRP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b="1" dirty="0">
                <a:latin typeface="Myriad Pro Light" panose="020B0403030403020204" charset="0"/>
                <a:cs typeface="Arial" charset="0"/>
              </a:rPr>
              <a:t>Contact Technical Services for initial set-up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b="1" dirty="0">
                <a:latin typeface="Myriad Pro Light" panose="020B0403030403020204" charset="0"/>
                <a:cs typeface="Arial" charset="0"/>
              </a:rPr>
              <a:t>Customer Portal Permissions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  <a:tabLst>
                <a:tab pos="2173288" algn="l"/>
              </a:tabLst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Profile:  	View; Create/Edit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  <a:tabLst>
                <a:tab pos="2173288" algn="l"/>
              </a:tabLst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Order:   	View; Create/Edit; Upload Manifests; Return Signed Manifest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  <a:tabLst>
                <a:tab pos="2173288" algn="l"/>
              </a:tabLst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User:      	View; Create/Edit</a:t>
            </a:r>
            <a:endParaRPr lang="en-US" sz="1600" dirty="0">
              <a:latin typeface="+mj-lt"/>
              <a:cs typeface="Arial" charset="0"/>
            </a:endParaRP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800"/>
              </a:spcAft>
              <a:buFont typeface="+mj-lt"/>
              <a:buAutoNum type="arabicPeriod" startAt="3"/>
            </a:pPr>
            <a:r>
              <a:rPr lang="en-US" sz="2000" b="1" dirty="0">
                <a:latin typeface="Myriad Pro" panose="020B0503030403020204" charset="0"/>
                <a:cs typeface="Arial" charset="0"/>
              </a:rPr>
              <a:t>Energy</a:t>
            </a:r>
            <a:r>
              <a:rPr lang="en-US" sz="2000" b="1" i="1" dirty="0">
                <a:latin typeface="Myriad Pro" panose="020B0503030403020204" charset="0"/>
                <a:cs typeface="Arial" charset="0"/>
              </a:rPr>
              <a:t>Solutions</a:t>
            </a:r>
            <a:r>
              <a:rPr lang="en-US" sz="2000" b="1" dirty="0">
                <a:latin typeface="Myriad Pro" panose="020B0503030403020204" charset="0"/>
                <a:cs typeface="Arial" charset="0"/>
              </a:rPr>
              <a:t> Review and Approval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b="1" dirty="0">
                <a:latin typeface="Myriad Pro Light" panose="020B0403030403020204" charset="0"/>
                <a:cs typeface="Arial" charset="0"/>
              </a:rPr>
              <a:t>Formal evaluations by Technical Services, RSO, Environmental Compliance, Clive Operations and Safety 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b="1" dirty="0">
                <a:latin typeface="Myriad Pro Light" panose="020B0403030403020204" charset="0"/>
                <a:cs typeface="Arial" charset="0"/>
              </a:rPr>
              <a:t>Allow approximately one week for review.  Can be expedited.</a:t>
            </a:r>
          </a:p>
          <a:p>
            <a:pPr marL="457200" indent="-457200">
              <a:lnSpc>
                <a:spcPct val="90000"/>
              </a:lnSpc>
              <a:spcBef>
                <a:spcPct val="15000"/>
              </a:spcBef>
              <a:spcAft>
                <a:spcPts val="800"/>
              </a:spcAft>
              <a:buFont typeface="+mj-lt"/>
              <a:buAutoNum type="arabicPeriod" startAt="4"/>
            </a:pPr>
            <a:r>
              <a:rPr lang="en-US" sz="2000" b="1" dirty="0">
                <a:latin typeface="Myriad Pro" panose="020B0503030403020204" charset="0"/>
                <a:cs typeface="Arial" charset="0"/>
              </a:rPr>
              <a:t>Signed Disposal Contract/Delivery Order</a:t>
            </a:r>
          </a:p>
          <a:p>
            <a:pPr marL="914400" lvl="1" indent="-457200">
              <a:lnSpc>
                <a:spcPct val="90000"/>
              </a:lnSpc>
              <a:spcBef>
                <a:spcPct val="15000"/>
              </a:spcBef>
              <a:spcAft>
                <a:spcPts val="8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b="1" dirty="0">
                <a:latin typeface="Myriad Pro Light" panose="020B0403030403020204" charset="0"/>
                <a:cs typeface="Arial" charset="0"/>
              </a:rPr>
              <a:t>Subsequently checked when shipment scheduled</a:t>
            </a:r>
            <a:endParaRPr lang="en-US" b="1" dirty="0">
              <a:latin typeface="Myriad Pro" panose="020B0503030403020204" charset="0"/>
              <a:cs typeface="Arial" charset="0"/>
            </a:endParaRPr>
          </a:p>
          <a:p>
            <a:pPr marL="457200" indent="-457200">
              <a:lnSpc>
                <a:spcPct val="90000"/>
              </a:lnSpc>
              <a:spcBef>
                <a:spcPct val="15000"/>
              </a:spcBef>
              <a:spcAft>
                <a:spcPts val="800"/>
              </a:spcAft>
              <a:buFont typeface="+mj-lt"/>
              <a:buAutoNum type="arabicPeriod" startAt="5"/>
            </a:pPr>
            <a:r>
              <a:rPr lang="en-US" sz="2000" b="1" dirty="0">
                <a:latin typeface="Myriad Pro" panose="020B0503030403020204" charset="0"/>
                <a:cs typeface="Arial" charset="0"/>
              </a:rPr>
              <a:t>Notice to Transport Issued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b="1" dirty="0">
                <a:latin typeface="Myriad Pro Light" panose="020B0403030403020204" charset="0"/>
                <a:cs typeface="Arial" charset="0"/>
              </a:rPr>
              <a:t>CP-generated form (authenticated electronic signature) – in the profile’s Attachment tab</a:t>
            </a: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Process</a:t>
            </a:r>
          </a:p>
        </p:txBody>
      </p:sp>
    </p:spTree>
    <p:extLst>
      <p:ext uri="{BB962C8B-B14F-4D97-AF65-F5344CB8AC3E}">
        <p14:creationId xmlns:p14="http://schemas.microsoft.com/office/powerpoint/2010/main" val="1866738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36727" y="1376149"/>
            <a:ext cx="11441419" cy="5305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Myriad Pro Light" panose="020B0403030403020204" charset="0"/>
                <a:cs typeface="Arial" charset="0"/>
              </a:rPr>
              <a:t>Specific to waste types </a:t>
            </a:r>
            <a:r>
              <a:rPr lang="en-US" dirty="0">
                <a:latin typeface="Myriad Pro Light" panose="020B0403030403020204" charset="0"/>
                <a:cs typeface="Arial" charset="0"/>
              </a:rPr>
              <a:t>(LLRW, MLLW, TSCA Regulated PCB’s) 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Myriad Pro Light" panose="020B0403030403020204" charset="0"/>
                <a:cs typeface="Arial" charset="0"/>
              </a:rPr>
              <a:t>Specific to composition and required management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Debris, Oversized Debris, Soil, Hazardous Debris, Liquids, Treatment, etc.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Myriad Pro Light" panose="020B0403030403020204" charset="0"/>
                <a:cs typeface="Arial" charset="0"/>
              </a:rPr>
              <a:t>Include </a:t>
            </a:r>
            <a:r>
              <a:rPr lang="en-US" sz="2000" b="1" u="sng" dirty="0">
                <a:latin typeface="Myriad Pro Light" panose="020B0403030403020204" charset="0"/>
                <a:cs typeface="Arial" charset="0"/>
              </a:rPr>
              <a:t>detailed descriptions</a:t>
            </a:r>
            <a:r>
              <a:rPr lang="en-US" sz="2000" b="1" dirty="0">
                <a:latin typeface="Myriad Pro Light" panose="020B0403030403020204" charset="0"/>
                <a:cs typeface="Arial" charset="0"/>
              </a:rPr>
              <a:t> in the waste narrative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Myriad Pro Light" panose="020B0403030403020204" charset="0"/>
                <a:cs typeface="Arial" charset="0"/>
              </a:rPr>
              <a:t>Chemical analytical data - Required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Utah Certified, or NELAC/NELAP Laboratory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Process Knowledge may be used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000" b="1" u="sng" dirty="0">
                <a:latin typeface="Myriad Pro Light" panose="020B0403030403020204" charset="0"/>
                <a:cs typeface="Arial" charset="0"/>
              </a:rPr>
              <a:t>No</a:t>
            </a:r>
            <a:r>
              <a:rPr lang="en-US" sz="2000" b="1" dirty="0">
                <a:latin typeface="Myriad Pro Light" panose="020B0403030403020204" charset="0"/>
                <a:cs typeface="Arial" charset="0"/>
              </a:rPr>
              <a:t> “all encompassing or blanket profiles” that cover multiple waste streams</a:t>
            </a:r>
          </a:p>
          <a:p>
            <a:pPr marL="687388" lvl="1" indent="-230188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 </a:t>
            </a:r>
            <a:r>
              <a:rPr lang="en-US" dirty="0">
                <a:latin typeface="Myriad Pro Light" panose="020B0403030403020204" charset="0"/>
                <a:cs typeface="Arial" charset="0"/>
              </a:rPr>
              <a:t>Accurate representation of the waste that will be shipped.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latin typeface="Myriad Pro Light" panose="020B0403030403020204" charset="0"/>
                <a:cs typeface="Arial" charset="0"/>
              </a:rPr>
              <a:t>Any questions, contact Technical Services</a:t>
            </a: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Waste Profiling</a:t>
            </a:r>
          </a:p>
        </p:txBody>
      </p:sp>
    </p:spTree>
    <p:extLst>
      <p:ext uri="{BB962C8B-B14F-4D97-AF65-F5344CB8AC3E}">
        <p14:creationId xmlns:p14="http://schemas.microsoft.com/office/powerpoint/2010/main" val="3192024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580656" y="369258"/>
            <a:ext cx="9116705" cy="104772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Waste Profiling – Chemical Data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92321" y="1416977"/>
            <a:ext cx="28269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/>
              <a:t>Required Analytical Data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92321" y="1817087"/>
            <a:ext cx="911670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61963" algn="l"/>
              </a:tabLst>
            </a:pPr>
            <a:r>
              <a:rPr lang="en-US" sz="2000" dirty="0">
                <a:latin typeface="Myriad Pro" panose="020B0503030403020204" charset="0"/>
              </a:rPr>
              <a:t>	</a:t>
            </a:r>
            <a:r>
              <a:rPr lang="en-US" sz="2000" u="sng" dirty="0">
                <a:latin typeface="Myriad Pro" panose="020B0503030403020204" charset="0"/>
              </a:rPr>
              <a:t>LLRW		</a:t>
            </a:r>
            <a:r>
              <a:rPr lang="en-US" sz="2000" dirty="0">
                <a:latin typeface="Myriad Pro" panose="020B0503030403020204" charset="0"/>
              </a:rPr>
              <a:t>	    </a:t>
            </a:r>
            <a:r>
              <a:rPr lang="en-US" sz="2000" u="sng" dirty="0">
                <a:latin typeface="Myriad Pro" panose="020B0503030403020204" charset="0"/>
              </a:rPr>
              <a:t>MW			</a:t>
            </a:r>
          </a:p>
          <a:p>
            <a:pPr>
              <a:tabLst>
                <a:tab pos="461963" algn="l"/>
                <a:tab pos="3884613" algn="l"/>
              </a:tabLst>
            </a:pPr>
            <a:endParaRPr lang="en-US" sz="600" dirty="0">
              <a:latin typeface="Myriad Pro" panose="020B0503030403020204" charset="0"/>
            </a:endParaRPr>
          </a:p>
          <a:p>
            <a:pPr>
              <a:tabLst>
                <a:tab pos="461963" algn="l"/>
                <a:tab pos="3884613" algn="l"/>
              </a:tabLst>
            </a:pPr>
            <a:r>
              <a:rPr lang="en-US" sz="2000" dirty="0">
                <a:latin typeface="Myriad Pro" panose="020B0503030403020204" charset="0"/>
              </a:rPr>
              <a:t>	pH (Liquids only)	pH (Liquids only)</a:t>
            </a:r>
          </a:p>
          <a:p>
            <a:pPr>
              <a:tabLst>
                <a:tab pos="461963" algn="l"/>
                <a:tab pos="3884613" algn="l"/>
              </a:tabLst>
            </a:pPr>
            <a:r>
              <a:rPr lang="en-US" sz="2000" dirty="0">
                <a:latin typeface="Myriad Pro" panose="020B0503030403020204" charset="0"/>
              </a:rPr>
              <a:t>	PFLT (Solid Waste only)	PFLT (Solid Waste only)</a:t>
            </a:r>
          </a:p>
          <a:p>
            <a:pPr>
              <a:tabLst>
                <a:tab pos="461963" algn="l"/>
                <a:tab pos="3884613" algn="l"/>
              </a:tabLst>
            </a:pPr>
            <a:r>
              <a:rPr lang="en-US" sz="2000" dirty="0">
                <a:latin typeface="Myriad Pro" panose="020B0503030403020204" charset="0"/>
              </a:rPr>
              <a:t>	TCLP Metals	Organics (8260/8270 Total)</a:t>
            </a:r>
          </a:p>
          <a:p>
            <a:pPr>
              <a:tabLst>
                <a:tab pos="461963" algn="l"/>
                <a:tab pos="3884613" algn="l"/>
              </a:tabLst>
            </a:pPr>
            <a:r>
              <a:rPr lang="en-US" sz="2000" dirty="0">
                <a:latin typeface="Myriad Pro" panose="020B0503030403020204" charset="0"/>
              </a:rPr>
              <a:t>	TCLP Volatile Organics	Results showing why the waste is hazardous</a:t>
            </a:r>
          </a:p>
          <a:p>
            <a:pPr>
              <a:tabLst>
                <a:tab pos="461963" algn="l"/>
                <a:tab pos="3884613" algn="l"/>
              </a:tabLst>
            </a:pPr>
            <a:r>
              <a:rPr lang="en-US" sz="2000" dirty="0">
                <a:latin typeface="Myriad Pro" panose="020B0503030403020204" charset="0"/>
              </a:rPr>
              <a:t>	TCLP Semi-Volatile Organics		(e.g., TCLP Cr for D007)</a:t>
            </a:r>
          </a:p>
          <a:p>
            <a:pPr>
              <a:tabLst>
                <a:tab pos="461963" algn="l"/>
                <a:tab pos="3884613" algn="l"/>
              </a:tabLst>
            </a:pPr>
            <a:r>
              <a:rPr lang="en-US" sz="2000" dirty="0">
                <a:latin typeface="Myriad Pro" panose="020B0503030403020204" charset="0"/>
              </a:rPr>
              <a:t>	TCLP Herbicides	 PCBs (Total, if applicable)</a:t>
            </a:r>
          </a:p>
          <a:p>
            <a:pPr>
              <a:tabLst>
                <a:tab pos="461963" algn="l"/>
                <a:tab pos="3884613" algn="l"/>
              </a:tabLst>
            </a:pPr>
            <a:r>
              <a:rPr lang="en-US" sz="2000" dirty="0">
                <a:latin typeface="Myriad Pro" panose="020B0503030403020204" charset="0"/>
              </a:rPr>
              <a:t>	TCLP Pesticides</a:t>
            </a:r>
          </a:p>
          <a:p>
            <a:pPr>
              <a:tabLst>
                <a:tab pos="461963" algn="l"/>
                <a:tab pos="3884613" algn="l"/>
              </a:tabLst>
            </a:pPr>
            <a:r>
              <a:rPr lang="en-US" sz="2000" dirty="0">
                <a:latin typeface="Myriad Pro" panose="020B0503030403020204" charset="0"/>
              </a:rPr>
              <a:t>	PCB’s (Total, if applicable)</a:t>
            </a:r>
          </a:p>
          <a:p>
            <a:endParaRPr lang="en-US" sz="1000" dirty="0">
              <a:latin typeface="Myriad Pro" panose="020B0503030403020204" charset="0"/>
            </a:endParaRPr>
          </a:p>
          <a:p>
            <a:r>
              <a:rPr lang="en-US" sz="2000" u="sng" dirty="0">
                <a:latin typeface="Myriad Pro" panose="020B0503030403020204" charset="0"/>
              </a:rPr>
              <a:t>NOTES: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" panose="020B0503030403020204" charset="0"/>
              </a:rPr>
              <a:t>Certified process knowledge may be used in place of analyses</a:t>
            </a:r>
          </a:p>
          <a:p>
            <a:pPr marL="1257300" lvl="2" indent="-342900">
              <a:buSzPct val="80000"/>
              <a:buFont typeface="Wingdings" panose="05000000000000000000" pitchFamily="2" charset="2"/>
              <a:buChar char="Ø"/>
            </a:pPr>
            <a:r>
              <a:rPr lang="en-US" dirty="0">
                <a:latin typeface="Myriad Pro" panose="020B0503030403020204" charset="0"/>
              </a:rPr>
              <a:t>This process knowledge should be written into the profile narrative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" panose="020B0503030403020204" charset="0"/>
              </a:rPr>
              <a:t>PFLT may be performed through process knowledge or a visual inspection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" panose="020B0503030403020204" charset="0"/>
              </a:rPr>
              <a:t>Total analytical results divided by 15 may be used</a:t>
            </a:r>
          </a:p>
        </p:txBody>
      </p:sp>
    </p:spTree>
    <p:extLst>
      <p:ext uri="{BB962C8B-B14F-4D97-AF65-F5344CB8AC3E}">
        <p14:creationId xmlns:p14="http://schemas.microsoft.com/office/powerpoint/2010/main" val="925309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564621" y="1873989"/>
            <a:ext cx="4479305" cy="4222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Customer Portal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Electronic Forms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endParaRPr lang="en-US" sz="600" b="1" dirty="0">
              <a:latin typeface="Myriad Pro Light" panose="020B0403030403020204" charset="0"/>
              <a:cs typeface="Arial" charset="0"/>
            </a:endParaRP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General Information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Site Location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Compact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Waste Stream Name 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Waste Profile ID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XXXX-YY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EPA ID Number</a:t>
            </a: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Waste Profiling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ECBB2E-3A13-30C0-1888-2952C41909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6977" y="2010779"/>
            <a:ext cx="7420402" cy="3471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595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531640" y="1811607"/>
            <a:ext cx="4479305" cy="4409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Waste Summary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Hazardous Waste?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Needing Treatment?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Been Treated?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LLRW / NORM / 11e.(2)?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Compact (RM)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SNM?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Regulated PCBs?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Asbestos?</a:t>
            </a: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Waste Profiling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CEF4A9-BC94-54FA-C3F2-41DF8CF912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5481" y="1493821"/>
            <a:ext cx="7099792" cy="504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452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531640" y="1811607"/>
            <a:ext cx="4479305" cy="4409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Physical Properties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Free Liquids (&gt;1%)?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b="1" dirty="0">
                <a:latin typeface="Myriad Pro Light" panose="020B0403030403020204" charset="0"/>
                <a:cs typeface="Arial" charset="0"/>
              </a:rPr>
              <a:t>Aqueous?</a:t>
            </a:r>
            <a:r>
              <a:rPr lang="en-US" dirty="0">
                <a:latin typeface="Myriad Pro Light" panose="020B0403030403020204" charset="0"/>
                <a:cs typeface="Arial" charset="0"/>
              </a:rPr>
              <a:t>  Mercury?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Absorbent Present?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Density and Volume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Waste Type and Size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OS Debris?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Large Component Info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Moisture Content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Transport Mode and Containers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endParaRPr lang="en-US" sz="2000" dirty="0">
              <a:latin typeface="Myriad Pro Light" panose="020B0403030403020204" charset="0"/>
              <a:cs typeface="Arial" charset="0"/>
            </a:endParaRP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endParaRPr lang="en-US" sz="2000" dirty="0">
              <a:latin typeface="Myriad Pro Light" panose="020B0403030403020204" charset="0"/>
              <a:cs typeface="Arial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Waste Profiling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8F9764F-76D2-43AD-E75E-1A32389E5B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3983" y="1952080"/>
            <a:ext cx="7620748" cy="3967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5023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BBB4FE92-1BC2-9BF8-F068-F0EA9A6DFC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3984" y="1952080"/>
            <a:ext cx="7620747" cy="4098591"/>
          </a:xfrm>
          <a:prstGeom prst="rect">
            <a:avLst/>
          </a:prstGeom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633240" y="2748178"/>
            <a:ext cx="4479305" cy="3302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Physical Properties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Moisture Content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Transport Mode 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Containers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Palletized?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All bags on pallets</a:t>
            </a:r>
          </a:p>
          <a:p>
            <a:pPr marL="1714500" lvl="3" indent="-342900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Safety Issue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endParaRPr lang="en-US" sz="2000" dirty="0">
              <a:latin typeface="Myriad Pro Light" panose="020B0403030403020204" charset="0"/>
              <a:cs typeface="Arial" charset="0"/>
            </a:endParaRP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endParaRPr lang="en-US" sz="2000" dirty="0">
              <a:latin typeface="Myriad Pro Light" panose="020B0403030403020204" charset="0"/>
              <a:cs typeface="Arial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Waste Profiling</a:t>
            </a:r>
          </a:p>
        </p:txBody>
      </p:sp>
    </p:spTree>
    <p:extLst>
      <p:ext uri="{BB962C8B-B14F-4D97-AF65-F5344CB8AC3E}">
        <p14:creationId xmlns:p14="http://schemas.microsoft.com/office/powerpoint/2010/main" val="1753896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513534" y="1643148"/>
            <a:ext cx="3642007" cy="4734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Physical Properties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Narrative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Detail on the waste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Include all hazards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Beryllium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Asbestos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Hot Particles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High Contamination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Chemicals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Sharps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Etc.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endParaRPr lang="en-US" dirty="0">
              <a:latin typeface="Myriad Pro Light" panose="020B0403030403020204" charset="0"/>
              <a:cs typeface="Arial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Waste Profiling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0690DA-2EF0-1682-5432-865D71CCC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9450" y="2117321"/>
            <a:ext cx="7695445" cy="378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454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44425" y="1902141"/>
            <a:ext cx="6656811" cy="3872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Radionuclides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Upper and weighted average concentrations (</a:t>
            </a:r>
            <a:r>
              <a:rPr lang="en-US" sz="2000" dirty="0" err="1">
                <a:latin typeface="Myriad Pro Light" panose="020B0403030403020204" charset="0"/>
                <a:cs typeface="Arial" charset="0"/>
              </a:rPr>
              <a:t>pCi</a:t>
            </a:r>
            <a:r>
              <a:rPr lang="en-US" sz="2000" dirty="0">
                <a:latin typeface="Myriad Pro Light" panose="020B0403030403020204" charset="0"/>
                <a:cs typeface="Arial" charset="0"/>
              </a:rPr>
              <a:t>/g)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Full Class A Profiles – Different than previous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Contact Technical Services (Magic Button)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Waste Hazardous Contaminants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LLRW or HW based on Waste Summary Selections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Both ask for analytical data, or justification if none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Low-Level Radioactive Waste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ts val="3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Table of D-List Contaminants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ts val="108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Former Codes / UHCs / Other / Lab Certification</a:t>
            </a: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Waste Profiling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6E0EFA-C461-3193-D3BA-390380169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5224" y="1902141"/>
            <a:ext cx="4696416" cy="401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0548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2C40486-66ED-A59D-CD08-5BDA07F036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0960" y="1996690"/>
            <a:ext cx="5367095" cy="4444437"/>
          </a:xfrm>
          <a:prstGeom prst="rect">
            <a:avLst/>
          </a:prstGeom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13945" y="2121551"/>
            <a:ext cx="5367095" cy="316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Waste Hazardous Contaminants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Hazardous Waste (MW)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Hazardous Waste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ts val="3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Hazardous Waste Codes and worst-case concentrations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ts val="3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PFLT / pH / Distinguishing color or odor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ts val="3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UHCs / Other / Lab Certification</a:t>
            </a: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Waste Profiling</a:t>
            </a:r>
          </a:p>
        </p:txBody>
      </p:sp>
    </p:spTree>
    <p:extLst>
      <p:ext uri="{BB962C8B-B14F-4D97-AF65-F5344CB8AC3E}">
        <p14:creationId xmlns:p14="http://schemas.microsoft.com/office/powerpoint/2010/main" val="13080884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500899" y="1373685"/>
            <a:ext cx="4719368" cy="5012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Other Information (Tabs)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Special Nuclear Material (SNM)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PCBs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Asbestos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Friable? 40 CFR 61 Subpart M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ü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Tight container – no double bag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Attachments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Analytical Data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SDSs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Pictures / Drawings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Site-Specific Logs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NTT (Auto)</a:t>
            </a:r>
          </a:p>
          <a:p>
            <a:pPr lvl="2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</a:pPr>
            <a:endParaRPr lang="en-US" dirty="0">
              <a:latin typeface="Myriad Pro Light" panose="020B0403030403020204" charset="0"/>
              <a:cs typeface="Arial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Customer Portal Waste Profiling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839524-342A-01C7-91DC-D8388134E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3027" y="1536769"/>
            <a:ext cx="5632513" cy="501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3575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36727" y="1376149"/>
            <a:ext cx="11441419" cy="539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Three Options:  </a:t>
            </a:r>
            <a:r>
              <a:rPr lang="en-US" sz="2000" dirty="0">
                <a:latin typeface="Myriad Pro Light" panose="020B0403030403020204" charset="0"/>
                <a:cs typeface="Arial" charset="0"/>
              </a:rPr>
              <a:t>(Full Profile Revision, TS Edit, or Automatic Revision)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Full Profile Revision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Adding many isotopes, greatly increasing concentrations, adding codes, etc.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Requires full Energy</a:t>
            </a:r>
            <a:r>
              <a:rPr lang="en-US" i="1" dirty="0">
                <a:latin typeface="Myriad Pro Light" panose="020B0403030403020204" charset="0"/>
                <a:cs typeface="Arial" charset="0"/>
              </a:rPr>
              <a:t>Solutions</a:t>
            </a:r>
            <a:r>
              <a:rPr lang="en-US" dirty="0">
                <a:latin typeface="Myriad Pro Light" panose="020B0403030403020204" charset="0"/>
                <a:cs typeface="Arial" charset="0"/>
              </a:rPr>
              <a:t> review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New NTT</a:t>
            </a:r>
          </a:p>
          <a:p>
            <a:pPr lvl="1"/>
            <a:r>
              <a:rPr lang="en-US" dirty="0">
                <a:latin typeface="Myriad Pro Light" panose="020B0403030403020204" charset="0"/>
              </a:rPr>
              <a:t>   </a:t>
            </a:r>
          </a:p>
          <a:p>
            <a:pPr lvl="1"/>
            <a:r>
              <a:rPr lang="en-US" sz="2000" dirty="0">
                <a:latin typeface="Myriad Pro Light" panose="020B0403030403020204" charset="0"/>
              </a:rPr>
              <a:t>         </a:t>
            </a:r>
            <a:r>
              <a:rPr lang="en-US" b="1" dirty="0">
                <a:latin typeface="Myriad Pro Light" panose="020B0403030403020204" charset="0"/>
              </a:rPr>
              <a:t>Please provide explanation</a:t>
            </a:r>
          </a:p>
          <a:p>
            <a:r>
              <a:rPr lang="en-US" b="1" dirty="0">
                <a:latin typeface="Myriad Pro Light" panose="020B0403030403020204" charset="0"/>
              </a:rPr>
              <a:t>                   of all revisions in the narrative  </a:t>
            </a:r>
            <a:r>
              <a:rPr lang="en-US" sz="2000" dirty="0">
                <a:latin typeface="Myriad Pro Light" panose="020B0403030403020204" charset="0"/>
                <a:sym typeface="Wingdings" panose="05000000000000000000" pitchFamily="2" charset="2"/>
              </a:rPr>
              <a:t></a:t>
            </a:r>
            <a:endParaRPr lang="en-US" sz="2000" dirty="0">
              <a:latin typeface="Myriad Pro Light" panose="020B0403030403020204" charset="0"/>
              <a:cs typeface="Arial" charset="0"/>
            </a:endParaRP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endParaRPr lang="en-US" sz="2000" dirty="0">
              <a:latin typeface="Myriad Pro Light" panose="020B0403030403020204" charset="0"/>
              <a:cs typeface="Arial" charset="0"/>
            </a:endParaRP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endParaRPr lang="en-US" sz="1000" dirty="0">
              <a:latin typeface="Myriad Pro Light" panose="020B0403030403020204" charset="0"/>
              <a:cs typeface="Arial" charset="0"/>
            </a:endParaRP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TS Edit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Minor - adding an “Other Chemical Constituent” or a couple of isotopes, small concentration increases, etc.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Contact Technical Services if you think it only requires a TS Edit (or we may contact you)</a:t>
            </a: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Profiling Revisions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B23B07-7FD4-64C6-B091-8732DE8A42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6377" y="3244334"/>
            <a:ext cx="4673259" cy="1819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17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36727" y="1376149"/>
            <a:ext cx="11441419" cy="539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400" dirty="0">
                <a:latin typeface="Myriad Pro Light" panose="020B0403030403020204" charset="0"/>
                <a:cs typeface="Arial" charset="0"/>
              </a:rPr>
              <a:t>Automatic Revision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Full profile review required every three years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dirty="0">
                <a:latin typeface="Myriad Pro Light" panose="020B0403030403020204" charset="0"/>
                <a:cs typeface="Arial" charset="0"/>
              </a:rPr>
              <a:t>Pop-up box when scheduling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Courier New" panose="02070309020205020404" pitchFamily="49" charset="0"/>
              <a:buChar char="o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Need Profile Create/Edit rights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100000"/>
              <a:buFont typeface="Courier New" panose="02070309020205020404" pitchFamily="49" charset="0"/>
              <a:buChar char="o"/>
            </a:pPr>
            <a:endParaRPr lang="en-US" sz="1600" dirty="0">
              <a:latin typeface="Myriad Pro Light" panose="020B0403030403020204" charset="0"/>
              <a:cs typeface="Arial" charset="0"/>
            </a:endParaRP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100000"/>
              <a:buFont typeface="Courier New" panose="02070309020205020404" pitchFamily="49" charset="0"/>
              <a:buChar char="o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Years one and two ask if anything changed </a:t>
            </a:r>
          </a:p>
          <a:p>
            <a:pPr marL="2290763" lvl="4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100000"/>
              <a:buFont typeface="Wingdings" panose="05000000000000000000" pitchFamily="2" charset="2"/>
              <a:buChar char="ü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If Yes, profile revision will be required</a:t>
            </a: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100000"/>
              <a:buFont typeface="Courier New" panose="02070309020205020404" pitchFamily="49" charset="0"/>
              <a:buChar char="o"/>
            </a:pPr>
            <a:endParaRPr lang="en-US" sz="1600" dirty="0">
              <a:latin typeface="Myriad Pro Light" panose="020B0403030403020204" charset="0"/>
              <a:cs typeface="Arial" charset="0"/>
            </a:endParaRP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100000"/>
              <a:buFont typeface="Courier New" panose="02070309020205020404" pitchFamily="49" charset="0"/>
              <a:buChar char="o"/>
            </a:pPr>
            <a:endParaRPr lang="en-US" sz="1600" dirty="0">
              <a:latin typeface="Myriad Pro Light" panose="020B0403030403020204" charset="0"/>
              <a:cs typeface="Arial" charset="0"/>
            </a:endParaRP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100000"/>
              <a:buFont typeface="Courier New" panose="02070309020205020404" pitchFamily="49" charset="0"/>
              <a:buChar char="o"/>
            </a:pPr>
            <a:endParaRPr lang="en-US" sz="1600" dirty="0">
              <a:latin typeface="Myriad Pro Light" panose="020B0403030403020204" charset="0"/>
              <a:cs typeface="Arial" charset="0"/>
            </a:endParaRPr>
          </a:p>
          <a:p>
            <a:pPr marL="1833563" lvl="3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100000"/>
              <a:buFont typeface="Courier New" panose="02070309020205020404" pitchFamily="49" charset="0"/>
              <a:buChar char="o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Third-year will require a full review before shipping</a:t>
            </a: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Profiling Revisions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2C8754-D470-B93C-2BE0-577ADF3D9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0919" y="4763912"/>
            <a:ext cx="4553798" cy="18004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2551421-1AE2-E6B4-274E-C291C31CA3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7775" y="3173909"/>
            <a:ext cx="4161576" cy="111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426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318748" y="1560785"/>
            <a:ext cx="6116472" cy="512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Situations that require extra attention by Clive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Shipment Specific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Safety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Special Container/Items needing returned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WAC Exceedances (e.g., ALARA Criteria)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Can be done at the Profile Level or Shipment Level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u="sng" dirty="0">
                <a:latin typeface="Myriad Pro Light" panose="020B0403030403020204" charset="0"/>
                <a:cs typeface="Arial" charset="0"/>
              </a:rPr>
              <a:t>Requestor must have Profile Create/Edit authorization</a:t>
            </a:r>
            <a:endParaRPr lang="en-US" sz="2000" u="sng" dirty="0">
              <a:latin typeface="Myriad Pro Light" panose="020B0403030403020204" charset="0"/>
              <a:cs typeface="Calibri" panose="020F0502020204030204" pitchFamily="34" charset="0"/>
            </a:endParaRP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  <a:cs typeface="Calibri" panose="020F0502020204030204" pitchFamily="34" charset="0"/>
              </a:rPr>
              <a:t>Radiological Information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dirty="0">
                <a:latin typeface="Myriad Pro Light" panose="020B0403030403020204" charset="0"/>
                <a:cs typeface="Calibri" panose="020F0502020204030204" pitchFamily="34" charset="0"/>
              </a:rPr>
              <a:t>Highest Removable Contamination Levels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dirty="0">
                <a:latin typeface="Myriad Pro Light" panose="020B0403030403020204" charset="0"/>
                <a:cs typeface="Calibri" panose="020F0502020204030204" pitchFamily="34" charset="0"/>
              </a:rPr>
              <a:t>Alpha </a:t>
            </a:r>
            <a:r>
              <a:rPr lang="en-US" sz="1600" dirty="0" err="1">
                <a:latin typeface="Myriad Pro Light" panose="020B0403030403020204" charset="0"/>
                <a:cs typeface="Calibri" panose="020F0502020204030204" pitchFamily="34" charset="0"/>
              </a:rPr>
              <a:t>dpm</a:t>
            </a:r>
            <a:r>
              <a:rPr lang="en-US" sz="1600" dirty="0">
                <a:latin typeface="Myriad Pro Light" panose="020B0403030403020204" charset="0"/>
                <a:cs typeface="Calibri" panose="020F0502020204030204" pitchFamily="34" charset="0"/>
              </a:rPr>
              <a:t>/100 cm</a:t>
            </a:r>
            <a:r>
              <a:rPr lang="en-US" sz="1600" baseline="30000" dirty="0">
                <a:latin typeface="Myriad Pro Light" panose="020B0403030403020204" charset="0"/>
                <a:cs typeface="Calibri" panose="020F0502020204030204" pitchFamily="34" charset="0"/>
              </a:rPr>
              <a:t>2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dirty="0">
                <a:latin typeface="Myriad Pro Light" panose="020B0403030403020204" charset="0"/>
                <a:cs typeface="Calibri" panose="020F0502020204030204" pitchFamily="34" charset="0"/>
              </a:rPr>
              <a:t>Beta/Gamma </a:t>
            </a:r>
            <a:r>
              <a:rPr lang="en-US" sz="1600" dirty="0" err="1">
                <a:latin typeface="Myriad Pro Light" panose="020B0403030403020204" charset="0"/>
                <a:cs typeface="Calibri" panose="020F0502020204030204" pitchFamily="34" charset="0"/>
              </a:rPr>
              <a:t>dpm</a:t>
            </a:r>
            <a:r>
              <a:rPr lang="en-US" sz="1600" dirty="0">
                <a:latin typeface="Myriad Pro Light" panose="020B0403030403020204" charset="0"/>
                <a:cs typeface="Calibri" panose="020F0502020204030204" pitchFamily="34" charset="0"/>
              </a:rPr>
              <a:t>/100 cm</a:t>
            </a:r>
            <a:r>
              <a:rPr lang="en-US" sz="1600" baseline="30000" dirty="0">
                <a:latin typeface="Myriad Pro Light" panose="020B0403030403020204" charset="0"/>
                <a:cs typeface="Calibri" panose="020F0502020204030204" pitchFamily="34" charset="0"/>
              </a:rPr>
              <a:t>2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Ø"/>
            </a:pPr>
            <a:r>
              <a:rPr lang="en-US" dirty="0">
                <a:latin typeface="Myriad Pro Light" panose="020B0403030403020204" charset="0"/>
                <a:cs typeface="Calibri" panose="020F0502020204030204" pitchFamily="34" charset="0"/>
              </a:rPr>
              <a:t>Highest Dose Rates</a:t>
            </a:r>
          </a:p>
          <a:p>
            <a:pPr marL="1376363" lvl="2" indent="-461963">
              <a:lnSpc>
                <a:spcPct val="90000"/>
              </a:lnSpc>
              <a:spcBef>
                <a:spcPct val="15000"/>
              </a:spcBef>
              <a:spcAft>
                <a:spcPct val="50000"/>
              </a:spcAft>
              <a:buSzPct val="90000"/>
              <a:buFont typeface="Wingdings" panose="05000000000000000000" pitchFamily="2" charset="2"/>
              <a:buChar char="v"/>
            </a:pPr>
            <a:r>
              <a:rPr lang="en-US" sz="1600" dirty="0">
                <a:latin typeface="Myriad Pro Light" panose="020B0403030403020204" charset="0"/>
                <a:cs typeface="Calibri" panose="020F0502020204030204" pitchFamily="34" charset="0"/>
              </a:rPr>
              <a:t>Contact and 30 cm (mrem/</a:t>
            </a:r>
            <a:r>
              <a:rPr lang="en-US" sz="1600" dirty="0" err="1">
                <a:latin typeface="Myriad Pro Light" panose="020B0403030403020204" charset="0"/>
                <a:cs typeface="Calibri" panose="020F0502020204030204" pitchFamily="34" charset="0"/>
              </a:rPr>
              <a:t>hr</a:t>
            </a:r>
            <a:r>
              <a:rPr lang="en-US" sz="1600" dirty="0">
                <a:latin typeface="Myriad Pro Light" panose="020B0403030403020204" charset="0"/>
                <a:cs typeface="Calibri" panose="020F0502020204030204" pitchFamily="34" charset="0"/>
              </a:rPr>
              <a:t>)</a:t>
            </a:r>
            <a:endParaRPr lang="en-US" sz="1600" dirty="0">
              <a:latin typeface="Myriad Pro Light" panose="020B0403030403020204" charset="0"/>
              <a:cs typeface="Arial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Special Waste Shipment Authorization (SWSA)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6E33838-60AC-72C6-DF8A-01C9A3AF57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0" y="1922035"/>
            <a:ext cx="5320052" cy="2714312"/>
          </a:xfrm>
          <a:prstGeom prst="rect">
            <a:avLst/>
          </a:prstGeom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90FC101A-80FA-E782-C6BC-DEB9950181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5220" y="4978903"/>
            <a:ext cx="5574884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One SWSA per shipment</a:t>
            </a:r>
          </a:p>
          <a:p>
            <a:pPr marL="461963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Myriad Pro Light" panose="020B0403030403020204" charset="0"/>
                <a:cs typeface="Arial" charset="0"/>
              </a:rPr>
              <a:t>SWSA will be bound to the shipment</a:t>
            </a:r>
          </a:p>
          <a:p>
            <a:pPr marL="919163" lvl="1" indent="-461963">
              <a:lnSpc>
                <a:spcPct val="90000"/>
              </a:lnSpc>
              <a:spcBef>
                <a:spcPct val="150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Myriad Pro Light" panose="020B0403030403020204" charset="0"/>
                <a:cs typeface="Arial" charset="0"/>
              </a:rPr>
              <a:t>Need to contact Technical Services if otherwise</a:t>
            </a:r>
          </a:p>
        </p:txBody>
      </p:sp>
    </p:spTree>
    <p:extLst>
      <p:ext uri="{BB962C8B-B14F-4D97-AF65-F5344CB8AC3E}">
        <p14:creationId xmlns:p14="http://schemas.microsoft.com/office/powerpoint/2010/main" val="2332584872"/>
      </p:ext>
    </p:extLst>
  </p:cSld>
  <p:clrMapOvr>
    <a:masterClrMapping/>
  </p:clrMapOvr>
</p:sld>
</file>

<file path=ppt/theme/theme1.xml><?xml version="1.0" encoding="utf-8"?>
<a:theme xmlns:a="http://schemas.openxmlformats.org/drawingml/2006/main" name="energysol_2016_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A8E1367-AF0F-4E66-B1DA-EE70DD8461A7}" vid="{26853153-FBE1-444D-8A10-A172914443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energysol_2016_template</Template>
  <TotalTime>15777</TotalTime>
  <Words>1274</Words>
  <Application>Microsoft Office PowerPoint</Application>
  <PresentationFormat>Widescreen</PresentationFormat>
  <Paragraphs>239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Courier New</vt:lpstr>
      <vt:lpstr>Calibri</vt:lpstr>
      <vt:lpstr>Myriad Pro</vt:lpstr>
      <vt:lpstr>Myriad Pro Light</vt:lpstr>
      <vt:lpstr>Arial</vt:lpstr>
      <vt:lpstr>Wingdings</vt:lpstr>
      <vt:lpstr>energysol_2016_template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EnergySolutions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 Rogers</dc:creator>
  <cp:lastModifiedBy>Tim Orton</cp:lastModifiedBy>
  <cp:revision>86</cp:revision>
  <cp:lastPrinted>2026-06-10T19:10:57Z</cp:lastPrinted>
  <dcterms:created xsi:type="dcterms:W3CDTF">2017-01-11T15:29:59Z</dcterms:created>
  <dcterms:modified xsi:type="dcterms:W3CDTF">2026-06-11T17:39:43Z</dcterms:modified>
</cp:coreProperties>
</file>