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" ContentType="image/tiff"/>
  <Default Extension="tiff" ContentType="image/tiff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4"/>
  </p:sldMasterIdLst>
  <p:notesMasterIdLst>
    <p:notesMasterId r:id="rId15"/>
  </p:notesMasterIdLst>
  <p:sldIdLst>
    <p:sldId id="257" r:id="rId5"/>
    <p:sldId id="342" r:id="rId6"/>
    <p:sldId id="340" r:id="rId7"/>
    <p:sldId id="270" r:id="rId8"/>
    <p:sldId id="318" r:id="rId9"/>
    <p:sldId id="339" r:id="rId10"/>
    <p:sldId id="319" r:id="rId11"/>
    <p:sldId id="343" r:id="rId12"/>
    <p:sldId id="344" r:id="rId13"/>
    <p:sldId id="341" r:id="rId14"/>
  </p:sldIdLst>
  <p:sldSz cx="12192000" cy="6858000"/>
  <p:notesSz cx="6858000" cy="9144000"/>
  <p:embeddedFontLst>
    <p:embeddedFont>
      <p:font typeface="Myriad Pro" panose="020B0503030403020204" charset="0"/>
      <p:regular r:id="rId16"/>
      <p:bold r:id="rId17"/>
      <p:italic r:id="rId18"/>
      <p:boldItalic r:id="rId19"/>
    </p:embeddedFont>
    <p:embeddedFont>
      <p:font typeface="Myriad Pro Light" panose="020B0403030403020204" charset="0"/>
      <p:regular r:id="rId20"/>
      <p:bold r:id="rId21"/>
      <p:italic r:id="rId22"/>
      <p:boldItalic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BBA5A3F6-BF84-73C1-F96D-76188F3B028E}" name="Joshua C. Grubbs" initials="JG" userId="S::jcgrubbs@energysolutions.com::9edb46bf-8590-4b9c-b9bd-5cdb69d1db53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Bret Rogers" initials="BR" lastIdx="1" clrIdx="0"/>
  <p:cmAuthor id="1" name="Jake Gardner" initials="JG" lastIdx="5" clrIdx="1">
    <p:extLst>
      <p:ext uri="{19B8F6BF-5375-455C-9EA6-DF929625EA0E}">
        <p15:presenceInfo xmlns:p15="http://schemas.microsoft.com/office/powerpoint/2012/main" userId="S::jhgardner@energysolutions.com::1d6b5c97-1b73-4b09-9e0d-34f6723c76e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29" autoAdjust="0"/>
    <p:restoredTop sz="94660"/>
  </p:normalViewPr>
  <p:slideViewPr>
    <p:cSldViewPr snapToGrid="0">
      <p:cViewPr varScale="1">
        <p:scale>
          <a:sx n="159" d="100"/>
          <a:sy n="159" d="100"/>
        </p:scale>
        <p:origin x="2514" y="1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3.fntdata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font" Target="fonts/font6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2.fntdata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microsoft.com/office/2018/10/relationships/authors" Target="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commentAuthors" Target="commentAuthors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8.fntdata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font" Target="fonts/font4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7.fntdata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BE58B5-BB42-427A-B7F9-504A706493DE}" type="datetimeFigureOut">
              <a:rPr lang="en-US" smtClean="0"/>
              <a:t>5/13/2026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94D508-59A8-4861-A99E-8A2F3EC043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25698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022" y="937056"/>
            <a:ext cx="10527956" cy="2664982"/>
          </a:xfrm>
          <a:prstGeom prst="rect">
            <a:avLst/>
          </a:prstGeom>
          <a:effectLst>
            <a:reflection blurRad="6350" stA="14000" endPos="35000" dir="5400000" sy="-100000" algn="bl" rotWithShape="0"/>
          </a:effectLst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814595"/>
            <a:ext cx="9829800" cy="90973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r">
              <a:buNone/>
              <a:defRPr sz="3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71EAF-55C2-4CBC-8B88-3A4F1A2EC183}" type="datetimeFigureOut">
              <a:rPr lang="en-US" smtClean="0"/>
              <a:t>5/13/2026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99602-E36D-4240-8A8C-F597B36D3D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89148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517525"/>
            <a:ext cx="10515600" cy="1325563"/>
          </a:xfrm>
          <a:prstGeom prst="rect">
            <a:avLst/>
          </a:prstGeom>
        </p:spPr>
        <p:txBody>
          <a:bodyPr anchor="ctr"/>
          <a:lstStyle>
            <a:lvl1pPr>
              <a:defRPr sz="4000">
                <a:latin typeface="Myriad Pro Light" panose="020B0403030403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853FD-E5A6-41AF-95BC-5DDC9B78DC25}" type="datetimeFigureOut">
              <a:rPr lang="en-US" smtClean="0"/>
              <a:t>5/13/2026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6D15F-1320-4C8D-8A67-88227C7493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9133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9"/>
          <p:cNvSpPr>
            <a:spLocks noGrp="1"/>
          </p:cNvSpPr>
          <p:nvPr>
            <p:ph type="pic" sz="quarter" idx="16"/>
          </p:nvPr>
        </p:nvSpPr>
        <p:spPr>
          <a:xfrm>
            <a:off x="3213100" y="3376612"/>
            <a:ext cx="2791460" cy="348138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362700" y="1317625"/>
            <a:ext cx="4991100" cy="12477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aseline="0">
                <a:latin typeface="Myriad Pro Light" panose="020B0403030403020204" pitchFamily="34" charset="0"/>
              </a:defRPr>
            </a:lvl1pPr>
            <a:lvl2pPr>
              <a:defRPr>
                <a:latin typeface="Myriad Pro Light" panose="020B0403030403020204" pitchFamily="34" charset="0"/>
              </a:defRPr>
            </a:lvl2pPr>
            <a:lvl3pPr>
              <a:defRPr>
                <a:latin typeface="Myriad Pro Light" panose="020B0403030403020204" pitchFamily="34" charset="0"/>
              </a:defRPr>
            </a:lvl3pPr>
            <a:lvl4pPr>
              <a:defRPr>
                <a:latin typeface="Myriad Pro Light" panose="020B0403030403020204" pitchFamily="34" charset="0"/>
              </a:defRPr>
            </a:lvl4pPr>
            <a:lvl5pPr>
              <a:defRPr>
                <a:latin typeface="Myriad Pro Light" panose="020B0403030403020204" pitchFamily="34" charset="0"/>
              </a:defRPr>
            </a:lvl5pPr>
          </a:lstStyle>
          <a:p>
            <a:pPr lvl="0"/>
            <a:r>
              <a:rPr lang="en-US" dirty="0"/>
              <a:t>Enter intro statement with highlighted important items</a:t>
            </a:r>
          </a:p>
        </p:txBody>
      </p:sp>
      <p:sp>
        <p:nvSpPr>
          <p:cNvPr id="8" name="Content Placeholder 3"/>
          <p:cNvSpPr>
            <a:spLocks noGrp="1"/>
          </p:cNvSpPr>
          <p:nvPr>
            <p:ph sz="half" idx="13" hasCustomPrompt="1"/>
          </p:nvPr>
        </p:nvSpPr>
        <p:spPr>
          <a:xfrm>
            <a:off x="6362700" y="2752725"/>
            <a:ext cx="4991100" cy="1247775"/>
          </a:xfrm>
          <a:prstGeom prst="rect">
            <a:avLst/>
          </a:prstGeo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1800">
                <a:latin typeface="Myriad Pro Light" panose="020B0403030403020204" pitchFamily="34" charset="0"/>
              </a:defRPr>
            </a:lvl1pPr>
            <a:lvl2pPr>
              <a:defRPr>
                <a:latin typeface="Myriad Pro Light" panose="020B0403030403020204" pitchFamily="34" charset="0"/>
              </a:defRPr>
            </a:lvl2pPr>
            <a:lvl3pPr>
              <a:defRPr>
                <a:latin typeface="Myriad Pro Light" panose="020B0403030403020204" pitchFamily="34" charset="0"/>
              </a:defRPr>
            </a:lvl3pPr>
            <a:lvl4pPr>
              <a:defRPr>
                <a:latin typeface="Myriad Pro Light" panose="020B0403030403020204" pitchFamily="34" charset="0"/>
              </a:defRPr>
            </a:lvl4pPr>
            <a:lvl5pPr>
              <a:defRPr>
                <a:latin typeface="Myriad Pro Light" panose="020B0403030403020204" pitchFamily="34" charset="0"/>
              </a:defRPr>
            </a:lvl5pPr>
          </a:lstStyle>
          <a:p>
            <a:pPr lvl="0"/>
            <a:r>
              <a:rPr lang="en-US" dirty="0"/>
              <a:t>Enter bullet items</a:t>
            </a:r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4"/>
          </p:nvPr>
        </p:nvSpPr>
        <p:spPr>
          <a:xfrm>
            <a:off x="0" y="0"/>
            <a:ext cx="6004560" cy="32639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12" name="Picture Placeholder 9"/>
          <p:cNvSpPr>
            <a:spLocks noGrp="1"/>
          </p:cNvSpPr>
          <p:nvPr>
            <p:ph type="pic" sz="quarter" idx="15"/>
          </p:nvPr>
        </p:nvSpPr>
        <p:spPr>
          <a:xfrm>
            <a:off x="0" y="3376612"/>
            <a:ext cx="3086100" cy="348138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25157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473265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tiff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F853FD-E5A6-41AF-95BC-5DDC9B78DC25}" type="datetimeFigureOut">
              <a:rPr lang="en-US" smtClean="0"/>
              <a:t>5/13/2026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26D15F-1320-4C8D-8A67-88227C7493B9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2911" y="230188"/>
            <a:ext cx="2170624" cy="549458"/>
          </a:xfrm>
          <a:prstGeom prst="rect">
            <a:avLst/>
          </a:prstGeom>
          <a:effectLst>
            <a:reflection blurRad="6350" stA="19000" endPos="3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7471252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4" r:id="rId2"/>
    <p:sldLayoutId id="2147483652" r:id="rId3"/>
    <p:sldLayoutId id="2147483655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Myriad Pro" panose="020B0503030403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Myriad Pro" panose="020B0503030403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Myriad Pro" panose="020B0503030403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Myriad Pro" panose="020B0503030403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Myriad Pro" panose="020B0503030403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Myriad Pro" panose="020B0503030403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mailto:jcgrubbs@energysolutions.com" TargetMode="External"/><Relationship Id="rId2" Type="http://schemas.openxmlformats.org/officeDocument/2006/relationships/hyperlink" Target="mailto:jalbano@energysolutions.com" TargetMode="Externa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1"/>
          <p:cNvSpPr>
            <a:spLocks noGrp="1"/>
          </p:cNvSpPr>
          <p:nvPr>
            <p:ph type="subTitle" idx="1"/>
          </p:nvPr>
        </p:nvSpPr>
        <p:spPr>
          <a:xfrm>
            <a:off x="877765" y="4250184"/>
            <a:ext cx="10436469" cy="1884498"/>
          </a:xfrm>
        </p:spPr>
        <p:txBody>
          <a:bodyPr>
            <a:noAutofit/>
          </a:bodyPr>
          <a:lstStyle/>
          <a:p>
            <a:pPr algn="ctr"/>
            <a:r>
              <a:rPr lang="en-US" sz="4800" b="1" dirty="0">
                <a:latin typeface="Myriad Pro Light" panose="020B0403030403020204" pitchFamily="34" charset="0"/>
              </a:rPr>
              <a:t>Barnwell Disposal Facility</a:t>
            </a:r>
          </a:p>
          <a:p>
            <a:pPr algn="ctr"/>
            <a:r>
              <a:rPr lang="en-US" b="1" dirty="0">
                <a:latin typeface="Myriad Pro Light" panose="020B0403030403020204" pitchFamily="34" charset="0"/>
              </a:rPr>
              <a:t>Barnwell, South Carolina</a:t>
            </a:r>
          </a:p>
          <a:p>
            <a:pPr algn="ctr"/>
            <a:endParaRPr lang="en-US" sz="2400" dirty="0">
              <a:latin typeface="Myriad Pro Light" panose="020B04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68788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504259-3513-1B6C-0363-D70830F607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Barnwell Disposal Location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7B0FF2-E549-6D1D-F5CC-AB3118D73C3E}"/>
              </a:ext>
            </a:extLst>
          </p:cNvPr>
          <p:cNvPicPr/>
          <p:nvPr/>
        </p:nvPicPr>
        <p:blipFill rotWithShape="1">
          <a:blip r:embed="rId2"/>
          <a:srcRect t="7592" b="6112"/>
          <a:stretch/>
        </p:blipFill>
        <p:spPr bwMode="auto">
          <a:xfrm>
            <a:off x="5143500" y="1688124"/>
            <a:ext cx="6919547" cy="4826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D26D0F9-FF3D-FC12-A3DE-E6EE27E01C9A}"/>
              </a:ext>
            </a:extLst>
          </p:cNvPr>
          <p:cNvSpPr txBox="1"/>
          <p:nvPr/>
        </p:nvSpPr>
        <p:spPr>
          <a:xfrm>
            <a:off x="990600" y="1747959"/>
            <a:ext cx="38862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Less than 50 miles from Augusta, GA</a:t>
            </a:r>
          </a:p>
          <a:p>
            <a:endParaRPr lang="en-US" sz="3200" dirty="0"/>
          </a:p>
          <a:p>
            <a:r>
              <a:rPr lang="en-US" sz="3200" dirty="0"/>
              <a:t>and ~70 miles from Columbia, SC</a:t>
            </a:r>
          </a:p>
        </p:txBody>
      </p:sp>
    </p:spTree>
    <p:extLst>
      <p:ext uri="{BB962C8B-B14F-4D97-AF65-F5344CB8AC3E}">
        <p14:creationId xmlns:p14="http://schemas.microsoft.com/office/powerpoint/2010/main" val="14147086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1D1522-B1C2-C096-61C4-81F0BEAE88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6413" y="517526"/>
            <a:ext cx="9941609" cy="1069390"/>
          </a:xfrm>
        </p:spPr>
        <p:txBody>
          <a:bodyPr/>
          <a:lstStyle/>
          <a:p>
            <a:pPr algn="ctr"/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Barnwell Disposal Facility</a:t>
            </a:r>
          </a:p>
        </p:txBody>
      </p:sp>
      <p:sp>
        <p:nvSpPr>
          <p:cNvPr id="3" name="Rectangle 10">
            <a:extLst>
              <a:ext uri="{FF2B5EF4-FFF2-40B4-BE49-F238E27FC236}">
                <a16:creationId xmlns:a16="http://schemas.microsoft.com/office/drawing/2014/main" id="{6B009C30-4CE5-E4F1-9170-C3E8A605C384}"/>
              </a:ext>
            </a:extLst>
          </p:cNvPr>
          <p:cNvSpPr txBox="1">
            <a:spLocks noChangeArrowheads="1"/>
          </p:cNvSpPr>
          <p:nvPr/>
        </p:nvSpPr>
        <p:spPr>
          <a:xfrm>
            <a:off x="7516167" y="1586916"/>
            <a:ext cx="4038600" cy="33067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5425" indent="-225425">
              <a:lnSpc>
                <a:spcPct val="9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200" dirty="0"/>
              <a:t>235 acres licensed for disposal</a:t>
            </a:r>
          </a:p>
          <a:p>
            <a:pPr marL="225425" indent="-225425">
              <a:lnSpc>
                <a:spcPct val="9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200" dirty="0"/>
              <a:t>123 acres in closed condition</a:t>
            </a:r>
          </a:p>
          <a:p>
            <a:pPr marL="225425" indent="-225425">
              <a:lnSpc>
                <a:spcPct val="9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200" dirty="0"/>
              <a:t>11 acres available for potential disposal</a:t>
            </a:r>
          </a:p>
          <a:p>
            <a:pPr marL="225425" indent="-225425">
              <a:lnSpc>
                <a:spcPct val="9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200" dirty="0"/>
              <a:t>96 acres for other uses</a:t>
            </a:r>
          </a:p>
          <a:p>
            <a:pPr marL="225425" indent="-225425">
              <a:lnSpc>
                <a:spcPct val="9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200" dirty="0"/>
              <a:t>28.4 million cubic feet buried since 1971</a:t>
            </a:r>
          </a:p>
          <a:p>
            <a:pPr marL="225425" indent="-225425">
              <a:lnSpc>
                <a:spcPct val="9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200" dirty="0"/>
              <a:t>14.4 million curies buried</a:t>
            </a:r>
          </a:p>
          <a:p>
            <a:pPr marL="225425" indent="-225425">
              <a:lnSpc>
                <a:spcPct val="9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200" dirty="0"/>
              <a:t>~3.1 million curies remaining (decay correction)</a:t>
            </a:r>
          </a:p>
          <a:p>
            <a:pPr marL="225425" indent="-225425">
              <a:lnSpc>
                <a:spcPct val="90000"/>
              </a:lnSpc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200" dirty="0"/>
              <a:t>192 groundwater monitoring wells</a:t>
            </a:r>
          </a:p>
          <a:p>
            <a:pPr>
              <a:defRPr/>
            </a:pPr>
            <a:endParaRPr lang="en-US" altLang="en-US" dirty="0"/>
          </a:p>
        </p:txBody>
      </p:sp>
      <p:pic>
        <p:nvPicPr>
          <p:cNvPr id="5" name="Picture 35">
            <a:extLst>
              <a:ext uri="{FF2B5EF4-FFF2-40B4-BE49-F238E27FC236}">
                <a16:creationId xmlns:a16="http://schemas.microsoft.com/office/drawing/2014/main" id="{87EAEB0E-F9A2-7EFC-DC79-C2AEC3E226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42224" y="1586916"/>
            <a:ext cx="5870622" cy="4893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3571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2"/>
          </p:nvPr>
        </p:nvSpPr>
        <p:spPr>
          <a:xfrm>
            <a:off x="-283096" y="199494"/>
            <a:ext cx="9528255" cy="615514"/>
          </a:xfrm>
        </p:spPr>
        <p:txBody>
          <a:bodyPr/>
          <a:lstStyle/>
          <a:p>
            <a:pPr algn="ctr"/>
            <a:r>
              <a:rPr kumimoji="0" lang="en-US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Barnwell Overview </a:t>
            </a:r>
            <a:endParaRPr lang="en-US" sz="3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6FA9CA-F65F-ED5A-3BBB-F6D41777BE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8890" y="1505080"/>
            <a:ext cx="5617110" cy="4728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Barnwell Disposal Facility (BDF) accepts Atlantic Compact Waste Only.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Atlantic Compact Members are South Carolina, Connecticut, and New Jersey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Barnwell accepts radioactive waste for disposal using procedure S20-AD-010, Barnwell Waste Management Facility Site Disposal Criteria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F9FFC13-61D6-54A7-3527-4E8853B2D1B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085"/>
          <a:stretch/>
        </p:blipFill>
        <p:spPr>
          <a:xfrm>
            <a:off x="6096000" y="1505080"/>
            <a:ext cx="5720862" cy="4728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27267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E805E60-4460-61E6-57B8-754959882E23}"/>
              </a:ext>
            </a:extLst>
          </p:cNvPr>
          <p:cNvSpPr txBox="1"/>
          <p:nvPr/>
        </p:nvSpPr>
        <p:spPr>
          <a:xfrm>
            <a:off x="887103" y="2113384"/>
            <a:ext cx="60030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	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C4952359-AD2B-96F3-BF4F-121154C08F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9762" y="485502"/>
            <a:ext cx="9425353" cy="15523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SC Department of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Environmental Services (SC DES)</a:t>
            </a:r>
            <a:b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</a:br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License and Regulations</a:t>
            </a:r>
            <a:endParaRPr kumimoji="0" lang="en-US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j-ea"/>
              <a:cs typeface="+mj-cs"/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08D6F54A-AE37-7C24-B64C-70315A2E42D8}"/>
              </a:ext>
            </a:extLst>
          </p:cNvPr>
          <p:cNvSpPr txBox="1">
            <a:spLocks/>
          </p:cNvSpPr>
          <p:nvPr/>
        </p:nvSpPr>
        <p:spPr bwMode="auto">
          <a:xfrm>
            <a:off x="175847" y="2067412"/>
            <a:ext cx="6233745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SC DES License</a:t>
            </a:r>
          </a:p>
          <a:p>
            <a:pPr lvl="1" eaLnBrk="1" hangingPunct="1">
              <a:buFont typeface="Wingdings" panose="05000000000000000000" pitchFamily="2" charset="2"/>
              <a:buChar char="Ø"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SC DES Radioactive Material Number 097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SC Code of Regulations</a:t>
            </a:r>
          </a:p>
          <a:p>
            <a:pPr lvl="1" eaLnBrk="1" hangingPunct="1">
              <a:buFont typeface="Wingdings" panose="05000000000000000000" pitchFamily="2" charset="2"/>
              <a:buChar char="Ø"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SC DES</a:t>
            </a:r>
          </a:p>
          <a:p>
            <a:pPr lvl="2" indent="-285750" eaLnBrk="1" hangingPunct="1">
              <a:buFont typeface="Wingdings" panose="05000000000000000000" pitchFamily="2" charset="2"/>
              <a:buChar char="Ø"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61-63 (Radioactive Materials – Title A)</a:t>
            </a:r>
          </a:p>
          <a:p>
            <a:pPr lvl="2" indent="-285750" eaLnBrk="1" hangingPunct="1">
              <a:buFont typeface="Wingdings" panose="05000000000000000000" pitchFamily="2" charset="2"/>
              <a:buChar char="Ø"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61-83 (Transportation of Radioactive Waste into or within SC)</a:t>
            </a:r>
          </a:p>
          <a:p>
            <a:pPr marL="0" indent="0">
              <a:buNone/>
            </a:pPr>
            <a:r>
              <a:rPr lang="en-US" sz="1800" b="1" dirty="0">
                <a:latin typeface="Arial" charset="0"/>
              </a:rPr>
              <a:t>SC Public Service Commission (PSC)</a:t>
            </a:r>
          </a:p>
          <a:p>
            <a:pPr lvl="1">
              <a:spcAft>
                <a:spcPts val="1200"/>
              </a:spcAft>
              <a:buSzPct val="125000"/>
              <a:buFont typeface="Wingdings" panose="05000000000000000000" pitchFamily="2" charset="2"/>
              <a:buChar char="Ø"/>
            </a:pPr>
            <a:r>
              <a:rPr lang="en-US" sz="1800" dirty="0">
                <a:latin typeface="Arial" charset="0"/>
              </a:rPr>
              <a:t>Determines allowable costs</a:t>
            </a:r>
          </a:p>
          <a:p>
            <a:pPr lvl="1">
              <a:spcAft>
                <a:spcPts val="1200"/>
              </a:spcAft>
              <a:buSzPct val="125000"/>
              <a:buFont typeface="Wingdings" panose="05000000000000000000" pitchFamily="2" charset="2"/>
              <a:buChar char="Ø"/>
            </a:pPr>
            <a:r>
              <a:rPr lang="en-US" sz="1800" dirty="0">
                <a:latin typeface="Arial" charset="0"/>
              </a:rPr>
              <a:t>Annual hearing process</a:t>
            </a:r>
          </a:p>
          <a:p>
            <a:pPr marL="57150" indent="0" eaLnBrk="1" hangingPunct="1">
              <a:buNone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SC Office of Regulatory Staff (ORS)</a:t>
            </a:r>
          </a:p>
          <a:p>
            <a:pPr lvl="1">
              <a:spcAft>
                <a:spcPts val="0"/>
              </a:spcAft>
              <a:buSzPct val="125000"/>
              <a:buFont typeface="Wingdings" panose="05000000000000000000" pitchFamily="2" charset="2"/>
              <a:buChar char="Ø"/>
            </a:pPr>
            <a:r>
              <a:rPr lang="en-US" sz="1800" dirty="0">
                <a:latin typeface="Arial" charset="0"/>
              </a:rPr>
              <a:t>Detailed audits of actual costs</a:t>
            </a:r>
          </a:p>
          <a:p>
            <a:pPr lvl="1">
              <a:spcAft>
                <a:spcPts val="1200"/>
              </a:spcAft>
              <a:buSzPct val="125000"/>
              <a:buFont typeface="Wingdings" panose="05000000000000000000" pitchFamily="2" charset="2"/>
              <a:buChar char="Ø"/>
            </a:pPr>
            <a:r>
              <a:rPr lang="en-US" sz="1800" dirty="0">
                <a:latin typeface="Arial" charset="0"/>
              </a:rPr>
              <a:t>Sets prices for waste disposal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0CA4CB1-786D-2525-AC26-B0B541E8086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9592" y="2113384"/>
            <a:ext cx="5606561" cy="4610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8040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3EE04DD-15BC-14F9-C49A-2F754F1959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5508" y="44196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Barnwell Disposal Operations</a:t>
            </a:r>
            <a:endParaRPr kumimoji="0" lang="en-US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j-ea"/>
              <a:cs typeface="+mj-cs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F37E8FD-B91F-7F4F-DD27-5BC0FC7ABC89}"/>
              </a:ext>
            </a:extLst>
          </p:cNvPr>
          <p:cNvSpPr txBox="1">
            <a:spLocks/>
          </p:cNvSpPr>
          <p:nvPr/>
        </p:nvSpPr>
        <p:spPr bwMode="auto">
          <a:xfrm>
            <a:off x="1876697" y="1881051"/>
            <a:ext cx="8712926" cy="43804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Prior to Waste Scheduling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– All waste generators, collectors and waste processors must have a SC issued Radioactive Waste Transport Permit.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Prior to Waste Receipt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– 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DES Shipment Prior Notification Form 802 is required for shipments greater than 75 ft</a:t>
            </a:r>
            <a:r>
              <a:rPr kumimoji="0" lang="en-US" sz="2000" b="0" i="0" u="none" strike="noStrike" kern="1200" cap="none" spc="0" normalizeH="0" baseline="30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3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and/or greater than 1 curie and for shipments required to be transported by exclusive-use conveyance.  Must be sent 72 hours before arrival in SC.  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DES Shipment Certification Form 803 is required for all radioactive waste shipments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Must use Barnwell Specific NRC Manifest Forms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143933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6">
            <a:extLst>
              <a:ext uri="{FF2B5EF4-FFF2-40B4-BE49-F238E27FC236}">
                <a16:creationId xmlns:a16="http://schemas.microsoft.com/office/drawing/2014/main" id="{D513B733-A7DA-4933-9379-E6E65A60CE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04600" y="3638261"/>
            <a:ext cx="185737" cy="446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E9BA509-0623-0065-D794-BE26B5F68B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5474" y="598709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Barnwell Disposal Operations </a:t>
            </a:r>
            <a:r>
              <a:rPr kumimoji="0" lang="en-US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(Cont.)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C8456F57-9E02-E11B-B194-9CEBF1C009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73274" y="1959427"/>
            <a:ext cx="8229600" cy="46503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Prior Notification must be made to the Barnwell Licensing Dept. for all radioactive waste shipments for approval and to receive a unique Shipment Identification Number for each shipment.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spcBef>
                <a:spcPts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Maximum Disposal Package Size is 9’4” (L) x 7’6” (W) x 9’2” (H) unless prior approval is received by the Barnwell Licensing Dept and excluding Large Components.</a:t>
            </a:r>
          </a:p>
          <a:p>
            <a:pPr marL="342900" marR="0" lvl="0" indent="-342900" algn="l" defTabSz="914400" rtl="0" eaLnBrk="1" fontAlgn="base" latinLnBrk="0" hangingPunct="1">
              <a:spcBef>
                <a:spcPts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Maximum Package Weight cannot exceed 54,000 pounds (maximum capacity for the disposal vault).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All Class C waste shipments must have DES approval prior to shipment.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All waste shipments arrive at the Barnwell Disposal Facility by truck.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3" name="Picture 2" descr="A group of men working on a machine&#10;&#10;Description automatically generated">
            <a:extLst>
              <a:ext uri="{FF2B5EF4-FFF2-40B4-BE49-F238E27FC236}">
                <a16:creationId xmlns:a16="http://schemas.microsoft.com/office/drawing/2014/main" id="{22F81D62-68B8-7CD7-446F-E86A5AB887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688466" y="2404817"/>
            <a:ext cx="4859382" cy="3247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5036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2"/>
          </p:nvPr>
        </p:nvSpPr>
        <p:spPr>
          <a:xfrm>
            <a:off x="0" y="195373"/>
            <a:ext cx="9528255" cy="615514"/>
          </a:xfrm>
        </p:spPr>
        <p:txBody>
          <a:bodyPr/>
          <a:lstStyle/>
          <a:p>
            <a:pPr algn="ctr"/>
            <a:r>
              <a:rPr kumimoji="0" lang="en-US" altLang="en-US" sz="3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Large Components (Rotors and Diaphragms)</a:t>
            </a:r>
            <a:endParaRPr lang="en-US" sz="3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6FA9CA-F65F-ED5A-3BBB-F6D41777BE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49681" y="2238102"/>
            <a:ext cx="9453154" cy="3762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4A55B03-45E5-1EA2-F1B4-A56B699F0D1E}"/>
              </a:ext>
            </a:extLst>
          </p:cNvPr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381" b="20354"/>
          <a:stretch/>
        </p:blipFill>
        <p:spPr>
          <a:xfrm>
            <a:off x="613719" y="1081454"/>
            <a:ext cx="5625554" cy="315294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16A8D4E-B714-CA70-7F93-6860DCF35F65}"/>
              </a:ext>
            </a:extLst>
          </p:cNvPr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051"/>
          <a:stretch/>
        </p:blipFill>
        <p:spPr>
          <a:xfrm>
            <a:off x="7728439" y="942431"/>
            <a:ext cx="4463562" cy="376210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AFACD2F-CFEA-9274-BE76-5ED7534C80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1" y="3824654"/>
            <a:ext cx="5275384" cy="2819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1722406-96DA-0414-086F-3289DD40549C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0941" y="4234399"/>
            <a:ext cx="4636477" cy="2608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986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563AFD-F142-F011-6738-E5C4F7AE8A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62700" y="4267123"/>
            <a:ext cx="4991100" cy="1247775"/>
          </a:xfrm>
        </p:spPr>
        <p:txBody>
          <a:bodyPr/>
          <a:lstStyle/>
          <a:p>
            <a:r>
              <a:rPr lang="en-US" b="1" dirty="0"/>
              <a:t>We do have gators from time to time as well as deer, geese, armadillos, turkeys, rabbits, etc.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C3E29C-6E29-2F76-0CD2-65803A9DC6D3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6451910" y="1804872"/>
            <a:ext cx="4991100" cy="1247775"/>
          </a:xfrm>
        </p:spPr>
        <p:txBody>
          <a:bodyPr/>
          <a:lstStyle/>
          <a:p>
            <a:pPr marL="0" indent="0" algn="ctr">
              <a:buNone/>
            </a:pPr>
            <a:r>
              <a:rPr lang="en-US" sz="4000" b="1" dirty="0"/>
              <a:t>Wildlife at the complex</a:t>
            </a:r>
          </a:p>
        </p:txBody>
      </p:sp>
      <p:pic>
        <p:nvPicPr>
          <p:cNvPr id="9" name="Picture Placeholder 8" descr="A crocodile swimming in the water&#10;&#10;Description automatically generated">
            <a:extLst>
              <a:ext uri="{FF2B5EF4-FFF2-40B4-BE49-F238E27FC236}">
                <a16:creationId xmlns:a16="http://schemas.microsoft.com/office/drawing/2014/main" id="{FF82F7C5-696E-52B0-8584-9FE884A2C4AA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58" b="13758"/>
          <a:stretch>
            <a:fillRect/>
          </a:stretch>
        </p:blipFill>
        <p:spPr>
          <a:xfrm>
            <a:off x="0" y="0"/>
            <a:ext cx="6004560" cy="3004457"/>
          </a:xfrm>
        </p:spPr>
      </p:pic>
      <p:pic>
        <p:nvPicPr>
          <p:cNvPr id="7" name="Picture Placeholder 6" descr="A crane on a body of water&#10;&#10;Description automatically generated">
            <a:extLst>
              <a:ext uri="{FF2B5EF4-FFF2-40B4-BE49-F238E27FC236}">
                <a16:creationId xmlns:a16="http://schemas.microsoft.com/office/drawing/2014/main" id="{30D9EB5C-001D-9CFC-9309-1B84AA295CDA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45" r="19945"/>
          <a:stretch>
            <a:fillRect/>
          </a:stretch>
        </p:blipFill>
        <p:spPr>
          <a:xfrm>
            <a:off x="36576" y="3306337"/>
            <a:ext cx="5967349" cy="3551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32634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87BFD9-FE3C-1642-219F-6E17003FEC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7512" y="833846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Barnwell Disposal Licensing Contacts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34EFC3-B03E-41E3-9D5A-1F4658150697}"/>
              </a:ext>
            </a:extLst>
          </p:cNvPr>
          <p:cNvSpPr txBox="1">
            <a:spLocks/>
          </p:cNvSpPr>
          <p:nvPr/>
        </p:nvSpPr>
        <p:spPr bwMode="auto">
          <a:xfrm>
            <a:off x="2085703" y="1976846"/>
            <a:ext cx="8229600" cy="396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Jeff Albano, Operations Director </a:t>
            </a:r>
          </a:p>
          <a:p>
            <a:pPr marL="800100" lvl="2" indent="0" eaLnBrk="1" hangingPunct="1">
              <a:buNone/>
              <a:defRPr/>
            </a:pPr>
            <a:r>
              <a:rPr lang="en-US" sz="2200" dirty="0">
                <a:solidFill>
                  <a:srgbClr val="000000"/>
                </a:solidFill>
                <a:latin typeface="Arial"/>
              </a:rPr>
              <a:t>(803) 541-5070</a:t>
            </a:r>
          </a:p>
          <a:p>
            <a:pPr marL="800100" lvl="2" indent="0" eaLnBrk="1" hangingPunct="1">
              <a:buNone/>
              <a:defRPr/>
            </a:pPr>
            <a:r>
              <a:rPr kumimoji="0" lang="en-US" sz="22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  <a:hlinkClick r:id="rId2"/>
              </a:rPr>
              <a:t>jalbano@energysolutions.com</a:t>
            </a:r>
            <a:endParaRPr kumimoji="0" lang="en-US" sz="220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400050" lvl="1" indent="0" eaLnBrk="1" hangingPunct="1">
              <a:buNone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Josh Grubbs, Licensing and Compliance Manager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	(803) 541-5017</a:t>
            </a:r>
          </a:p>
          <a:p>
            <a:pPr marL="0" indent="0" eaLnBrk="1" hangingPunct="1">
              <a:buNone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	</a:t>
            </a:r>
            <a:r>
              <a:rPr lang="en-US" sz="2000" dirty="0">
                <a:solidFill>
                  <a:srgbClr val="000000"/>
                </a:solidFill>
                <a:latin typeface="Arial"/>
                <a:hlinkClick r:id="rId3"/>
              </a:rPr>
              <a:t>jcgrubbs@energysolutions.com</a:t>
            </a:r>
            <a:endParaRPr lang="en-US" sz="2000" dirty="0">
              <a:solidFill>
                <a:srgbClr val="000000"/>
              </a:solidFill>
              <a:latin typeface="Arial"/>
            </a:endParaRP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3804633177"/>
      </p:ext>
    </p:extLst>
  </p:cSld>
  <p:clrMapOvr>
    <a:masterClrMapping/>
  </p:clrMapOvr>
</p:sld>
</file>

<file path=ppt/theme/theme1.xml><?xml version="1.0" encoding="utf-8"?>
<a:theme xmlns:a="http://schemas.openxmlformats.org/drawingml/2006/main" name="energysol_2016_templat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2A8E1367-AF0F-4E66-B1DA-EE70DD8461A7}" vid="{26853153-FBE1-444D-8A10-A1729144436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E3ED5231DF5D44988E5EDB3D4215CA5" ma:contentTypeVersion="4" ma:contentTypeDescription="Create a new document." ma:contentTypeScope="" ma:versionID="a3bbbb4e17c5ee07b93d563a36d342af">
  <xsd:schema xmlns:xsd="http://www.w3.org/2001/XMLSchema" xmlns:xs="http://www.w3.org/2001/XMLSchema" xmlns:p="http://schemas.microsoft.com/office/2006/metadata/properties" xmlns:ns2="293dab0b-a663-430a-bc0a-ae5d5e6c7760" targetNamespace="http://schemas.microsoft.com/office/2006/metadata/properties" ma:root="true" ma:fieldsID="65db3cc09ca1d86d94e7f98f36c10684" ns2:_="">
    <xsd:import namespace="293dab0b-a663-430a-bc0a-ae5d5e6c776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93dab0b-a663-430a-bc0a-ae5d5e6c776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010A9B-212A-4912-B01F-E3E12CB99BAC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69DFF0BC-B68A-485B-9824-5EB3361C332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A2C96A6-1C11-4FE2-9F60-646DD79C4BC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93dab0b-a663-430a-bc0a-ae5d5e6c776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energysol_2016_template</Template>
  <TotalTime>19848</TotalTime>
  <Words>472</Words>
  <Application>Microsoft Office PowerPoint</Application>
  <PresentationFormat>Widescreen</PresentationFormat>
  <Paragraphs>66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Wingdings</vt:lpstr>
      <vt:lpstr>Myriad Pro</vt:lpstr>
      <vt:lpstr>Myriad Pro Light</vt:lpstr>
      <vt:lpstr>Arial</vt:lpstr>
      <vt:lpstr>Calibri</vt:lpstr>
      <vt:lpstr>Times New Roman</vt:lpstr>
      <vt:lpstr>energysol_2016_template</vt:lpstr>
      <vt:lpstr>PowerPoint Presentation</vt:lpstr>
      <vt:lpstr>Barnwell Disposal Location</vt:lpstr>
      <vt:lpstr>Barnwell Disposal Facility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EnergySolutions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Bret Rogers</dc:creator>
  <cp:lastModifiedBy>Joshua C. Grubbs</cp:lastModifiedBy>
  <cp:revision>98</cp:revision>
  <dcterms:created xsi:type="dcterms:W3CDTF">2017-01-11T15:29:59Z</dcterms:created>
  <dcterms:modified xsi:type="dcterms:W3CDTF">2026-05-13T16:27:00Z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0x010100FE3ED5231DF5D44988E5EDB3D4215CA5</vt:lpwstr>
  </property>
</Properties>
</file>